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handoutMasterIdLst>
    <p:handoutMasterId r:id="rId18"/>
  </p:handoutMasterIdLst>
  <p:sldIdLst>
    <p:sldId id="256" r:id="rId2"/>
    <p:sldId id="262" r:id="rId3"/>
    <p:sldId id="271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69" r:id="rId12"/>
    <p:sldId id="259" r:id="rId13"/>
    <p:sldId id="258" r:id="rId14"/>
    <p:sldId id="260" r:id="rId15"/>
    <p:sldId id="261" r:id="rId16"/>
    <p:sldId id="272" r:id="rId17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3D2E1-7A31-4CFC-9D56-538C7B16CFA9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9D113-5E30-4198-B1F5-E01743ED8E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055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0F4553-04FE-49E0-8C9C-B2564CCDDAB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731553-3851-4DBD-89ED-6283B92003FF}" type="datetimeFigureOut">
              <a:rPr lang="zh-TW" altLang="en-US" smtClean="0"/>
              <a:t>2015/11/2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771800" y="4509120"/>
            <a:ext cx="3962400" cy="2133600"/>
          </a:xfrm>
        </p:spPr>
        <p:txBody>
          <a:bodyPr/>
          <a:lstStyle/>
          <a:p>
            <a:r>
              <a:rPr lang="zh-TW" altLang="en-US" dirty="0" smtClean="0"/>
              <a:t>小書製作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評選辦法</a:t>
            </a:r>
            <a:endParaRPr lang="en-US" altLang="zh-TW" dirty="0" smtClean="0"/>
          </a:p>
          <a:p>
            <a:r>
              <a:rPr lang="en-US" altLang="zh-TW" dirty="0" smtClean="0"/>
              <a:t>By Kate Chen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1199" y="1916832"/>
            <a:ext cx="3962400" cy="2133600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中平國中</a:t>
            </a:r>
            <a:r>
              <a:rPr lang="zh-TW" altLang="zh-TW" sz="3600" b="1" dirty="0" smtClean="0"/>
              <a:t>校慶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zh-TW" altLang="zh-TW" sz="3600" b="1" dirty="0" smtClean="0"/>
              <a:t>【</a:t>
            </a:r>
            <a:r>
              <a:rPr lang="zh-TW" altLang="zh-TW" sz="3600" b="1" dirty="0"/>
              <a:t>世界一家親</a:t>
            </a:r>
            <a:r>
              <a:rPr lang="zh-TW" altLang="zh-TW" sz="3600" b="1" dirty="0" smtClean="0"/>
              <a:t>】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en-US" altLang="zh-TW" sz="3600" b="1" dirty="0" smtClean="0"/>
              <a:t>We Are the World</a:t>
            </a:r>
            <a:br>
              <a:rPr lang="en-US" altLang="zh-TW" sz="3600" b="1" dirty="0" smtClean="0"/>
            </a:br>
            <a:r>
              <a:rPr lang="zh-TW" altLang="zh-TW" sz="3600" b="1" dirty="0" smtClean="0"/>
              <a:t>小</a:t>
            </a:r>
            <a:r>
              <a:rPr lang="zh-TW" altLang="zh-TW" sz="3600" b="1" dirty="0"/>
              <a:t>書</a:t>
            </a:r>
            <a:r>
              <a:rPr lang="zh-TW" altLang="zh-TW" sz="3600" b="1" dirty="0" smtClean="0"/>
              <a:t>比賽</a:t>
            </a:r>
            <a:endParaRPr lang="zh-TW" altLang="en-US" sz="3600" dirty="0"/>
          </a:p>
        </p:txBody>
      </p:sp>
      <p:pic>
        <p:nvPicPr>
          <p:cNvPr id="5122" name="Picture 2" descr="https://s-media-cache-ak0.pinimg.com/236x/fe/cc/3d/fecc3d6aab05f15a962fbc96b83b9f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085184"/>
            <a:ext cx="1512168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engineeringjournal.kypublications.com/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0" y="116344"/>
            <a:ext cx="3672695" cy="367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38124" y="260648"/>
            <a:ext cx="7502227" cy="864096"/>
          </a:xfrm>
        </p:spPr>
        <p:txBody>
          <a:bodyPr/>
          <a:lstStyle/>
          <a:p>
            <a:pPr algn="l"/>
            <a:r>
              <a:rPr lang="zh-TW" altLang="en-US" sz="3200" b="1" dirty="0" smtClean="0"/>
              <a:t>  範例：</a:t>
            </a:r>
            <a:r>
              <a:rPr lang="zh-TW" altLang="en-US" b="1" dirty="0" smtClean="0"/>
              <a:t>小書攤開</a:t>
            </a:r>
            <a:endParaRPr lang="zh-TW" altLang="en-US" b="1" dirty="0"/>
          </a:p>
        </p:txBody>
      </p:sp>
      <p:pic>
        <p:nvPicPr>
          <p:cNvPr id="4" name="圖片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73" t="10851" r="1736" b="7335"/>
          <a:stretch/>
        </p:blipFill>
        <p:spPr bwMode="auto">
          <a:xfrm>
            <a:off x="467544" y="1080857"/>
            <a:ext cx="8064896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50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1560" y="1124744"/>
            <a:ext cx="2664296" cy="4975447"/>
          </a:xfrm>
        </p:spPr>
        <p:txBody>
          <a:bodyPr/>
          <a:lstStyle/>
          <a:p>
            <a:r>
              <a:rPr lang="zh-TW" altLang="en-US" b="1" dirty="0" smtClean="0"/>
              <a:t>至少須包含</a:t>
            </a:r>
            <a:endParaRPr lang="en-US" altLang="zh-TW" b="1" dirty="0" smtClean="0"/>
          </a:p>
          <a:p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  </a:t>
            </a:r>
            <a:r>
              <a:rPr lang="en-US" altLang="zh-TW" b="1" dirty="0" smtClean="0"/>
              <a:t>1. </a:t>
            </a:r>
            <a:r>
              <a:rPr lang="zh-TW" altLang="en-US" b="1" dirty="0" smtClean="0"/>
              <a:t>國旗圖案及其意義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  </a:t>
            </a:r>
            <a:r>
              <a:rPr lang="en-US" altLang="zh-TW" b="1" dirty="0" smtClean="0"/>
              <a:t>2. </a:t>
            </a:r>
            <a:r>
              <a:rPr lang="zh-TW" altLang="en-US" b="1" dirty="0" smtClean="0"/>
              <a:t>國名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英文</a:t>
            </a:r>
            <a:r>
              <a:rPr lang="en-US" altLang="zh-TW" b="1" dirty="0" smtClean="0"/>
              <a:t>)</a:t>
            </a:r>
            <a:r>
              <a:rPr lang="zh-TW" altLang="en-US" b="1" dirty="0" smtClean="0"/>
              <a:t>及其由來</a:t>
            </a:r>
            <a:endParaRPr lang="en-US" altLang="zh-TW" b="1" dirty="0" smtClean="0"/>
          </a:p>
          <a:p>
            <a:endParaRPr lang="en-US" altLang="zh-TW" b="1" dirty="0"/>
          </a:p>
          <a:p>
            <a:r>
              <a:rPr lang="zh-TW" altLang="en-US" b="1" dirty="0"/>
              <a:t>可</a:t>
            </a:r>
            <a:r>
              <a:rPr lang="zh-TW" altLang="en-US" b="1" dirty="0" smtClean="0"/>
              <a:t>用中英雙語，或要介紹的國家之原文</a:t>
            </a:r>
            <a:endParaRPr lang="en-US" altLang="zh-TW" b="1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27584" y="836712"/>
            <a:ext cx="936104" cy="1243608"/>
          </a:xfrm>
        </p:spPr>
        <p:txBody>
          <a:bodyPr/>
          <a:lstStyle/>
          <a:p>
            <a:r>
              <a:rPr lang="zh-TW" altLang="en-US" b="1" dirty="0" smtClean="0"/>
              <a:t>封面：</a:t>
            </a:r>
            <a:endParaRPr lang="zh-TW" altLang="en-US" b="1" dirty="0"/>
          </a:p>
        </p:txBody>
      </p:sp>
      <p:pic>
        <p:nvPicPr>
          <p:cNvPr id="4" name="Picture 2" descr="D:\104英語業務\校慶英語活動日\IMG_85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2" t="6100" r="4629" b="1420"/>
          <a:stretch/>
        </p:blipFill>
        <p:spPr bwMode="auto">
          <a:xfrm>
            <a:off x="3419872" y="116632"/>
            <a:ext cx="5040560" cy="665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04英語業務\校慶英語活動日\IMG_85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45" b="7070"/>
          <a:stretch/>
        </p:blipFill>
        <p:spPr bwMode="auto">
          <a:xfrm>
            <a:off x="611560" y="1268760"/>
            <a:ext cx="7704856" cy="54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2"/>
          <p:cNvSpPr>
            <a:spLocks noGrp="1"/>
          </p:cNvSpPr>
          <p:nvPr>
            <p:ph type="title"/>
          </p:nvPr>
        </p:nvSpPr>
        <p:spPr>
          <a:xfrm>
            <a:off x="395536" y="0"/>
            <a:ext cx="8136904" cy="1243608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/>
              <a:t>內</a:t>
            </a:r>
            <a:r>
              <a:rPr lang="zh-TW" altLang="en-US" b="1" dirty="0" smtClean="0"/>
              <a:t>頁</a:t>
            </a:r>
            <a:r>
              <a:rPr lang="en-US" altLang="zh-TW" b="1" dirty="0" smtClean="0"/>
              <a:t>(p.1 &amp; p.2)</a:t>
            </a:r>
            <a:r>
              <a:rPr lang="zh-TW" altLang="en-US" b="1" dirty="0" smtClean="0"/>
              <a:t>：</a:t>
            </a:r>
            <a:r>
              <a:rPr lang="zh-TW" altLang="en-US" sz="2400" b="1" dirty="0"/>
              <a:t>該國家</a:t>
            </a:r>
            <a:r>
              <a:rPr lang="zh-TW" altLang="en-US" sz="2400" b="1" dirty="0" smtClean="0"/>
              <a:t>的概況</a:t>
            </a:r>
            <a:r>
              <a:rPr lang="en-US" altLang="zh-TW" sz="2400" b="1" dirty="0" smtClean="0"/>
              <a:t>(</a:t>
            </a:r>
            <a:r>
              <a:rPr lang="zh-TW" altLang="en-US" sz="2400" b="1" dirty="0" smtClean="0"/>
              <a:t>如人口、面積、地理、首都、重要大城或建築等。</a:t>
            </a:r>
            <a:r>
              <a:rPr lang="en-US" altLang="zh-TW" sz="2400" b="1" dirty="0" smtClean="0"/>
              <a:t>)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270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04英語業務\校慶英語活動日\IMG_85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" t="3731" r="1025" b="4684"/>
          <a:stretch/>
        </p:blipFill>
        <p:spPr bwMode="auto">
          <a:xfrm>
            <a:off x="474035" y="946135"/>
            <a:ext cx="81981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2"/>
          <p:cNvSpPr>
            <a:spLocks noGrp="1"/>
          </p:cNvSpPr>
          <p:nvPr>
            <p:ph type="title"/>
          </p:nvPr>
        </p:nvSpPr>
        <p:spPr>
          <a:xfrm>
            <a:off x="336883" y="5439"/>
            <a:ext cx="8470234" cy="1243608"/>
          </a:xfrm>
        </p:spPr>
        <p:txBody>
          <a:bodyPr/>
          <a:lstStyle/>
          <a:p>
            <a:pPr algn="l"/>
            <a:r>
              <a:rPr lang="zh-TW" altLang="en-US" b="1" dirty="0"/>
              <a:t>內</a:t>
            </a:r>
            <a:r>
              <a:rPr lang="zh-TW" altLang="en-US" b="1" dirty="0" smtClean="0"/>
              <a:t>頁</a:t>
            </a:r>
            <a:r>
              <a:rPr lang="en-US" altLang="zh-TW" b="1" dirty="0" smtClean="0"/>
              <a:t>(p.3 &amp; p.4)</a:t>
            </a:r>
            <a:r>
              <a:rPr lang="zh-TW" altLang="en-US" b="1" dirty="0" smtClean="0"/>
              <a:t>：</a:t>
            </a:r>
            <a:r>
              <a:rPr lang="zh-TW" altLang="en-US" sz="2400" b="1" dirty="0"/>
              <a:t>該國家</a:t>
            </a:r>
            <a:r>
              <a:rPr lang="zh-TW" altLang="en-US" sz="2400" b="1" dirty="0" smtClean="0"/>
              <a:t>的特色，如特殊節慶、運動專長等。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0563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04英語業務\校慶英語活動日\IMG_85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" t="6716" b="3751"/>
          <a:stretch/>
        </p:blipFill>
        <p:spPr bwMode="auto">
          <a:xfrm>
            <a:off x="451262" y="658250"/>
            <a:ext cx="8269015" cy="589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92769" y="196585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內頁</a:t>
            </a:r>
            <a:r>
              <a:rPr lang="en-US" altLang="zh-TW" sz="2400" b="1" dirty="0" smtClean="0"/>
              <a:t>(p.5 &amp; p.6)</a:t>
            </a:r>
            <a:r>
              <a:rPr lang="zh-TW" altLang="en-US" sz="2400" b="1" dirty="0" smtClean="0"/>
              <a:t>：該國家的特色，如特殊</a:t>
            </a:r>
            <a:r>
              <a:rPr lang="zh-TW" altLang="en-US" sz="2400" b="1" dirty="0"/>
              <a:t>地形</a:t>
            </a:r>
            <a:r>
              <a:rPr lang="zh-TW" altLang="en-US" sz="2400" b="1" dirty="0" smtClean="0"/>
              <a:t>、生態、動物等。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295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1"/>
          <p:cNvSpPr txBox="1">
            <a:spLocks/>
          </p:cNvSpPr>
          <p:nvPr/>
        </p:nvSpPr>
        <p:spPr>
          <a:xfrm>
            <a:off x="251520" y="1099094"/>
            <a:ext cx="3024336" cy="4975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zh-TW" altLang="en-US" b="1" dirty="0" smtClean="0"/>
              <a:t>可包含該國家代表之人事物及其意義：如國徽、國花等，並加上其意義。</a:t>
            </a:r>
            <a:endParaRPr lang="en-US" altLang="zh-TW" b="1" dirty="0" smtClean="0"/>
          </a:p>
          <a:p>
            <a:endParaRPr lang="en-US" altLang="zh-TW" b="1" dirty="0"/>
          </a:p>
          <a:p>
            <a:r>
              <a:rPr lang="zh-TW" altLang="en-US" b="1" dirty="0" smtClean="0"/>
              <a:t>務必包含：班級座號中英文名字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投票用</a:t>
            </a:r>
            <a:r>
              <a:rPr lang="en-US" altLang="zh-TW" b="1" dirty="0" smtClean="0"/>
              <a:t>)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1024837" y="836712"/>
            <a:ext cx="936104" cy="1243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背面：</a:t>
            </a:r>
            <a:endParaRPr lang="zh-TW" altLang="en-US" b="1" dirty="0"/>
          </a:p>
        </p:txBody>
      </p:sp>
      <p:pic>
        <p:nvPicPr>
          <p:cNvPr id="13314" name="Picture 2" descr="D:\104英語業務\校慶英語活動日\IMG_8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16" y="29411"/>
            <a:ext cx="5040560" cy="67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engineeringjournal.kypublications.com/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5131"/>
            <a:ext cx="5148064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 txBox="1">
            <a:spLocks noGrp="1"/>
          </p:cNvSpPr>
          <p:nvPr>
            <p:ph type="title"/>
          </p:nvPr>
        </p:nvSpPr>
        <p:spPr>
          <a:xfrm>
            <a:off x="3203848" y="3789040"/>
            <a:ext cx="5400600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dirty="0" smtClean="0">
                <a:latin typeface="+mj-ea"/>
              </a:rPr>
              <a:t>期待</a:t>
            </a:r>
            <a:r>
              <a:rPr lang="zh-TW" altLang="zh-TW" sz="2400" dirty="0" smtClean="0">
                <a:latin typeface="+mj-ea"/>
              </a:rPr>
              <a:t>藉著</a:t>
            </a:r>
            <a:r>
              <a:rPr lang="zh-TW" altLang="zh-TW" sz="2400" dirty="0">
                <a:latin typeface="+mj-ea"/>
              </a:rPr>
              <a:t>小</a:t>
            </a:r>
            <a:r>
              <a:rPr lang="zh-TW" altLang="zh-TW" sz="2400" dirty="0" smtClean="0">
                <a:latin typeface="+mj-ea"/>
              </a:rPr>
              <a:t>書</a:t>
            </a:r>
            <a:r>
              <a:rPr lang="zh-TW" altLang="en-US" sz="2400" dirty="0" smtClean="0">
                <a:latin typeface="+mj-ea"/>
              </a:rPr>
              <a:t>的</a:t>
            </a:r>
            <a:r>
              <a:rPr lang="zh-TW" altLang="zh-TW" sz="2400" dirty="0" smtClean="0">
                <a:latin typeface="+mj-ea"/>
              </a:rPr>
              <a:t>製作</a:t>
            </a:r>
            <a:r>
              <a:rPr lang="zh-TW" altLang="en-US" sz="2400" dirty="0" smtClean="0">
                <a:latin typeface="+mj-ea"/>
              </a:rPr>
              <a:t>及展出</a:t>
            </a:r>
            <a:r>
              <a:rPr lang="zh-TW" altLang="zh-TW" sz="2400" dirty="0" smtClean="0">
                <a:latin typeface="+mj-ea"/>
              </a:rPr>
              <a:t>，</a:t>
            </a:r>
            <a:r>
              <a:rPr lang="zh-TW" altLang="en-US" sz="2400" dirty="0" smtClean="0">
                <a:latin typeface="+mj-ea"/>
              </a:rPr>
              <a:t>使學生</a:t>
            </a:r>
            <a:r>
              <a:rPr lang="zh-TW" altLang="zh-TW" sz="2400" dirty="0" smtClean="0">
                <a:latin typeface="+mj-ea"/>
              </a:rPr>
              <a:t>透過</a:t>
            </a:r>
            <a:r>
              <a:rPr lang="zh-TW" altLang="en-US" sz="2400" dirty="0" smtClean="0">
                <a:latin typeface="+mj-ea"/>
              </a:rPr>
              <a:t>查閱資料</a:t>
            </a:r>
            <a:r>
              <a:rPr lang="zh-TW" altLang="zh-TW" sz="2400" dirty="0" smtClean="0">
                <a:latin typeface="+mj-ea"/>
              </a:rPr>
              <a:t>、</a:t>
            </a:r>
            <a:r>
              <a:rPr lang="zh-TW" altLang="en-US" sz="2400" dirty="0" smtClean="0">
                <a:latin typeface="+mj-ea"/>
              </a:rPr>
              <a:t>親手創作，</a:t>
            </a:r>
            <a:r>
              <a:rPr lang="zh-TW" altLang="en-US" sz="2400" dirty="0">
                <a:latin typeface="+mj-ea"/>
              </a:rPr>
              <a:t>融合</a:t>
            </a:r>
            <a:r>
              <a:rPr lang="zh-TW" altLang="zh-TW" sz="2400" dirty="0" smtClean="0">
                <a:latin typeface="+mj-ea"/>
              </a:rPr>
              <a:t>閱讀</a:t>
            </a:r>
            <a:r>
              <a:rPr lang="zh-TW" altLang="zh-TW" sz="2400" dirty="0">
                <a:latin typeface="+mj-ea"/>
              </a:rPr>
              <a:t>和</a:t>
            </a:r>
            <a:r>
              <a:rPr lang="zh-TW" altLang="zh-TW" sz="2400" dirty="0" smtClean="0">
                <a:latin typeface="+mj-ea"/>
              </a:rPr>
              <a:t>英語</a:t>
            </a:r>
            <a:r>
              <a:rPr lang="zh-TW" altLang="en-US" sz="2400" dirty="0" smtClean="0">
                <a:latin typeface="+mj-ea"/>
              </a:rPr>
              <a:t>，更認識這世界，也讓世界更美好！</a:t>
            </a:r>
            <a:r>
              <a:rPr lang="zh-TW" altLang="zh-TW" sz="3200" dirty="0">
                <a:latin typeface="+mj-ea"/>
              </a:rPr>
              <a:t/>
            </a:r>
            <a:br>
              <a:rPr lang="zh-TW" altLang="zh-TW" sz="3200" dirty="0">
                <a:latin typeface="+mj-ea"/>
              </a:rPr>
            </a:br>
            <a:endParaRPr lang="zh-TW" altLang="en-US" sz="32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4146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37912" y="2171612"/>
            <a:ext cx="8363272" cy="3789040"/>
          </a:xfrm>
        </p:spPr>
        <p:txBody>
          <a:bodyPr>
            <a:noAutofit/>
          </a:bodyPr>
          <a:lstStyle/>
          <a:p>
            <a:r>
              <a:rPr lang="zh-TW" altLang="en-US" sz="2400" b="1" dirty="0" smtClean="0"/>
              <a:t>比賽對象：全校七年級學生。</a:t>
            </a:r>
            <a:endParaRPr lang="en-US" altLang="zh-TW" sz="2400" b="1" dirty="0" smtClean="0"/>
          </a:p>
          <a:p>
            <a:r>
              <a:rPr lang="zh-TW" altLang="en-US" sz="2400" b="1" dirty="0"/>
              <a:t>比</a:t>
            </a:r>
            <a:r>
              <a:rPr lang="zh-TW" altLang="en-US" sz="2400" b="1" dirty="0" smtClean="0"/>
              <a:t>賽內容：由各班英語老師推選出</a:t>
            </a:r>
            <a:r>
              <a:rPr lang="en-US" altLang="zh-TW" sz="2400" b="1" dirty="0" smtClean="0"/>
              <a:t>1-2</a:t>
            </a:r>
            <a:r>
              <a:rPr lang="zh-TW" altLang="en-US" sz="2400" b="1" dirty="0" smtClean="0"/>
              <a:t>本，學生自行錄製</a:t>
            </a:r>
            <a:r>
              <a:rPr lang="en-US" altLang="zh-TW" sz="2400" b="1" dirty="0" smtClean="0"/>
              <a:t>2</a:t>
            </a:r>
            <a:r>
              <a:rPr lang="zh-TW" altLang="en-US" sz="2400" b="1" dirty="0" smtClean="0"/>
              <a:t>分鐘英文介紹影片。</a:t>
            </a:r>
            <a:endParaRPr lang="en-US" altLang="zh-TW" sz="2400" b="1" dirty="0" smtClean="0"/>
          </a:p>
          <a:p>
            <a:r>
              <a:rPr lang="zh-TW" altLang="en-US" sz="2400" b="1" dirty="0" smtClean="0"/>
              <a:t>作品</a:t>
            </a:r>
            <a:r>
              <a:rPr lang="en-US" altLang="zh-TW" sz="2400" b="1" dirty="0" smtClean="0"/>
              <a:t>(</a:t>
            </a:r>
            <a:r>
              <a:rPr lang="zh-TW" altLang="en-US" sz="2400" b="1" dirty="0" smtClean="0"/>
              <a:t>小書</a:t>
            </a:r>
            <a:r>
              <a:rPr lang="en-US" altLang="zh-TW" sz="2400" b="1" dirty="0" smtClean="0"/>
              <a:t>&amp;</a:t>
            </a:r>
            <a:r>
              <a:rPr lang="zh-TW" altLang="en-US" sz="2400" b="1" dirty="0" smtClean="0"/>
              <a:t>影片</a:t>
            </a:r>
            <a:r>
              <a:rPr lang="en-US" altLang="zh-TW" sz="2400" b="1" dirty="0" smtClean="0"/>
              <a:t>)</a:t>
            </a:r>
            <a:r>
              <a:rPr lang="zh-TW" altLang="en-US" sz="2400" b="1" dirty="0" smtClean="0"/>
              <a:t>繳交</a:t>
            </a:r>
            <a:r>
              <a:rPr lang="zh-TW" altLang="en-US" sz="2400" b="1" dirty="0"/>
              <a:t>截止時間</a:t>
            </a:r>
            <a:r>
              <a:rPr lang="zh-TW" altLang="en-US" sz="2400" b="1" dirty="0" smtClean="0"/>
              <a:t>：</a:t>
            </a:r>
            <a:r>
              <a:rPr lang="en-US" altLang="zh-TW" sz="2400" b="1" dirty="0" smtClean="0"/>
              <a:t>12/4</a:t>
            </a:r>
            <a:r>
              <a:rPr lang="zh-TW" altLang="en-US" sz="2400" b="1" dirty="0" smtClean="0"/>
              <a:t>。</a:t>
            </a:r>
            <a:endParaRPr lang="en-US" altLang="zh-TW" sz="2400" b="1" dirty="0"/>
          </a:p>
          <a:p>
            <a:r>
              <a:rPr lang="zh-TW" altLang="en-US" sz="2400" b="1" dirty="0" smtClean="0"/>
              <a:t>午餐時間</a:t>
            </a:r>
            <a:r>
              <a:rPr lang="zh-TW" altLang="en-US" sz="2400" b="1" smtClean="0"/>
              <a:t>全校播放</a:t>
            </a:r>
            <a:r>
              <a:rPr lang="zh-TW" altLang="en-US" sz="2400" b="1" dirty="0" smtClean="0"/>
              <a:t>影片</a:t>
            </a:r>
            <a:r>
              <a:rPr lang="en-US" altLang="zh-TW" sz="2400" b="1" dirty="0" smtClean="0"/>
              <a:t>(12/7-12/11)</a:t>
            </a:r>
            <a:r>
              <a:rPr lang="zh-TW" altLang="en-US" sz="2400" b="1" dirty="0"/>
              <a:t>，</a:t>
            </a:r>
            <a:r>
              <a:rPr lang="zh-TW" altLang="en-US" sz="2400" b="1" dirty="0" smtClean="0"/>
              <a:t>影片亦掛</a:t>
            </a:r>
            <a:r>
              <a:rPr lang="zh-TW" altLang="en-US" sz="2400" b="1" dirty="0"/>
              <a:t>在中平</a:t>
            </a:r>
            <a:r>
              <a:rPr lang="zh-TW" altLang="en-US" sz="2400" b="1" dirty="0" smtClean="0"/>
              <a:t>首頁，開放全校師生網路投票</a:t>
            </a:r>
            <a:r>
              <a:rPr lang="en-US" altLang="zh-TW" sz="2400" b="1" dirty="0" smtClean="0"/>
              <a:t>(12/7-12/25)</a:t>
            </a:r>
            <a:r>
              <a:rPr lang="zh-TW" altLang="en-US" sz="2400" b="1" dirty="0" smtClean="0"/>
              <a:t>。</a:t>
            </a:r>
            <a:endParaRPr lang="en-US" altLang="zh-TW" sz="2400" b="1" dirty="0" smtClean="0"/>
          </a:p>
          <a:p>
            <a:r>
              <a:rPr lang="zh-TW" altLang="en-US" sz="2400" b="1" dirty="0" smtClean="0"/>
              <a:t>參與</a:t>
            </a:r>
            <a:r>
              <a:rPr lang="zh-TW" altLang="en-US" sz="2400" b="1" dirty="0"/>
              <a:t>網路投票者</a:t>
            </a:r>
            <a:r>
              <a:rPr lang="zh-TW" altLang="en-US" sz="2400" b="1" dirty="0" smtClean="0"/>
              <a:t>摸彩：</a:t>
            </a:r>
            <a:r>
              <a:rPr lang="zh-TW" altLang="en-US" sz="2400" b="1" dirty="0"/>
              <a:t>第</a:t>
            </a:r>
            <a:r>
              <a:rPr lang="en-US" altLang="zh-TW" sz="2400" b="1" dirty="0" smtClean="0"/>
              <a:t>1</a:t>
            </a:r>
            <a:r>
              <a:rPr lang="zh-TW" altLang="en-US" sz="2400" b="1" dirty="0" smtClean="0"/>
              <a:t>階段</a:t>
            </a:r>
            <a:r>
              <a:rPr lang="en-US" altLang="zh-TW" sz="2400" b="1" dirty="0" smtClean="0"/>
              <a:t>(12/12</a:t>
            </a:r>
            <a:r>
              <a:rPr lang="zh-TW" altLang="en-US" sz="2400" b="1" dirty="0" smtClean="0"/>
              <a:t>校慶</a:t>
            </a:r>
            <a:r>
              <a:rPr lang="en-US" altLang="zh-TW" sz="2400" b="1" dirty="0" smtClean="0"/>
              <a:t>)</a:t>
            </a:r>
            <a:r>
              <a:rPr lang="zh-TW" altLang="en-US" sz="2400" b="1" dirty="0"/>
              <a:t>，第</a:t>
            </a:r>
            <a:r>
              <a:rPr lang="en-US" altLang="zh-TW" sz="2400" b="1" dirty="0" smtClean="0"/>
              <a:t>2</a:t>
            </a:r>
            <a:r>
              <a:rPr lang="zh-TW" altLang="en-US" sz="2400" b="1" dirty="0" smtClean="0"/>
              <a:t>階段</a:t>
            </a:r>
            <a:r>
              <a:rPr lang="en-US" altLang="zh-TW" sz="2400" b="1" dirty="0" smtClean="0"/>
              <a:t>(12/30</a:t>
            </a:r>
            <a:r>
              <a:rPr lang="zh-TW" altLang="en-US" sz="2400" b="1" dirty="0"/>
              <a:t>英</a:t>
            </a:r>
            <a:r>
              <a:rPr lang="zh-TW" altLang="en-US" sz="2400" b="1" dirty="0" smtClean="0"/>
              <a:t>語歌謠競賽</a:t>
            </a:r>
            <a:r>
              <a:rPr lang="en-US" altLang="zh-TW" sz="2400" b="1" dirty="0" smtClean="0"/>
              <a:t>)</a:t>
            </a:r>
            <a:r>
              <a:rPr lang="zh-TW" altLang="en-US" sz="2400" b="1" dirty="0" smtClean="0"/>
              <a:t>。</a:t>
            </a:r>
            <a:endParaRPr lang="en-US" altLang="zh-TW" sz="2400" b="1" dirty="0" smtClean="0"/>
          </a:p>
          <a:p>
            <a:r>
              <a:rPr lang="en-US" altLang="zh-TW" sz="2400" b="1" dirty="0" smtClean="0"/>
              <a:t>12/28</a:t>
            </a:r>
            <a:r>
              <a:rPr lang="zh-TW" altLang="en-US" sz="2400" b="1" dirty="0" smtClean="0"/>
              <a:t>公告</a:t>
            </a:r>
            <a:r>
              <a:rPr lang="zh-TW" altLang="en-US" sz="2400" b="1" dirty="0"/>
              <a:t>網路票選前</a:t>
            </a:r>
            <a:r>
              <a:rPr lang="en-US" altLang="zh-TW" sz="2400" b="1" dirty="0"/>
              <a:t>5</a:t>
            </a:r>
            <a:r>
              <a:rPr lang="zh-TW" altLang="en-US" sz="2400" b="1" dirty="0" smtClean="0"/>
              <a:t>名，</a:t>
            </a:r>
            <a:r>
              <a:rPr lang="zh-TW" altLang="en-US" sz="2400" b="1" dirty="0"/>
              <a:t>擇期頒發獎狀與獎品</a:t>
            </a:r>
            <a:r>
              <a:rPr lang="zh-TW" altLang="en-US" sz="2400" b="1" dirty="0" smtClean="0"/>
              <a:t>。</a:t>
            </a:r>
            <a:endParaRPr lang="en-US" altLang="zh-TW" sz="2400" b="1" dirty="0" smtClean="0"/>
          </a:p>
          <a:p>
            <a:r>
              <a:rPr lang="zh-TW" altLang="en-US" sz="2400" b="1" dirty="0" smtClean="0"/>
              <a:t>邀請英語科教師擔任評審，評選出得獎作品</a:t>
            </a:r>
            <a:r>
              <a:rPr lang="en-US" altLang="zh-TW" sz="2400" b="1" dirty="0" smtClean="0"/>
              <a:t>(</a:t>
            </a:r>
            <a:r>
              <a:rPr lang="zh-TW" altLang="en-US" sz="2400" b="1" dirty="0" smtClean="0"/>
              <a:t>特優</a:t>
            </a:r>
            <a:r>
              <a:rPr lang="en-US" altLang="zh-TW" sz="2400" b="1" dirty="0" smtClean="0"/>
              <a:t>3</a:t>
            </a:r>
            <a:r>
              <a:rPr lang="zh-TW" altLang="en-US" sz="2400" b="1" dirty="0" smtClean="0"/>
              <a:t>名</a:t>
            </a:r>
            <a:r>
              <a:rPr lang="zh-TW" altLang="en-US" sz="2400" b="1" dirty="0"/>
              <a:t>、</a:t>
            </a:r>
            <a:r>
              <a:rPr lang="zh-TW" altLang="en-US" sz="2400" b="1" dirty="0" smtClean="0"/>
              <a:t>優等</a:t>
            </a:r>
            <a:r>
              <a:rPr lang="en-US" altLang="zh-TW" sz="2400" b="1" dirty="0" smtClean="0"/>
              <a:t>3</a:t>
            </a:r>
            <a:r>
              <a:rPr lang="zh-TW" altLang="en-US" sz="2400" b="1" dirty="0" smtClean="0"/>
              <a:t>名</a:t>
            </a:r>
            <a:r>
              <a:rPr lang="zh-TW" altLang="en-US" sz="2400" b="1" dirty="0"/>
              <a:t>、</a:t>
            </a:r>
            <a:r>
              <a:rPr lang="zh-TW" altLang="en-US" sz="2400" b="1" dirty="0" smtClean="0"/>
              <a:t>佳作若干名</a:t>
            </a:r>
            <a:r>
              <a:rPr lang="en-US" altLang="zh-TW" sz="2400" b="1" dirty="0" smtClean="0"/>
              <a:t>)</a:t>
            </a:r>
            <a:r>
              <a:rPr lang="zh-TW" altLang="en-US" sz="2400" b="1" dirty="0" smtClean="0"/>
              <a:t>。擇期頒發獎狀</a:t>
            </a:r>
            <a:r>
              <a:rPr lang="zh-TW" altLang="en-US" sz="2400" b="1" dirty="0"/>
              <a:t>、</a:t>
            </a:r>
            <a:r>
              <a:rPr lang="zh-TW" altLang="en-US" sz="2400" b="1" dirty="0" smtClean="0"/>
              <a:t>獎品，並記嘉獎乙支。</a:t>
            </a:r>
            <a:endParaRPr lang="en-US" altLang="zh-TW" sz="2400" b="1" dirty="0" smtClean="0"/>
          </a:p>
        </p:txBody>
      </p:sp>
      <p:pic>
        <p:nvPicPr>
          <p:cNvPr id="4" name="Picture 4" descr="https://planetgeogblog.files.wordpress.com/2013/11/flags-of-the-worl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3672408" cy="20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3384376" cy="1080120"/>
          </a:xfrm>
        </p:spPr>
        <p:txBody>
          <a:bodyPr/>
          <a:lstStyle/>
          <a:p>
            <a:pPr algn="l"/>
            <a:r>
              <a:rPr lang="zh-TW" altLang="en-US" b="1" dirty="0" smtClean="0"/>
              <a:t>小書製作：</a:t>
            </a:r>
            <a:endParaRPr lang="zh-TW" altLang="en-US" b="1" dirty="0"/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5632128" y="1340768"/>
            <a:ext cx="3136325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zh-TW" altLang="en-US" sz="4000" b="1" dirty="0" smtClean="0"/>
              <a:t>內容搜尋：</a:t>
            </a:r>
            <a:endParaRPr lang="en-US" altLang="zh-TW" sz="4000" b="1" dirty="0" smtClean="0"/>
          </a:p>
          <a:p>
            <a:pPr algn="l">
              <a:lnSpc>
                <a:spcPct val="170000"/>
              </a:lnSpc>
            </a:pPr>
            <a:endParaRPr lang="en-US" altLang="zh-TW" dirty="0"/>
          </a:p>
          <a:p>
            <a:pPr algn="l">
              <a:lnSpc>
                <a:spcPct val="170000"/>
              </a:lnSpc>
            </a:pPr>
            <a:r>
              <a:rPr lang="zh-TW" altLang="en-US" sz="4500" dirty="0" smtClean="0"/>
              <a:t>可使用</a:t>
            </a:r>
            <a:r>
              <a:rPr lang="en-US" altLang="zh-TW" sz="4500" dirty="0" smtClean="0"/>
              <a:t>Google</a:t>
            </a:r>
            <a:r>
              <a:rPr lang="zh-TW" altLang="en-US" sz="4500" dirty="0" smtClean="0"/>
              <a:t>，或查閱圖書館的書、雜誌、地理課本等。</a:t>
            </a:r>
            <a:endParaRPr lang="en-US" altLang="zh-TW" sz="4500" dirty="0" smtClean="0"/>
          </a:p>
          <a:p>
            <a:pPr algn="l"/>
            <a:endParaRPr lang="en-US" altLang="zh-TW" dirty="0"/>
          </a:p>
          <a:p>
            <a:pPr algn="l"/>
            <a:endParaRPr lang="zh-TW" altLang="en-US" dirty="0"/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4860032" y="2348880"/>
            <a:ext cx="338437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TW" altLang="en-US" dirty="0"/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5632129" y="2636912"/>
            <a:ext cx="3136325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b="1" dirty="0" smtClean="0"/>
              <a:t>內容製作：</a:t>
            </a:r>
            <a:endParaRPr lang="en-US" altLang="zh-TW" b="1" dirty="0" smtClean="0"/>
          </a:p>
          <a:p>
            <a:pPr algn="l"/>
            <a:endParaRPr lang="en-US" altLang="zh-TW" sz="2000" dirty="0"/>
          </a:p>
          <a:p>
            <a:pPr algn="l"/>
            <a:r>
              <a:rPr lang="zh-TW" altLang="en-US" sz="1800" dirty="0" smtClean="0"/>
              <a:t>可使用不同的顏料、色筆、照片或彩色列印混合，展現出對該國家的認識及自己的個人才華及特色。</a:t>
            </a:r>
            <a:endParaRPr lang="en-US" altLang="zh-TW" sz="1800" dirty="0" smtClean="0"/>
          </a:p>
          <a:p>
            <a:pPr algn="l"/>
            <a:endParaRPr lang="en-US" altLang="zh-TW" dirty="0"/>
          </a:p>
          <a:p>
            <a:pPr algn="l"/>
            <a:endParaRPr lang="zh-TW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7" y="1098080"/>
            <a:ext cx="5253781" cy="54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https://s-media-cache-ak0.pinimg.com/originals/5b/eb/7e/5beb7ef59e7ec4c0c23f3cb86f42a08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1840">
            <a:off x="6293759" y="4626219"/>
            <a:ext cx="1557061" cy="207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00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8130" y="332656"/>
            <a:ext cx="864096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0070C0"/>
                </a:solidFill>
              </a:rPr>
              <a:t>五大洲：</a:t>
            </a:r>
            <a:endParaRPr lang="en-US" altLang="zh-TW" sz="3600" b="1" dirty="0" smtClean="0">
              <a:solidFill>
                <a:srgbClr val="0070C0"/>
              </a:solidFill>
            </a:endParaRPr>
          </a:p>
          <a:p>
            <a:r>
              <a:rPr lang="zh-TW" altLang="en-US" sz="2400" b="1" dirty="0" smtClean="0">
                <a:solidFill>
                  <a:srgbClr val="0070C0"/>
                </a:solidFill>
              </a:rPr>
              <a:t>亞洲、歐洲、非洲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、</a:t>
            </a:r>
            <a:endParaRPr lang="en-US" altLang="zh-TW" sz="2400" b="1" dirty="0" smtClean="0">
              <a:solidFill>
                <a:srgbClr val="0070C0"/>
              </a:solidFill>
            </a:endParaRPr>
          </a:p>
          <a:p>
            <a:r>
              <a:rPr lang="zh-TW" altLang="en-US" sz="2400" b="1" dirty="0" smtClean="0">
                <a:solidFill>
                  <a:srgbClr val="0070C0"/>
                </a:solidFill>
              </a:rPr>
              <a:t>大洋洲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、美洲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；全球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共</a:t>
            </a:r>
            <a:r>
              <a:rPr lang="en-US" altLang="zh-TW" sz="2400" b="1" dirty="0" smtClean="0">
                <a:solidFill>
                  <a:srgbClr val="0070C0"/>
                </a:solidFill>
              </a:rPr>
              <a:t>243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個國家</a:t>
            </a:r>
            <a:endParaRPr lang="en-US" altLang="zh-TW" sz="2400" b="1" dirty="0">
              <a:solidFill>
                <a:srgbClr val="0070C0"/>
              </a:solidFill>
            </a:endParaRPr>
          </a:p>
          <a:p>
            <a:endParaRPr lang="en-US" altLang="zh-TW" sz="2400" b="1" dirty="0" smtClean="0"/>
          </a:p>
          <a:p>
            <a:endParaRPr lang="en-US" altLang="zh-TW" sz="2400" b="1" dirty="0" smtClean="0"/>
          </a:p>
          <a:p>
            <a:pPr marL="514350" indent="-514350">
              <a:buAutoNum type="alphaUcPeriod"/>
            </a:pPr>
            <a:r>
              <a:rPr lang="zh-TW" altLang="en-US" sz="2400" b="1" dirty="0" smtClean="0"/>
              <a:t>亞　洲</a:t>
            </a:r>
            <a:r>
              <a:rPr lang="en-US" altLang="zh-TW" sz="2400" b="1" dirty="0" smtClean="0"/>
              <a:t>(49</a:t>
            </a:r>
            <a:r>
              <a:rPr lang="zh-TW" altLang="en-US" sz="2400" b="1" dirty="0" smtClean="0"/>
              <a:t>個國家</a:t>
            </a:r>
            <a:r>
              <a:rPr lang="en-US" altLang="zh-TW" sz="2400" b="1" dirty="0" smtClean="0"/>
              <a:t>)</a:t>
            </a:r>
            <a:r>
              <a:rPr lang="zh-TW" altLang="en-US" sz="2400" b="1" dirty="0" smtClean="0"/>
              <a:t>：分為 東亞、東南亞、中南亞、西亞。</a:t>
            </a:r>
            <a:endParaRPr lang="en-US" altLang="zh-TW" sz="2400" b="1" dirty="0" smtClean="0"/>
          </a:p>
          <a:p>
            <a:pPr marL="514350" indent="-514350">
              <a:buAutoNum type="alphaUcPeriod"/>
            </a:pPr>
            <a:endParaRPr lang="en-US" altLang="zh-TW" sz="2400" b="1" dirty="0" smtClean="0"/>
          </a:p>
          <a:p>
            <a:pPr marL="514350" indent="-514350">
              <a:buAutoNum type="alphaUcPeriod"/>
            </a:pPr>
            <a:r>
              <a:rPr lang="zh-TW" altLang="en-US" sz="2400" b="1" dirty="0" smtClean="0"/>
              <a:t>歐　洲</a:t>
            </a:r>
            <a:r>
              <a:rPr lang="en-US" altLang="zh-TW" sz="2400" b="1" dirty="0" smtClean="0"/>
              <a:t>(60</a:t>
            </a:r>
            <a:r>
              <a:rPr lang="zh-TW" altLang="en-US" sz="2400" b="1" dirty="0" smtClean="0"/>
              <a:t>個國家</a:t>
            </a:r>
            <a:r>
              <a:rPr lang="en-US" altLang="zh-TW" sz="2400" b="1" dirty="0" smtClean="0"/>
              <a:t>)</a:t>
            </a:r>
            <a:r>
              <a:rPr lang="zh-TW" altLang="en-US" sz="2400" b="1" dirty="0" smtClean="0"/>
              <a:t>：分為 北歐、西歐、南歐、東歐、東南歐。</a:t>
            </a:r>
            <a:endParaRPr lang="en-US" altLang="zh-TW" sz="2400" b="1" dirty="0" smtClean="0"/>
          </a:p>
          <a:p>
            <a:pPr marL="514350" indent="-514350">
              <a:buAutoNum type="alphaUcPeriod"/>
            </a:pPr>
            <a:endParaRPr lang="en-US" altLang="zh-TW" sz="2400" b="1" dirty="0"/>
          </a:p>
          <a:p>
            <a:pPr marL="514350" indent="-514350">
              <a:buAutoNum type="alphaUcPeriod"/>
            </a:pPr>
            <a:r>
              <a:rPr lang="zh-TW" altLang="en-US" sz="2400" b="1" dirty="0" smtClean="0"/>
              <a:t>非　洲</a:t>
            </a:r>
            <a:r>
              <a:rPr lang="en-US" altLang="zh-TW" sz="2400" b="1" dirty="0" smtClean="0"/>
              <a:t>(57</a:t>
            </a:r>
            <a:r>
              <a:rPr lang="zh-TW" altLang="en-US" sz="2400" b="1" dirty="0" smtClean="0"/>
              <a:t>個國家</a:t>
            </a:r>
            <a:r>
              <a:rPr lang="en-US" altLang="zh-TW" sz="2400" b="1" dirty="0" smtClean="0"/>
              <a:t>)</a:t>
            </a:r>
            <a:r>
              <a:rPr lang="zh-TW" altLang="en-US" sz="2400" b="1" dirty="0" smtClean="0"/>
              <a:t>：分為 北非、西非、中非、東非、南非。</a:t>
            </a:r>
            <a:endParaRPr lang="en-US" altLang="zh-TW" sz="2400" b="1" dirty="0" smtClean="0"/>
          </a:p>
          <a:p>
            <a:pPr marL="514350" indent="-514350">
              <a:buAutoNum type="alphaUcPeriod"/>
            </a:pPr>
            <a:endParaRPr lang="en-US" altLang="zh-TW" sz="2400" b="1" dirty="0"/>
          </a:p>
          <a:p>
            <a:pPr marL="514350" indent="-514350">
              <a:buAutoNum type="alphaUcPeriod"/>
            </a:pPr>
            <a:r>
              <a:rPr lang="zh-TW" altLang="en-US" sz="2400" b="1" dirty="0" smtClean="0"/>
              <a:t>大洋洲</a:t>
            </a:r>
            <a:r>
              <a:rPr lang="en-US" altLang="zh-TW" sz="2400" b="1" dirty="0" smtClean="0"/>
              <a:t>(25</a:t>
            </a:r>
            <a:r>
              <a:rPr lang="zh-TW" altLang="en-US" sz="2400" b="1" dirty="0" smtClean="0"/>
              <a:t>個國家</a:t>
            </a:r>
            <a:r>
              <a:rPr lang="en-US" altLang="zh-TW" sz="2400" b="1" dirty="0" smtClean="0"/>
              <a:t>)</a:t>
            </a:r>
            <a:r>
              <a:rPr lang="zh-TW" altLang="en-US" sz="2400" b="1" dirty="0" smtClean="0"/>
              <a:t>：分為 澳大利亞、新西蘭和美拉尼西亞；密克羅尼西亞；波利尼西亞。</a:t>
            </a:r>
            <a:endParaRPr lang="en-US" altLang="zh-TW" sz="2400" b="1" dirty="0" smtClean="0"/>
          </a:p>
          <a:p>
            <a:endParaRPr lang="en-US" altLang="zh-TW" sz="2400" b="1" dirty="0"/>
          </a:p>
          <a:p>
            <a:pPr marL="457200" indent="-457200">
              <a:buAutoNum type="alphaUcPeriod" startAt="5"/>
            </a:pPr>
            <a:r>
              <a:rPr lang="zh-TW" altLang="en-US" sz="2400" b="1" dirty="0" smtClean="0"/>
              <a:t>美   洲</a:t>
            </a:r>
            <a:r>
              <a:rPr lang="en-US" altLang="zh-TW" sz="2400" b="1" dirty="0" smtClean="0"/>
              <a:t>(52</a:t>
            </a:r>
            <a:r>
              <a:rPr lang="zh-TW" altLang="en-US" sz="2400" b="1" dirty="0" smtClean="0"/>
              <a:t>個國家</a:t>
            </a:r>
            <a:r>
              <a:rPr lang="en-US" altLang="zh-TW" sz="2400" b="1" dirty="0" smtClean="0"/>
              <a:t>)</a:t>
            </a:r>
            <a:r>
              <a:rPr lang="zh-TW" altLang="en-US" sz="2400" b="1" dirty="0" smtClean="0"/>
              <a:t>：分為 北美地區、中美地區、加勒比群島、</a:t>
            </a:r>
            <a:endParaRPr lang="en-US" altLang="zh-TW" sz="2400" b="1" dirty="0" smtClean="0"/>
          </a:p>
          <a:p>
            <a:r>
              <a:rPr lang="en-US" altLang="zh-TW" sz="2400" b="1" dirty="0"/>
              <a:t> </a:t>
            </a:r>
            <a:r>
              <a:rPr lang="en-US" altLang="zh-TW" sz="2400" b="1" dirty="0" smtClean="0"/>
              <a:t>   </a:t>
            </a:r>
            <a:r>
              <a:rPr lang="zh-TW" altLang="en-US" sz="2400" b="1" dirty="0" smtClean="0"/>
              <a:t>   南美。</a:t>
            </a:r>
          </a:p>
          <a:p>
            <a:r>
              <a:rPr lang="zh-TW" altLang="en-US" sz="1100" dirty="0" smtClean="0"/>
              <a:t> </a:t>
            </a:r>
          </a:p>
          <a:p>
            <a:r>
              <a:rPr lang="zh-TW" altLang="en-US" sz="1100" dirty="0" smtClean="0"/>
              <a:t> </a:t>
            </a:r>
          </a:p>
        </p:txBody>
      </p:sp>
      <p:pic>
        <p:nvPicPr>
          <p:cNvPr id="1026" name="Picture 2" descr="http://trueliesnews.net/-map/continents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8728"/>
            <a:ext cx="3312368" cy="219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7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ed101.bu.edu/StudentDoc/Archives/ED101fa10/piercea/Images/asia_e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3483716" cy="25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01823" y="278092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A</a:t>
            </a:r>
            <a:r>
              <a:rPr lang="zh-TW" altLang="zh-TW" b="1" dirty="0">
                <a:solidFill>
                  <a:srgbClr val="0070C0"/>
                </a:solidFill>
              </a:rPr>
              <a:t>、亞洲</a:t>
            </a:r>
            <a:r>
              <a:rPr lang="en-US" altLang="zh-TW" b="1" dirty="0">
                <a:solidFill>
                  <a:srgbClr val="0070C0"/>
                </a:solidFill>
              </a:rPr>
              <a:t>(49</a:t>
            </a:r>
            <a:r>
              <a:rPr lang="zh-TW" altLang="zh-TW" b="1" dirty="0">
                <a:solidFill>
                  <a:srgbClr val="0070C0"/>
                </a:solidFill>
              </a:rPr>
              <a:t>個國家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r>
              <a:rPr lang="zh-TW" altLang="zh-TW" b="1" dirty="0">
                <a:solidFill>
                  <a:srgbClr val="0070C0"/>
                </a:solidFill>
              </a:rPr>
              <a:t>：分為 東亞、東南亞、中南亞、西亞</a:t>
            </a:r>
            <a:r>
              <a:rPr lang="zh-TW" altLang="zh-TW" b="1" dirty="0" smtClean="0">
                <a:solidFill>
                  <a:srgbClr val="0070C0"/>
                </a:solidFill>
              </a:rPr>
              <a:t>。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endParaRPr lang="zh-TW" altLang="zh-TW" dirty="0"/>
          </a:p>
          <a:p>
            <a:pPr marL="342900" indent="-342900">
              <a:buAutoNum type="alphaLcParenR"/>
            </a:pPr>
            <a:r>
              <a:rPr lang="zh-TW" altLang="zh-TW" dirty="0" smtClean="0"/>
              <a:t>東</a:t>
            </a:r>
            <a:r>
              <a:rPr lang="en-US" altLang="zh-TW" dirty="0" smtClean="0"/>
              <a:t>    </a:t>
            </a:r>
            <a:r>
              <a:rPr lang="zh-TW" altLang="zh-TW" dirty="0"/>
              <a:t>亞：中國、蒙古、朝鮮、韓國、日本、俄羅斯（遠東）。</a:t>
            </a:r>
            <a:r>
              <a:rPr lang="en-US" altLang="zh-TW" dirty="0"/>
              <a:t>(Yolanda says: </a:t>
            </a:r>
            <a:r>
              <a:rPr lang="zh-TW" altLang="zh-TW" dirty="0"/>
              <a:t>若再嚴格區分可將日本與韓國從東亞劃出成為東北亞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342900" indent="-342900">
              <a:buAutoNum type="alphaLcParenR"/>
            </a:pPr>
            <a:endParaRPr lang="zh-TW" altLang="zh-TW" dirty="0"/>
          </a:p>
          <a:p>
            <a:r>
              <a:rPr lang="en-US" altLang="zh-TW" dirty="0"/>
              <a:t>b) </a:t>
            </a:r>
            <a:r>
              <a:rPr lang="en-US" altLang="zh-TW" dirty="0" smtClean="0"/>
              <a:t>  </a:t>
            </a:r>
            <a:r>
              <a:rPr lang="zh-TW" altLang="zh-TW" dirty="0" smtClean="0"/>
              <a:t>東南亞</a:t>
            </a:r>
            <a:r>
              <a:rPr lang="zh-TW" altLang="zh-TW" dirty="0"/>
              <a:t>：越南、老撾</a:t>
            </a:r>
            <a:r>
              <a:rPr lang="en-US" altLang="zh-TW" dirty="0"/>
              <a:t>(</a:t>
            </a:r>
            <a:r>
              <a:rPr lang="zh-TW" altLang="zh-TW" dirty="0"/>
              <a:t>台灣翻為竂國</a:t>
            </a:r>
            <a:r>
              <a:rPr lang="en-US" altLang="zh-TW" dirty="0" err="1"/>
              <a:t>Loas</a:t>
            </a:r>
            <a:r>
              <a:rPr lang="en-US" altLang="zh-TW" dirty="0"/>
              <a:t>)</a:t>
            </a:r>
            <a:r>
              <a:rPr lang="zh-TW" altLang="zh-TW" dirty="0"/>
              <a:t>、柬埔寨、緬甸、泰國、馬來西亞、新加坡、汶萊達魯薩蘭國、菲律賓、印尼、</a:t>
            </a:r>
            <a:r>
              <a:rPr lang="zh-TW" altLang="zh-TW" dirty="0" smtClean="0"/>
              <a:t>東帝汶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en-US" altLang="zh-TW" dirty="0"/>
              <a:t>c) </a:t>
            </a:r>
            <a:r>
              <a:rPr lang="en-US" altLang="zh-TW" dirty="0" smtClean="0"/>
              <a:t>  </a:t>
            </a:r>
            <a:r>
              <a:rPr lang="zh-TW" altLang="zh-TW" dirty="0" smtClean="0"/>
              <a:t>中</a:t>
            </a:r>
            <a:r>
              <a:rPr lang="zh-TW" altLang="zh-TW" dirty="0"/>
              <a:t>南亞：哈薩克斯坦、吉爾吉斯斯坦、烏茲別克斯坦、塔吉克斯坦、土庫曼斯坦、阿富汗、巴基斯坦、尼泊爾 、不丹、印度、孟加拉、斯里蘭卡、馬爾代</a:t>
            </a:r>
            <a:r>
              <a:rPr lang="zh-TW" altLang="zh-TW" dirty="0" smtClean="0"/>
              <a:t>夫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en-US" altLang="zh-TW" dirty="0"/>
              <a:t>d</a:t>
            </a:r>
            <a:r>
              <a:rPr lang="en-US" altLang="zh-TW"/>
              <a:t>) </a:t>
            </a:r>
            <a:r>
              <a:rPr lang="en-US" altLang="zh-TW" smtClean="0"/>
              <a:t>  </a:t>
            </a:r>
            <a:r>
              <a:rPr lang="zh-TW" altLang="zh-TW" smtClean="0"/>
              <a:t>西</a:t>
            </a:r>
            <a:r>
              <a:rPr lang="en-US" altLang="zh-TW" dirty="0" smtClean="0"/>
              <a:t>    </a:t>
            </a:r>
            <a:r>
              <a:rPr lang="zh-TW" altLang="zh-TW" dirty="0"/>
              <a:t>亞：伊朗伊斯蘭共和國、伊拉克、科威特、沙烏地阿拉伯、巴林、卡塔爾 、阿拉伯聯合酋長國、阿曼、葉門、約旦、巴勒斯坦被占領土、以色列、阿拉伯敘利亞共和國 、黎巴嫩、土耳其、賽普勒斯、阿塞拜疆、格魯吉亞、</a:t>
            </a:r>
            <a:r>
              <a:rPr lang="zh-TW" altLang="zh-TW" dirty="0" smtClean="0"/>
              <a:t>亞美尼亞</a:t>
            </a:r>
            <a:r>
              <a:rPr lang="zh-TW" altLang="en-US" dirty="0" smtClean="0"/>
              <a:t>。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347442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548681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B</a:t>
            </a:r>
            <a:r>
              <a:rPr lang="zh-TW" altLang="zh-TW" b="1" dirty="0">
                <a:solidFill>
                  <a:srgbClr val="0070C0"/>
                </a:solidFill>
              </a:rPr>
              <a:t>、歐洲</a:t>
            </a:r>
            <a:r>
              <a:rPr lang="en-US" altLang="zh-TW" b="1" dirty="0">
                <a:solidFill>
                  <a:srgbClr val="0070C0"/>
                </a:solidFill>
              </a:rPr>
              <a:t>(60</a:t>
            </a:r>
            <a:r>
              <a:rPr lang="zh-TW" altLang="zh-TW" b="1" dirty="0">
                <a:solidFill>
                  <a:srgbClr val="0070C0"/>
                </a:solidFill>
              </a:rPr>
              <a:t>個國家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r>
              <a:rPr lang="zh-TW" altLang="zh-TW" b="1" dirty="0">
                <a:solidFill>
                  <a:srgbClr val="0070C0"/>
                </a:solidFill>
              </a:rPr>
              <a:t>：分為 北歐、西歐、南歐、東歐、東南歐</a:t>
            </a:r>
            <a:r>
              <a:rPr lang="zh-TW" altLang="zh-TW" b="1" dirty="0" smtClean="0">
                <a:solidFill>
                  <a:srgbClr val="0070C0"/>
                </a:solidFill>
              </a:rPr>
              <a:t>。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endParaRPr lang="zh-TW" altLang="zh-TW" dirty="0"/>
          </a:p>
          <a:p>
            <a:pPr marL="342900" indent="-342900">
              <a:buAutoNum type="alphaLcParenR"/>
            </a:pPr>
            <a:r>
              <a:rPr lang="zh-TW" altLang="zh-TW" dirty="0" smtClean="0"/>
              <a:t>北歐</a:t>
            </a:r>
            <a:r>
              <a:rPr lang="zh-TW" altLang="zh-TW" dirty="0"/>
              <a:t>：冰島、斯瓦爾巴德群島、法羅群島、丹麥、挪威、瑞典、芬蘭、奧蘭群島、愛沙尼亞、拉脫維亞、立陶宛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342900" indent="-342900">
              <a:buAutoNum type="alphaLcParenR"/>
            </a:pPr>
            <a:endParaRPr lang="zh-TW" altLang="zh-TW" dirty="0"/>
          </a:p>
          <a:p>
            <a:r>
              <a:rPr lang="en-US" altLang="zh-TW" dirty="0"/>
              <a:t>b) </a:t>
            </a:r>
            <a:r>
              <a:rPr lang="zh-TW" altLang="zh-TW" dirty="0"/>
              <a:t>西歐：愛爾蘭、英國、英格蘭、威爾士、蘇格蘭、北愛爾蘭、根西、澤西、馬恩島、法國、荷蘭、比利時、盧森堡、德國、奧地利、瑞士、列支敦士登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en-US" altLang="zh-TW" dirty="0"/>
              <a:t>c) </a:t>
            </a:r>
            <a:r>
              <a:rPr lang="zh-TW" altLang="zh-TW" dirty="0"/>
              <a:t>南歐：葡萄牙、西班牙、直布羅陀、安道爾、摩納哥、義大利、梵蒂岡、馬爾他、聖馬利諾、希臘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en-US" altLang="zh-TW" dirty="0"/>
              <a:t>d) </a:t>
            </a:r>
            <a:r>
              <a:rPr lang="zh-TW" altLang="zh-TW" dirty="0"/>
              <a:t>東歐和東南歐：俄羅斯、白俄羅斯、烏克蘭、波蘭、捷克共和國、斯洛伐克、匈牙利、斯洛文尼亞、克羅地亞、波士尼亞和黑塞哥維那、波黑聯邦、塞族共和國、塞爾維亞和黑山、塞爾維亞。</a:t>
            </a:r>
          </a:p>
        </p:txBody>
      </p:sp>
      <p:pic>
        <p:nvPicPr>
          <p:cNvPr id="9218" name="Picture 2" descr="https://pbs.twimg.com/profile_images/1211789041/europe_map3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30438"/>
            <a:ext cx="2688233" cy="24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5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ashlaw.edu/Map/afr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69160"/>
            <a:ext cx="1874746" cy="187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92768" y="260648"/>
            <a:ext cx="833967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C</a:t>
            </a:r>
            <a:r>
              <a:rPr lang="zh-TW" altLang="zh-TW" b="1" dirty="0">
                <a:solidFill>
                  <a:srgbClr val="0070C0"/>
                </a:solidFill>
              </a:rPr>
              <a:t>、非洲</a:t>
            </a:r>
            <a:r>
              <a:rPr lang="en-US" altLang="zh-TW" b="1" dirty="0">
                <a:solidFill>
                  <a:srgbClr val="0070C0"/>
                </a:solidFill>
              </a:rPr>
              <a:t>(57</a:t>
            </a:r>
            <a:r>
              <a:rPr lang="zh-TW" altLang="zh-TW" b="1" dirty="0">
                <a:solidFill>
                  <a:srgbClr val="0070C0"/>
                </a:solidFill>
              </a:rPr>
              <a:t>個國家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r>
              <a:rPr lang="zh-TW" altLang="zh-TW" b="1" dirty="0">
                <a:solidFill>
                  <a:srgbClr val="0070C0"/>
                </a:solidFill>
              </a:rPr>
              <a:t>：分為 北非、西非、中非、東非、南非</a:t>
            </a:r>
            <a:r>
              <a:rPr lang="zh-TW" altLang="zh-TW" b="1" dirty="0" smtClean="0">
                <a:solidFill>
                  <a:srgbClr val="0070C0"/>
                </a:solidFill>
              </a:rPr>
              <a:t>。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endParaRPr lang="zh-TW" altLang="zh-TW" dirty="0"/>
          </a:p>
          <a:p>
            <a:pPr marL="342900" indent="-342900">
              <a:buAutoNum type="alphaLcParenR"/>
            </a:pPr>
            <a:r>
              <a:rPr lang="zh-TW" altLang="zh-TW" dirty="0" smtClean="0"/>
              <a:t>北非</a:t>
            </a:r>
            <a:r>
              <a:rPr lang="zh-TW" altLang="zh-TW" dirty="0"/>
              <a:t>：埃及、蘇丹、利比亞、突尼斯、阿爾及利亞、摩洛哥、西撒哈拉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342900" indent="-342900">
              <a:buAutoNum type="alphaLcParenR"/>
            </a:pPr>
            <a:endParaRPr lang="zh-TW" altLang="zh-TW" dirty="0"/>
          </a:p>
          <a:p>
            <a:r>
              <a:rPr lang="en-US" altLang="zh-TW" dirty="0"/>
              <a:t>b) </a:t>
            </a:r>
            <a:r>
              <a:rPr lang="zh-TW" altLang="zh-TW" dirty="0"/>
              <a:t>西非：茅利塔尼亞、塞內加爾、岡比亞、馬里、伯基納法索、佛得角、幾內亞比紹、幾內亞、塞拉里昂、利比理亞、象牙海岸、加納、多哥、貝寧、尼日爾、尼日利亞、聖赫勒拿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en-US" altLang="zh-TW" dirty="0"/>
              <a:t>c) </a:t>
            </a:r>
            <a:r>
              <a:rPr lang="zh-TW" altLang="zh-TW" dirty="0"/>
              <a:t>中非：喀麥隆、赤道幾內亞、乍得 、中非共和國、加蓬、剛果（布）、剛果（金）、聖多美及普林西比島、</a:t>
            </a:r>
            <a:r>
              <a:rPr lang="zh-TW" altLang="zh-TW" dirty="0" smtClean="0"/>
              <a:t>安哥拉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en-US" altLang="zh-TW" dirty="0"/>
              <a:t>d) </a:t>
            </a:r>
            <a:r>
              <a:rPr lang="zh-TW" altLang="zh-TW" dirty="0"/>
              <a:t>東非：厄立特里亞、埃塞俄比亞、吉布地、索馬里、肯雅、烏干達、坦桑尼亞、盧旺達、布隆迪、馬拉維、莫三比克、馬達加斯加、塞舌耳、科摩羅、馬約特、毛里求斯、留尼汪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en-US" altLang="zh-TW" dirty="0"/>
              <a:t>e) </a:t>
            </a:r>
            <a:r>
              <a:rPr lang="zh-TW" altLang="zh-TW" dirty="0"/>
              <a:t>南非：尚比亞、辛巴威、博茨瓦納、納米比亞、南非、萊索托、斯威士蘭。</a:t>
            </a:r>
          </a:p>
          <a:p>
            <a:r>
              <a:rPr lang="en-US" altLang="zh-TW" dirty="0"/>
              <a:t> 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192661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1560" y="548680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D</a:t>
            </a:r>
            <a:r>
              <a:rPr lang="zh-TW" altLang="zh-TW" b="1" dirty="0">
                <a:solidFill>
                  <a:srgbClr val="0070C0"/>
                </a:solidFill>
              </a:rPr>
              <a:t>、大洋洲</a:t>
            </a:r>
            <a:r>
              <a:rPr lang="en-US" altLang="zh-TW" b="1" dirty="0">
                <a:solidFill>
                  <a:srgbClr val="0070C0"/>
                </a:solidFill>
              </a:rPr>
              <a:t>(25</a:t>
            </a:r>
            <a:r>
              <a:rPr lang="zh-TW" altLang="zh-TW" b="1" dirty="0">
                <a:solidFill>
                  <a:srgbClr val="0070C0"/>
                </a:solidFill>
              </a:rPr>
              <a:t>個國家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r>
              <a:rPr lang="zh-TW" altLang="zh-TW" b="1" dirty="0">
                <a:solidFill>
                  <a:srgbClr val="0070C0"/>
                </a:solidFill>
              </a:rPr>
              <a:t>：分為 澳大利亞、新西蘭和美拉尼西亞；密克羅尼西亞；波利尼西亞</a:t>
            </a:r>
            <a:r>
              <a:rPr lang="zh-TW" altLang="zh-TW" b="1" dirty="0" smtClean="0">
                <a:solidFill>
                  <a:srgbClr val="0070C0"/>
                </a:solidFill>
              </a:rPr>
              <a:t>。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endParaRPr lang="zh-TW" altLang="zh-TW" dirty="0"/>
          </a:p>
          <a:p>
            <a:pPr marL="342900" indent="-342900">
              <a:buAutoNum type="alphaLcParenR"/>
            </a:pPr>
            <a:r>
              <a:rPr lang="zh-TW" altLang="zh-TW" dirty="0" smtClean="0"/>
              <a:t>澳大利亞</a:t>
            </a:r>
            <a:r>
              <a:rPr lang="zh-TW" altLang="zh-TW" dirty="0"/>
              <a:t>、新西蘭和美拉尼西亞：澳大利亞、新西蘭、巴布亞新磯內亞、所羅門群島、斐濟群島、瓦努阿圖、新赫里多尼亞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342900" indent="-342900">
              <a:buAutoNum type="alphaLcParenR"/>
            </a:pPr>
            <a:endParaRPr lang="zh-TW" altLang="zh-TW" dirty="0"/>
          </a:p>
          <a:p>
            <a:r>
              <a:rPr lang="en-US" altLang="zh-TW" dirty="0"/>
              <a:t>b) </a:t>
            </a:r>
            <a:r>
              <a:rPr lang="zh-TW" altLang="zh-TW" dirty="0"/>
              <a:t>密克羅尼西亞</a:t>
            </a:r>
            <a:r>
              <a:rPr lang="en-US" altLang="zh-TW" dirty="0"/>
              <a:t>: </a:t>
            </a:r>
            <a:r>
              <a:rPr lang="zh-TW" altLang="zh-TW" dirty="0"/>
              <a:t>北馬利安納群島、關島、密克羅尼西亞聯邦、帕勞、馬紹爾群島共和國、基裡巴斯、瑙魯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en-US" altLang="zh-TW" dirty="0"/>
              <a:t>c) </a:t>
            </a:r>
            <a:r>
              <a:rPr lang="zh-TW" altLang="zh-TW" dirty="0"/>
              <a:t>波利尼西亞：圖瓦盧、瓦利斯和富圖那、托克勞、薩摩亞、美屬薩摩亞、美屬太平洋小島、湯加、紐埃、科克群島、法屬波利尼西亞、皮特凱恩島。</a:t>
            </a:r>
          </a:p>
          <a:p>
            <a:r>
              <a:rPr lang="en-US" altLang="zh-TW" dirty="0"/>
              <a:t> </a:t>
            </a:r>
            <a:endParaRPr lang="zh-TW" altLang="zh-TW" dirty="0"/>
          </a:p>
        </p:txBody>
      </p:sp>
      <p:pic>
        <p:nvPicPr>
          <p:cNvPr id="11266" name="Picture 2" descr="http://www.worldatlas.com/img/areamap/continent/australia_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39"/>
            <a:ext cx="3729844" cy="284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44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117693"/>
            <a:ext cx="43924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E</a:t>
            </a:r>
            <a:r>
              <a:rPr lang="zh-TW" altLang="zh-TW" b="1" dirty="0">
                <a:solidFill>
                  <a:srgbClr val="0070C0"/>
                </a:solidFill>
              </a:rPr>
              <a:t>、美 洲</a:t>
            </a:r>
            <a:r>
              <a:rPr lang="en-US" altLang="zh-TW" b="1" dirty="0">
                <a:solidFill>
                  <a:srgbClr val="0070C0"/>
                </a:solidFill>
              </a:rPr>
              <a:t>(52</a:t>
            </a:r>
            <a:r>
              <a:rPr lang="zh-TW" altLang="zh-TW" b="1" dirty="0">
                <a:solidFill>
                  <a:srgbClr val="0070C0"/>
                </a:solidFill>
              </a:rPr>
              <a:t>個國家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r>
              <a:rPr lang="zh-TW" altLang="zh-TW" b="1" dirty="0">
                <a:solidFill>
                  <a:srgbClr val="0070C0"/>
                </a:solidFill>
              </a:rPr>
              <a:t>：分為 北美地區、中美地區、加勒比群島、南美</a:t>
            </a:r>
            <a:r>
              <a:rPr lang="zh-TW" altLang="zh-TW" b="1" dirty="0" smtClean="0">
                <a:solidFill>
                  <a:srgbClr val="0070C0"/>
                </a:solidFill>
              </a:rPr>
              <a:t>。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endParaRPr lang="zh-TW" altLang="zh-TW" dirty="0"/>
          </a:p>
          <a:p>
            <a:pPr marL="342900" indent="-342900">
              <a:buAutoNum type="alphaLcParenR"/>
            </a:pPr>
            <a:r>
              <a:rPr lang="zh-TW" altLang="zh-TW" dirty="0" smtClean="0"/>
              <a:t>北美</a:t>
            </a:r>
            <a:r>
              <a:rPr lang="zh-TW" altLang="zh-TW" dirty="0"/>
              <a:t>地區：格陵蘭、聖皮爾和密克隆、百慕大、加拿大、美國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342900" indent="-342900">
              <a:buAutoNum type="alphaLcParenR"/>
            </a:pPr>
            <a:endParaRPr lang="zh-TW" altLang="zh-TW" dirty="0"/>
          </a:p>
          <a:p>
            <a:r>
              <a:rPr lang="en-US" altLang="zh-TW" dirty="0"/>
              <a:t>b) </a:t>
            </a:r>
            <a:r>
              <a:rPr lang="zh-TW" altLang="zh-TW" dirty="0"/>
              <a:t>中美地區：墨西哥、瓜地馬拉、伯利茲、薩爾瓦多、洪都拉斯、尼加拉瓜、哥斯大黎加、巴拿馬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en-US" altLang="zh-TW" dirty="0"/>
              <a:t>c) </a:t>
            </a:r>
            <a:r>
              <a:rPr lang="zh-TW" altLang="zh-TW" dirty="0"/>
              <a:t>加勒比群島：巴哈馬、特克斯和凱科斯群島、古巴、東加勒比地區、牙買加 、開曼群島、海地、多明尼加共和國、波多黎各、美屬維爾京群島、英屬維京群島、安圭拉、聖基茨和尼維斯、安堤瓜及巴爾布達、蒙特塞拉特、瓜德羅普、多明尼克國、馬提尼克、聖盧西亞、聖文森特和格林納丁斯群島</a:t>
            </a:r>
            <a:r>
              <a:rPr lang="en-US" altLang="zh-TW" dirty="0" err="1"/>
              <a:t>St.Vincent</a:t>
            </a:r>
            <a:r>
              <a:rPr lang="zh-TW" altLang="zh-TW" dirty="0"/>
              <a:t>、格林伍德、巴巴多斯、特立尼達和多巴哥、荷屬安第列斯、阿魯巴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zh-TW" altLang="zh-TW" dirty="0"/>
          </a:p>
          <a:p>
            <a:r>
              <a:rPr lang="en-US" altLang="zh-TW" dirty="0"/>
              <a:t>d) </a:t>
            </a:r>
            <a:r>
              <a:rPr lang="zh-TW" altLang="zh-TW" dirty="0"/>
              <a:t>南美：哥倫比亞、厄瓜多爾、委內瑞拉、圭亞那、蘇里南、法屬圭亞那、秘魯、玻利維亞</a:t>
            </a:r>
          </a:p>
        </p:txBody>
      </p:sp>
      <p:pic>
        <p:nvPicPr>
          <p:cNvPr id="12290" name="Picture 2" descr="http://www.rocklen.com/services/images/map-ame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49567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1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綜合">
  <a:themeElements>
    <a:clrScheme name="綜合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綜合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綜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837</TotalTime>
  <Words>1432</Words>
  <Application>Microsoft Office PowerPoint</Application>
  <PresentationFormat>如螢幕大小 (4:3)</PresentationFormat>
  <Paragraphs>99</Paragraphs>
  <Slides>16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綜合</vt:lpstr>
      <vt:lpstr>中平國中校慶 【世界一家親】 We Are the World 小書比賽</vt:lpstr>
      <vt:lpstr>PowerPoint 簡報</vt:lpstr>
      <vt:lpstr>小書製作：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範例：小書攤開</vt:lpstr>
      <vt:lpstr>封面：</vt:lpstr>
      <vt:lpstr>內頁(p.1 &amp; p.2)：該國家的概況(如人口、面積、地理、首都、重要大城或建築等。)</vt:lpstr>
      <vt:lpstr>內頁(p.3 &amp; p.4)：該國家的特色，如特殊節慶、運動專長等。</vt:lpstr>
      <vt:lpstr>PowerPoint 簡報</vt:lpstr>
      <vt:lpstr>PowerPoint 簡報</vt:lpstr>
      <vt:lpstr>期待藉著小書的製作及展出，使學生透過查閱資料、親手創作，融合閱讀和英語，更認識這世界，也讓世界更美好！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校慶【世界一家親】 小書比賽辦法</dc:title>
  <dc:creator>陳美珊</dc:creator>
  <cp:lastModifiedBy>陳美珊</cp:lastModifiedBy>
  <cp:revision>36</cp:revision>
  <cp:lastPrinted>2015-11-02T00:24:01Z</cp:lastPrinted>
  <dcterms:created xsi:type="dcterms:W3CDTF">2015-10-28T01:12:56Z</dcterms:created>
  <dcterms:modified xsi:type="dcterms:W3CDTF">2015-11-02T05:00:46Z</dcterms:modified>
</cp:coreProperties>
</file>