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353" r:id="rId5"/>
    <p:sldId id="277" r:id="rId6"/>
    <p:sldId id="274" r:id="rId7"/>
    <p:sldId id="275" r:id="rId8"/>
    <p:sldId id="344" r:id="rId9"/>
    <p:sldId id="345" r:id="rId10"/>
    <p:sldId id="278" r:id="rId11"/>
    <p:sldId id="348" r:id="rId12"/>
    <p:sldId id="268" r:id="rId13"/>
    <p:sldId id="263" r:id="rId14"/>
    <p:sldId id="269" r:id="rId15"/>
    <p:sldId id="270" r:id="rId16"/>
    <p:sldId id="346" r:id="rId17"/>
    <p:sldId id="262" r:id="rId18"/>
    <p:sldId id="352" r:id="rId19"/>
    <p:sldId id="266" r:id="rId20"/>
    <p:sldId id="265" r:id="rId21"/>
    <p:sldId id="347" r:id="rId22"/>
    <p:sldId id="264" r:id="rId23"/>
    <p:sldId id="259" r:id="rId24"/>
    <p:sldId id="260" r:id="rId25"/>
    <p:sldId id="261" r:id="rId26"/>
    <p:sldId id="349" r:id="rId27"/>
    <p:sldId id="280" r:id="rId28"/>
    <p:sldId id="351" r:id="rId29"/>
    <p:sldId id="281" r:id="rId30"/>
    <p:sldId id="282" r:id="rId31"/>
    <p:sldId id="350" r:id="rId32"/>
    <p:sldId id="287" r:id="rId33"/>
    <p:sldId id="288" r:id="rId34"/>
    <p:sldId id="289" r:id="rId35"/>
    <p:sldId id="290" r:id="rId36"/>
    <p:sldId id="286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9FFAC6-9A40-49CE-8865-2CD0A2EF433B}" type="datetimeFigureOut">
              <a:rPr lang="zh-TW" altLang="en-US" smtClean="0"/>
              <a:t>2024/8/27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2E517-25A9-4C51-969C-29EEEBF5B5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8421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9A4249-B7A2-468B-8F50-316407263546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6588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9A4249-B7A2-468B-8F50-316407263546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6714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8/27/2024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8/27/2024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8/27/2024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8/27/2024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8/27/2024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8/27/2024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8/27/2024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8/27/2024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8/27/2024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5250-A437-45A0-9CE7-4FBB3BA91096}" type="datetimeFigureOut">
              <a:rPr lang="zh-TW" altLang="en-US" smtClean="0"/>
              <a:t>2024/8/27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189A-6034-49FD-97C0-1AB02231ED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85138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5250-A437-45A0-9CE7-4FBB3BA91096}" type="datetimeFigureOut">
              <a:rPr lang="zh-TW" altLang="en-US" smtClean="0"/>
              <a:t>2024/8/27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189A-6034-49FD-97C0-1AB02231ED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696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8/27/2024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5250-A437-45A0-9CE7-4FBB3BA91096}" type="datetimeFigureOut">
              <a:rPr lang="zh-TW" altLang="en-US" smtClean="0"/>
              <a:t>2024/8/27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189A-6034-49FD-97C0-1AB02231ED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11446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5250-A437-45A0-9CE7-4FBB3BA91096}" type="datetimeFigureOut">
              <a:rPr lang="zh-TW" altLang="en-US" smtClean="0"/>
              <a:t>2024/8/27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5189A-6034-49FD-97C0-1AB02231ED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2282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8/27/2024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8/27/2024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8/27/2024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8/27/2024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8/27/2024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8/27/2024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8/27/2024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3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8/27/2024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  <p:sldLayoutId id="2147483674" r:id="rId18"/>
    <p:sldLayoutId id="2147483675" r:id="rId19"/>
    <p:sldLayoutId id="2147483676" r:id="rId20"/>
    <p:sldLayoutId id="2147483677" r:id="rId2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esa.ntpc.edu.tw/" TargetMode="Externa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CC0EC9-790F-4BF5-925E-5A4C704A75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sz="7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113-1</a:t>
            </a:r>
            <a:r>
              <a: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導師會報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7D2F09E-65FF-4FF1-B5FE-12758B4CD1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3600" b="1" dirty="0"/>
              <a:t>學務處</a:t>
            </a:r>
          </a:p>
        </p:txBody>
      </p:sp>
    </p:spTree>
    <p:extLst>
      <p:ext uri="{BB962C8B-B14F-4D97-AF65-F5344CB8AC3E}">
        <p14:creationId xmlns:p14="http://schemas.microsoft.com/office/powerpoint/2010/main" val="2886173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86A4D8D-C014-7B52-D609-777CAE71A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609600"/>
            <a:ext cx="8064896" cy="1356360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工作安全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霸凌知能及管教提醒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師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B1EEFC1-EB1D-769B-2E67-A4740D5BF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8463" y="2511694"/>
            <a:ext cx="9384395" cy="4073664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師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生霸凌部分統一由校事會議處理，全權又外聘委員處理與調查。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請教師夥伴留意自身與學生互動及用詞，在通訊軟體、聯絡簿或輔導紀錄等說明中請描述事件，勿加入個人情緒或是武斷性用詞。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與學生互動盡可能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運用正向辭彙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，不貶抑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r>
              <a:rPr lang="zh-TW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歐陽詢體W5" panose="03000509000000000000" pitchFamily="65" charset="-120"/>
                <a:ea typeface="華康歐陽詢體W5" panose="03000509000000000000" pitchFamily="65" charset="-120"/>
              </a:rPr>
              <a:t>熟悉霸凌規定，自己的工作環境自己顧</a:t>
            </a:r>
            <a:r>
              <a:rPr lang="en-US" altLang="zh-TW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歐陽詢體W5" panose="03000509000000000000" pitchFamily="65" charset="-120"/>
                <a:ea typeface="華康歐陽詢體W5" panose="03000509000000000000" pitchFamily="65" charset="-120"/>
              </a:rPr>
              <a:t>!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老師在</a:t>
            </a:r>
            <a:r>
              <a:rPr lang="zh-TW" altLang="en-US" sz="2400" b="1" u="sng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管教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上務必謹記</a:t>
            </a:r>
            <a:r>
              <a:rPr lang="zh-TW" altLang="en-US" sz="2400" b="1" u="sng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一定要富教育意義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，以及與違規行為有改正之相關連性。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40012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CC0EC9-790F-4BF5-925E-5A4C704A75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訓育組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7D2F09E-65FF-4FF1-B5FE-12758B4CD1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學務處</a:t>
            </a:r>
          </a:p>
        </p:txBody>
      </p:sp>
    </p:spTree>
    <p:extLst>
      <p:ext uri="{BB962C8B-B14F-4D97-AF65-F5344CB8AC3E}">
        <p14:creationId xmlns:p14="http://schemas.microsoft.com/office/powerpoint/2010/main" val="3124778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92680" y="665890"/>
            <a:ext cx="7406640" cy="587152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6000" dirty="0">
                <a:solidFill>
                  <a:schemeClr val="bg1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開學安排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503446"/>
              </p:ext>
            </p:extLst>
          </p:nvPr>
        </p:nvGraphicFramePr>
        <p:xfrm>
          <a:off x="1880985" y="1435273"/>
          <a:ext cx="8430030" cy="52502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8409">
                  <a:extLst>
                    <a:ext uri="{9D8B030D-6E8A-4147-A177-3AD203B41FA5}">
                      <a16:colId xmlns:a16="http://schemas.microsoft.com/office/drawing/2014/main" val="1188398991"/>
                    </a:ext>
                  </a:extLst>
                </a:gridCol>
                <a:gridCol w="1074836">
                  <a:extLst>
                    <a:ext uri="{9D8B030D-6E8A-4147-A177-3AD203B41FA5}">
                      <a16:colId xmlns:a16="http://schemas.microsoft.com/office/drawing/2014/main" val="789655946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285353045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351007894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3507397546"/>
                    </a:ext>
                  </a:extLst>
                </a:gridCol>
                <a:gridCol w="792089">
                  <a:extLst>
                    <a:ext uri="{9D8B030D-6E8A-4147-A177-3AD203B41FA5}">
                      <a16:colId xmlns:a16="http://schemas.microsoft.com/office/drawing/2014/main" val="1180340791"/>
                    </a:ext>
                  </a:extLst>
                </a:gridCol>
              </a:tblGrid>
              <a:tr h="62609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時間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活動項目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活動內容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地點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主持人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5611491"/>
                  </a:ext>
                </a:extLst>
              </a:tr>
              <a:tr h="102786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8</a:t>
                      </a:r>
                      <a:r>
                        <a:rPr lang="zh-TW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月</a:t>
                      </a:r>
                      <a:r>
                        <a:rPr lang="en-US" altLang="zh-TW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30</a:t>
                      </a:r>
                      <a:r>
                        <a:rPr lang="zh-TW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日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星期</a:t>
                      </a:r>
                      <a:r>
                        <a:rPr lang="zh-TW" altLang="en-US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五</a:t>
                      </a:r>
                      <a:endParaRPr lang="zh-TW" sz="1400" kern="100" dirty="0">
                        <a:solidFill>
                          <a:srgbClr val="00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早自修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7:</a:t>
                      </a:r>
                      <a:r>
                        <a:rPr lang="en-US" alt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3</a:t>
                      </a: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0~</a:t>
                      </a:r>
                      <a:endParaRPr lang="zh-TW" sz="1800" kern="100" dirty="0">
                        <a:solidFill>
                          <a:srgbClr val="00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8:</a:t>
                      </a:r>
                      <a:r>
                        <a:rPr lang="en-US" alt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15</a:t>
                      </a:r>
                      <a:endParaRPr lang="zh-TW" sz="1800" kern="100" dirty="0">
                        <a:solidFill>
                          <a:srgbClr val="00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52400" marR="0" lvl="0" indent="-15240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b="1" kern="100" dirty="0">
                          <a:solidFill>
                            <a:srgbClr val="FF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環境整理</a:t>
                      </a:r>
                    </a:p>
                  </a:txBody>
                  <a:tcPr marL="90170" marR="90170" marT="71755" marB="361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zh-TW" sz="16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【環境整理】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zh-TW" sz="16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各班依所分配之內外掃區徹底整理</a:t>
                      </a:r>
                      <a:endParaRPr lang="en-US" altLang="zh-TW" sz="1600" kern="100" dirty="0">
                        <a:solidFill>
                          <a:srgbClr val="00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altLang="en-US" sz="16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完成後可核予</a:t>
                      </a:r>
                      <a:r>
                        <a:rPr lang="en-US" altLang="zh-TW" sz="16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1</a:t>
                      </a:r>
                      <a:r>
                        <a:rPr lang="zh-TW" altLang="en-US" sz="16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小時服務時數</a:t>
                      </a:r>
                      <a:endParaRPr lang="zh-TW" altLang="zh-TW" sz="1600" kern="100" dirty="0">
                        <a:solidFill>
                          <a:srgbClr val="00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各班內外掃</a:t>
                      </a:r>
                      <a:r>
                        <a:rPr lang="zh-TW" altLang="en-US" sz="16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區</a:t>
                      </a:r>
                      <a:endParaRPr lang="zh-TW" altLang="zh-TW" sz="1600" kern="100" dirty="0">
                        <a:solidFill>
                          <a:srgbClr val="00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導師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6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學</a:t>
                      </a:r>
                      <a:r>
                        <a:rPr lang="zh-TW" sz="16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務處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1248624"/>
                  </a:ext>
                </a:extLst>
              </a:tr>
              <a:tr h="118872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第</a:t>
                      </a:r>
                      <a:r>
                        <a:rPr lang="en-US" alt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1</a:t>
                      </a:r>
                      <a:r>
                        <a:rPr lang="zh-TW" alt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節</a:t>
                      </a:r>
                      <a:endParaRPr lang="en-US" altLang="zh-TW" sz="1800" kern="100" dirty="0">
                        <a:solidFill>
                          <a:srgbClr val="00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8:20~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9:05</a:t>
                      </a:r>
                      <a:endParaRPr lang="zh-TW" sz="1800" kern="100" dirty="0">
                        <a:solidFill>
                          <a:srgbClr val="00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52400" indent="-152400"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發放書本</a:t>
                      </a:r>
                      <a:endParaRPr lang="en-US" altLang="zh-TW" sz="2400" b="1" kern="100" dirty="0">
                        <a:solidFill>
                          <a:srgbClr val="FF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  <a:p>
                      <a:pPr marL="152400" indent="-152400" algn="ctr">
                        <a:spcAft>
                          <a:spcPts val="0"/>
                        </a:spcAft>
                      </a:pPr>
                      <a:r>
                        <a:rPr lang="zh-TW" altLang="zh-TW" sz="2400" b="1" kern="100" dirty="0">
                          <a:solidFill>
                            <a:srgbClr val="FF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班務處理</a:t>
                      </a:r>
                    </a:p>
                  </a:txBody>
                  <a:tcPr marL="90170" marR="90170" marT="71755" marB="361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【班務處理】</a:t>
                      </a:r>
                    </a:p>
                    <a:p>
                      <a:pPr marL="198120" indent="-198120" algn="just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八、九年級同學</a:t>
                      </a:r>
                      <a:r>
                        <a:rPr lang="zh-TW" altLang="en-US" sz="20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領書</a:t>
                      </a:r>
                      <a:endParaRPr lang="en-US" altLang="zh-TW" sz="2000" kern="100" dirty="0">
                        <a:solidFill>
                          <a:srgbClr val="00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  <a:p>
                      <a:pPr marL="198120" indent="-198120" algn="just">
                        <a:spcAft>
                          <a:spcPts val="0"/>
                        </a:spcAft>
                      </a:pPr>
                      <a:r>
                        <a:rPr lang="zh-TW" altLang="en-US" sz="20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班務處理、選幹部</a:t>
                      </a:r>
                      <a:endParaRPr lang="en-US" altLang="zh-TW" sz="2000" kern="100" dirty="0">
                        <a:solidFill>
                          <a:srgbClr val="00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  <a:p>
                      <a:pPr marL="198120" indent="-198120" algn="just">
                        <a:spcAft>
                          <a:spcPts val="0"/>
                        </a:spcAft>
                      </a:pPr>
                      <a:endParaRPr lang="zh-TW" sz="1800" kern="100" dirty="0">
                        <a:solidFill>
                          <a:srgbClr val="00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【</a:t>
                      </a:r>
                      <a:r>
                        <a:rPr lang="zh-TW" altLang="en-US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領書地點</a:t>
                      </a:r>
                      <a:r>
                        <a:rPr lang="en-US" altLang="zh-TW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】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1F</a:t>
                      </a:r>
                      <a:r>
                        <a:rPr lang="zh-TW" altLang="en-US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公益圖書館</a:t>
                      </a:r>
                      <a:r>
                        <a:rPr lang="en-US" altLang="zh-TW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八</a:t>
                      </a:r>
                      <a:r>
                        <a:rPr lang="en-US" altLang="zh-TW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1F</a:t>
                      </a:r>
                      <a:r>
                        <a:rPr lang="zh-TW" altLang="en-US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書福窩    </a:t>
                      </a:r>
                      <a:r>
                        <a:rPr lang="en-US" altLang="zh-TW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九</a:t>
                      </a:r>
                      <a:r>
                        <a:rPr lang="en-US" altLang="zh-TW" sz="1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444917"/>
                  </a:ext>
                </a:extLst>
              </a:tr>
              <a:tr h="131000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第</a:t>
                      </a: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2</a:t>
                      </a:r>
                      <a:r>
                        <a:rPr 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9:15~</a:t>
                      </a:r>
                      <a:endParaRPr lang="zh-TW" sz="1800" kern="100" dirty="0">
                        <a:solidFill>
                          <a:srgbClr val="00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10:00</a:t>
                      </a:r>
                      <a:endParaRPr lang="zh-TW" sz="1800" kern="100" dirty="0">
                        <a:solidFill>
                          <a:srgbClr val="00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rgbClr val="FF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開學典禮</a:t>
                      </a:r>
                      <a:endParaRPr lang="zh-TW" sz="2400" b="1" kern="100" dirty="0">
                        <a:solidFill>
                          <a:srgbClr val="FF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</a:txBody>
                  <a:tcPr marL="90170" marR="90170" marT="71755" marB="361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開學典禮</a:t>
                      </a:r>
                      <a:r>
                        <a:rPr lang="en-US" altLang="zh-TW" sz="2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(</a:t>
                      </a:r>
                      <a:r>
                        <a:rPr lang="zh-TW" altLang="en-US" sz="2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聽廣播</a:t>
                      </a:r>
                      <a:r>
                        <a:rPr lang="en-US" altLang="zh-TW" sz="24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u="sng" kern="100" dirty="0">
                          <a:solidFill>
                            <a:srgbClr val="0000FF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任課</a:t>
                      </a:r>
                      <a:r>
                        <a:rPr lang="en-US" altLang="zh-TW" sz="2400" b="1" u="sng" kern="100" dirty="0">
                          <a:solidFill>
                            <a:srgbClr val="FF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(</a:t>
                      </a:r>
                      <a:r>
                        <a:rPr lang="zh-TW" altLang="en-US" sz="2400" b="1" u="sng" kern="100" dirty="0">
                          <a:solidFill>
                            <a:srgbClr val="FF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社團</a:t>
                      </a:r>
                      <a:r>
                        <a:rPr lang="en-US" altLang="zh-TW" sz="2400" b="1" u="sng" kern="100" dirty="0">
                          <a:solidFill>
                            <a:srgbClr val="FF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)</a:t>
                      </a:r>
                      <a:r>
                        <a:rPr lang="zh-TW" altLang="en-US" sz="2400" b="1" u="sng" kern="100" dirty="0">
                          <a:solidFill>
                            <a:srgbClr val="0000FF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老師隨班</a:t>
                      </a:r>
                      <a:endParaRPr lang="zh-TW" sz="2400" b="1" u="sng" kern="100" dirty="0">
                        <a:solidFill>
                          <a:srgbClr val="0000FF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kern="100" dirty="0">
                          <a:solidFill>
                            <a:srgbClr val="0000FF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各班教室</a:t>
                      </a:r>
                      <a:endParaRPr lang="zh-TW" altLang="zh-TW" sz="2400" kern="100" dirty="0">
                        <a:solidFill>
                          <a:srgbClr val="0000FF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0" dirty="0">
                          <a:solidFill>
                            <a:srgbClr val="000000"/>
                          </a:solidFill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學務處</a:t>
                      </a:r>
                      <a:endParaRPr lang="en-US" altLang="zh-TW" sz="1600" b="0" dirty="0">
                        <a:solidFill>
                          <a:srgbClr val="000000"/>
                        </a:solidFill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  <a:p>
                      <a:pPr algn="ctr"/>
                      <a:endParaRPr lang="en-US" altLang="zh-TW" sz="1000" b="1" dirty="0">
                        <a:solidFill>
                          <a:srgbClr val="000000"/>
                        </a:solidFill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  <a:p>
                      <a:pPr algn="ctr"/>
                      <a:r>
                        <a:rPr lang="zh-TW" altLang="en-US" sz="1800" b="1" dirty="0">
                          <a:solidFill>
                            <a:srgbClr val="0000FF"/>
                          </a:solidFill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任課</a:t>
                      </a:r>
                      <a:endParaRPr lang="en-US" altLang="zh-TW" sz="1800" b="1" dirty="0">
                        <a:solidFill>
                          <a:srgbClr val="0000FF"/>
                        </a:solidFill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  <a:p>
                      <a:pPr algn="ctr"/>
                      <a:r>
                        <a:rPr lang="zh-TW" altLang="en-US" sz="1800" b="1" dirty="0">
                          <a:solidFill>
                            <a:srgbClr val="0000FF"/>
                          </a:solidFill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老師</a:t>
                      </a:r>
                      <a:endParaRPr lang="zh-TW" altLang="en-US" sz="1600" b="1" dirty="0">
                        <a:solidFill>
                          <a:srgbClr val="0000FF"/>
                        </a:solidFill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2664120"/>
                  </a:ext>
                </a:extLst>
              </a:tr>
              <a:tr h="10975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第</a:t>
                      </a: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3</a:t>
                      </a:r>
                      <a:r>
                        <a:rPr 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10:10~</a:t>
                      </a:r>
                      <a:endParaRPr lang="zh-TW" sz="1800" kern="100" dirty="0">
                        <a:solidFill>
                          <a:srgbClr val="00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10:55</a:t>
                      </a:r>
                      <a:endParaRPr lang="zh-TW" sz="1800" kern="100" dirty="0">
                        <a:solidFill>
                          <a:srgbClr val="00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全校正式上課 </a:t>
                      </a:r>
                    </a:p>
                  </a:txBody>
                  <a:tcPr marL="90170" marR="90170" marT="71755" marB="3619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各班教室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任課</a:t>
                      </a:r>
                      <a:endParaRPr lang="en-US" altLang="zh-TW" sz="1800" kern="100" dirty="0">
                        <a:solidFill>
                          <a:srgbClr val="000000"/>
                        </a:solidFill>
                        <a:effectLst/>
                        <a:latin typeface="文鼎中隸" panose="03000609000000000000" pitchFamily="65" charset="-120"/>
                        <a:ea typeface="文鼎中隸" panose="030006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rgbClr val="000000"/>
                          </a:solidFill>
                          <a:effectLst/>
                          <a:latin typeface="文鼎中隸" panose="03000609000000000000" pitchFamily="65" charset="-120"/>
                          <a:ea typeface="文鼎中隸" panose="03000609000000000000" pitchFamily="65" charset="-120"/>
                        </a:rPr>
                        <a:t>教師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238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984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97310" y="619285"/>
            <a:ext cx="8229600" cy="1143000"/>
          </a:xfrm>
        </p:spPr>
        <p:txBody>
          <a:bodyPr/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</a:rPr>
              <a:t>服務</a:t>
            </a:r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學習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時數輸入相關事項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46865" y="2130738"/>
            <a:ext cx="8658708" cy="5069797"/>
          </a:xfrm>
        </p:spPr>
        <p:txBody>
          <a:bodyPr vert="horz">
            <a:normAutofit fontScale="92500"/>
          </a:bodyPr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一</a:t>
            </a:r>
            <a:r>
              <a:rPr lang="zh-TW" altLang="zh-TW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、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請八九年級導師協助於</a:t>
            </a:r>
            <a:r>
              <a:rPr lang="en-US" altLang="zh-TW" sz="2800" b="1" u="sng" dirty="0">
                <a:solidFill>
                  <a:srgbClr val="FF0000"/>
                </a:solidFill>
                <a:latin typeface="+mj-ea"/>
                <a:ea typeface="+mj-ea"/>
              </a:rPr>
              <a:t>9</a:t>
            </a:r>
            <a:r>
              <a:rPr lang="zh-TW" altLang="en-US" sz="2800" b="1" u="sng" dirty="0">
                <a:solidFill>
                  <a:srgbClr val="FF0000"/>
                </a:solidFill>
                <a:latin typeface="+mj-ea"/>
                <a:ea typeface="+mj-ea"/>
              </a:rPr>
              <a:t>月</a:t>
            </a:r>
            <a:r>
              <a:rPr lang="en-US" altLang="zh-TW" sz="2800" b="1" u="sng" dirty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zh-TW" altLang="en-US" sz="2800" b="1" u="sng" dirty="0">
                <a:solidFill>
                  <a:srgbClr val="FF0000"/>
                </a:solidFill>
                <a:latin typeface="+mj-ea"/>
                <a:ea typeface="+mj-ea"/>
              </a:rPr>
              <a:t>日至</a:t>
            </a:r>
            <a:r>
              <a:rPr lang="en-US" altLang="zh-TW" sz="2800" b="1" u="sng" dirty="0">
                <a:solidFill>
                  <a:srgbClr val="FF0000"/>
                </a:solidFill>
                <a:latin typeface="+mj-ea"/>
                <a:ea typeface="+mj-ea"/>
              </a:rPr>
              <a:t>9</a:t>
            </a:r>
            <a:r>
              <a:rPr lang="zh-TW" altLang="en-US" sz="2800" b="1" u="sng" dirty="0">
                <a:solidFill>
                  <a:srgbClr val="FF0000"/>
                </a:solidFill>
                <a:latin typeface="+mj-ea"/>
                <a:ea typeface="+mj-ea"/>
              </a:rPr>
              <a:t>月</a:t>
            </a:r>
            <a:r>
              <a:rPr lang="en-US" altLang="zh-TW" sz="2800" b="1" u="sng" dirty="0">
                <a:solidFill>
                  <a:srgbClr val="FF0000"/>
                </a:solidFill>
                <a:latin typeface="+mj-ea"/>
                <a:ea typeface="+mj-ea"/>
              </a:rPr>
              <a:t>30</a:t>
            </a:r>
            <a:r>
              <a:rPr lang="zh-TW" altLang="en-US" sz="2800" b="1" u="sng" dirty="0">
                <a:solidFill>
                  <a:srgbClr val="FF0000"/>
                </a:solidFill>
                <a:latin typeface="+mj-ea"/>
                <a:ea typeface="+mj-ea"/>
              </a:rPr>
              <a:t>日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間輸入完</a:t>
            </a:r>
            <a:endParaRPr lang="en-US" altLang="zh-TW" sz="2800" dirty="0">
              <a:solidFill>
                <a:schemeClr val="bg2">
                  <a:lumMod val="10000"/>
                </a:schemeClr>
              </a:solidFill>
              <a:latin typeface="+mj-ea"/>
              <a:ea typeface="+mj-ea"/>
            </a:endParaRP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        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112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學年度下學期的時數，謝謝導師！</a:t>
            </a:r>
            <a:endParaRPr lang="en-US" altLang="zh-TW" sz="2800" dirty="0">
              <a:solidFill>
                <a:schemeClr val="bg2">
                  <a:lumMod val="10000"/>
                </a:schemeClr>
              </a:solidFill>
              <a:latin typeface="+mj-ea"/>
              <a:ea typeface="+mj-ea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二</a:t>
            </a:r>
            <a:r>
              <a:rPr lang="zh-TW" altLang="zh-TW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、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請七年級導師協助確認學生皆有服務學習認證護照，</a:t>
            </a:r>
            <a:endParaRPr lang="en-US" altLang="zh-TW" sz="2800" dirty="0">
              <a:solidFill>
                <a:schemeClr val="bg2">
                  <a:lumMod val="10000"/>
                </a:schemeClr>
              </a:solidFill>
              <a:latin typeface="+mj-ea"/>
              <a:ea typeface="+mj-ea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        並提醒謹慎保管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3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年，若遺失則須付工本費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30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元，且</a:t>
            </a:r>
            <a:endParaRPr lang="en-US" altLang="zh-TW" sz="2800" dirty="0">
              <a:solidFill>
                <a:schemeClr val="bg2">
                  <a:lumMod val="10000"/>
                </a:schemeClr>
              </a:solidFill>
              <a:latin typeface="+mj-ea"/>
              <a:ea typeface="+mj-ea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zh-TW" altLang="en-US" sz="2800" b="1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        已認核之服務紀錄須憑原始紙本記錄才可重新認證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。</a:t>
            </a:r>
            <a:endParaRPr lang="en-US" altLang="zh-TW" sz="2800" dirty="0">
              <a:solidFill>
                <a:schemeClr val="bg2">
                  <a:lumMod val="10000"/>
                </a:schemeClr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2800" dirty="0">
                <a:solidFill>
                  <a:srgbClr val="FF00FF"/>
                </a:solidFill>
                <a:latin typeface="+mj-ea"/>
                <a:ea typeface="+mj-ea"/>
              </a:rPr>
              <a:t>三</a:t>
            </a:r>
            <a:r>
              <a:rPr lang="zh-TW" altLang="zh-TW" sz="2800" dirty="0">
                <a:solidFill>
                  <a:srgbClr val="FF00FF"/>
                </a:solidFill>
                <a:latin typeface="+mj-ea"/>
                <a:ea typeface="+mj-ea"/>
              </a:rPr>
              <a:t>、</a:t>
            </a:r>
            <a:r>
              <a:rPr lang="zh-TW" altLang="en-US" sz="2800" dirty="0">
                <a:solidFill>
                  <a:srgbClr val="FF00FF"/>
                </a:solidFill>
                <a:latin typeface="+mj-ea"/>
                <a:ea typeface="+mj-ea"/>
              </a:rPr>
              <a:t>請導師協助務必再宣導</a:t>
            </a:r>
            <a:r>
              <a:rPr lang="zh-TW" altLang="en-US" sz="28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校外</a:t>
            </a:r>
            <a:r>
              <a:rPr lang="zh-TW" altLang="en-US" sz="2800" u="sng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服務</a:t>
            </a:r>
            <a:r>
              <a:rPr lang="zh-TW" altLang="en-US" sz="2800" dirty="0">
                <a:solidFill>
                  <a:srgbClr val="FF00FF"/>
                </a:solidFill>
                <a:latin typeface="+mj-ea"/>
                <a:ea typeface="+mj-ea"/>
              </a:rPr>
              <a:t>「</a:t>
            </a:r>
            <a:r>
              <a:rPr lang="zh-TW" altLang="en-US" sz="3200" b="1" u="sng" dirty="0">
                <a:solidFill>
                  <a:srgbClr val="FF0000"/>
                </a:solidFill>
                <a:latin typeface="+mj-ea"/>
                <a:ea typeface="+mj-ea"/>
              </a:rPr>
              <a:t>先申請再服務</a:t>
            </a:r>
            <a:r>
              <a:rPr lang="zh-TW" altLang="en-US" sz="2800" dirty="0">
                <a:solidFill>
                  <a:srgbClr val="FF00FF"/>
                </a:solidFill>
                <a:latin typeface="+mj-ea"/>
                <a:ea typeface="+mj-ea"/>
              </a:rPr>
              <a:t>」，</a:t>
            </a:r>
            <a:endParaRPr lang="en-US" altLang="zh-TW" sz="2800" dirty="0">
              <a:solidFill>
                <a:srgbClr val="FF00FF"/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2800" dirty="0">
                <a:solidFill>
                  <a:srgbClr val="FF00FF"/>
                </a:solidFill>
                <a:latin typeface="+mj-ea"/>
                <a:ea typeface="+mj-ea"/>
              </a:rPr>
              <a:t>        ★務必合乎服務學習申請與認證流程，謝謝導師</a:t>
            </a:r>
            <a:r>
              <a:rPr lang="en-US" altLang="zh-TW" sz="2800" dirty="0">
                <a:solidFill>
                  <a:srgbClr val="FF00FF"/>
                </a:solidFill>
                <a:latin typeface="+mj-ea"/>
                <a:ea typeface="+mj-ea"/>
              </a:rPr>
              <a:t>!</a:t>
            </a:r>
            <a:endParaRPr lang="zh-TW" altLang="en-US" sz="2800" dirty="0">
              <a:solidFill>
                <a:srgbClr val="FF00FF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72379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049588" y="1289437"/>
            <a:ext cx="8112329" cy="4683224"/>
          </a:xfrm>
        </p:spPr>
        <p:txBody>
          <a:bodyPr vert="horz"/>
          <a:lstStyle/>
          <a:p>
            <a:pPr marL="34290" indent="0">
              <a:buNone/>
            </a:pPr>
            <a:r>
              <a:rPr lang="zh-TW" altLang="en-US" sz="2400" b="1" dirty="0">
                <a:solidFill>
                  <a:schemeClr val="bg1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請導師協助每學期</a:t>
            </a:r>
            <a:r>
              <a:rPr lang="zh-TW" altLang="en-US" sz="2400" b="1" u="sng" dirty="0">
                <a:solidFill>
                  <a:schemeClr val="bg1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務必輸入</a:t>
            </a:r>
            <a:r>
              <a:rPr lang="zh-TW" altLang="en-US" sz="2400" b="1" dirty="0">
                <a:solidFill>
                  <a:schemeClr val="bg1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班上幹部名單，以利九年級時進行升學作業。</a:t>
            </a:r>
            <a:endParaRPr lang="en-US" altLang="zh-TW" b="1" dirty="0">
              <a:solidFill>
                <a:schemeClr val="bg1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34290" indent="0">
              <a:buNone/>
            </a:pPr>
            <a:endParaRPr lang="en-US" altLang="zh-TW" sz="600" b="1" dirty="0">
              <a:solidFill>
                <a:srgbClr val="000000"/>
              </a:solidFill>
            </a:endParaRPr>
          </a:p>
          <a:p>
            <a:pPr marL="34290" indent="0">
              <a:buNone/>
            </a:pPr>
            <a:r>
              <a:rPr lang="zh-TW" altLang="zh-TW" b="1" dirty="0">
                <a:solidFill>
                  <a:srgbClr val="000000"/>
                </a:solidFill>
              </a:rPr>
              <a:t>輸入方式</a:t>
            </a:r>
            <a:r>
              <a:rPr lang="en-US" altLang="zh-TW" b="1" dirty="0">
                <a:solidFill>
                  <a:srgbClr val="000000"/>
                </a:solidFill>
              </a:rPr>
              <a:t>:</a:t>
            </a:r>
            <a:endParaRPr lang="zh-TW" altLang="zh-TW" dirty="0">
              <a:solidFill>
                <a:srgbClr val="000000"/>
              </a:solidFill>
            </a:endParaRPr>
          </a:p>
          <a:p>
            <a:r>
              <a:rPr lang="zh-TW" altLang="zh-TW" dirty="0">
                <a:solidFill>
                  <a:srgbClr val="000000"/>
                </a:solidFill>
              </a:rPr>
              <a:t>登入</a:t>
            </a:r>
            <a:r>
              <a:rPr lang="zh-TW" altLang="zh-TW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校務行政系統</a:t>
            </a:r>
            <a:r>
              <a:rPr lang="zh-TW" altLang="zh-TW" dirty="0">
                <a:solidFill>
                  <a:srgbClr val="000000"/>
                </a:solidFill>
              </a:rPr>
              <a:t>→</a:t>
            </a:r>
            <a:r>
              <a:rPr lang="zh-TW" altLang="zh-TW" b="1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新版幹部管理</a:t>
            </a:r>
            <a:r>
              <a:rPr lang="zh-TW" altLang="zh-TW" dirty="0">
                <a:solidFill>
                  <a:srgbClr val="000000"/>
                </a:solidFill>
              </a:rPr>
              <a:t>→</a:t>
            </a:r>
          </a:p>
          <a:p>
            <a:r>
              <a:rPr lang="en-US" altLang="zh-TW" dirty="0">
                <a:solidFill>
                  <a:srgbClr val="000000"/>
                </a:solidFill>
              </a:rPr>
              <a:t>(</a:t>
            </a:r>
            <a:r>
              <a:rPr lang="zh-TW" altLang="zh-TW" dirty="0">
                <a:solidFill>
                  <a:srgbClr val="000000"/>
                </a:solidFill>
              </a:rPr>
              <a:t>左列選單</a:t>
            </a:r>
            <a:r>
              <a:rPr lang="en-US" altLang="zh-TW" dirty="0">
                <a:solidFill>
                  <a:srgbClr val="000000"/>
                </a:solidFill>
              </a:rPr>
              <a:t>-</a:t>
            </a:r>
            <a:r>
              <a:rPr lang="zh-TW" altLang="zh-TW" dirty="0">
                <a:solidFill>
                  <a:srgbClr val="000000"/>
                </a:solidFill>
              </a:rPr>
              <a:t>班級幹部資料</a:t>
            </a:r>
            <a:r>
              <a:rPr lang="en-US" altLang="zh-TW" dirty="0">
                <a:solidFill>
                  <a:srgbClr val="000000"/>
                </a:solidFill>
              </a:rPr>
              <a:t>)  </a:t>
            </a:r>
            <a:r>
              <a:rPr lang="zh-TW" altLang="zh-TW" dirty="0">
                <a:solidFill>
                  <a:srgbClr val="000000"/>
                </a:solidFill>
              </a:rPr>
              <a:t>於該同學的班級幹部欄，點選新增，選取所擔任的幹部</a:t>
            </a:r>
          </a:p>
          <a:p>
            <a:endParaRPr lang="zh-TW" altLang="en-US" dirty="0">
              <a:solidFill>
                <a:srgbClr val="000000"/>
              </a:solidFill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406623" y="527956"/>
            <a:ext cx="5946998" cy="803176"/>
          </a:xfrm>
        </p:spPr>
        <p:txBody>
          <a:bodyPr>
            <a:normAutofit fontScale="90000"/>
          </a:bodyPr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</a:rPr>
              <a:t>班級幹部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輸入相關事項</a:t>
            </a:r>
          </a:p>
        </p:txBody>
      </p:sp>
      <p:grpSp>
        <p:nvGrpSpPr>
          <p:cNvPr id="5" name="群組 4"/>
          <p:cNvGrpSpPr/>
          <p:nvPr/>
        </p:nvGrpSpPr>
        <p:grpSpPr>
          <a:xfrm>
            <a:off x="6286040" y="2324069"/>
            <a:ext cx="1270747" cy="835790"/>
            <a:chOff x="1127760" y="1059180"/>
            <a:chExt cx="899160" cy="624840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076" t="38593" r="55565" b="52522"/>
            <a:stretch/>
          </p:blipFill>
          <p:spPr bwMode="auto">
            <a:xfrm>
              <a:off x="1202558" y="1059181"/>
              <a:ext cx="747663" cy="58764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7" name="矩形 6"/>
            <p:cNvSpPr/>
            <p:nvPr/>
          </p:nvSpPr>
          <p:spPr>
            <a:xfrm>
              <a:off x="1127760" y="1059180"/>
              <a:ext cx="899160" cy="62484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zh-TW" altLang="en-US"/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E7F23C95-F78A-4572-B9F3-13928E2B2BCA}"/>
              </a:ext>
            </a:extLst>
          </p:cNvPr>
          <p:cNvGrpSpPr/>
          <p:nvPr/>
        </p:nvGrpSpPr>
        <p:grpSpPr>
          <a:xfrm>
            <a:off x="1775520" y="3869053"/>
            <a:ext cx="8640960" cy="2675618"/>
            <a:chOff x="251520" y="3869053"/>
            <a:chExt cx="8640960" cy="2675618"/>
          </a:xfrm>
        </p:grpSpPr>
        <p:grpSp>
          <p:nvGrpSpPr>
            <p:cNvPr id="8" name="群組 7"/>
            <p:cNvGrpSpPr/>
            <p:nvPr/>
          </p:nvGrpSpPr>
          <p:grpSpPr>
            <a:xfrm>
              <a:off x="251520" y="3869053"/>
              <a:ext cx="8640960" cy="2675618"/>
              <a:chOff x="0" y="0"/>
              <a:chExt cx="6751320" cy="1760220"/>
            </a:xfrm>
          </p:grpSpPr>
          <p:pic>
            <p:nvPicPr>
              <p:cNvPr id="9" name="圖片 8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822" t="19314" r="25050" b="52646"/>
              <a:stretch/>
            </p:blipFill>
            <p:spPr bwMode="auto">
              <a:xfrm>
                <a:off x="3444240" y="0"/>
                <a:ext cx="3307080" cy="1760220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grpSp>
            <p:nvGrpSpPr>
              <p:cNvPr id="10" name="群組 9"/>
              <p:cNvGrpSpPr/>
              <p:nvPr/>
            </p:nvGrpSpPr>
            <p:grpSpPr>
              <a:xfrm>
                <a:off x="0" y="0"/>
                <a:ext cx="3154680" cy="1714500"/>
                <a:chOff x="1" y="0"/>
                <a:chExt cx="2948940" cy="1546860"/>
              </a:xfrm>
            </p:grpSpPr>
            <p:pic>
              <p:nvPicPr>
                <p:cNvPr id="12" name="圖片 11"/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2691" t="29794" r="31277" b="45931"/>
                <a:stretch/>
              </p:blipFill>
              <p:spPr bwMode="auto">
                <a:xfrm>
                  <a:off x="1" y="0"/>
                  <a:ext cx="2948940" cy="1546860"/>
                </a:xfrm>
                <a:prstGeom prst="rect">
                  <a:avLst/>
                </a:prstGeom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sp>
              <p:nvSpPr>
                <p:cNvPr id="13" name="矩形 12"/>
                <p:cNvSpPr/>
                <p:nvPr/>
              </p:nvSpPr>
              <p:spPr>
                <a:xfrm>
                  <a:off x="1363980" y="358140"/>
                  <a:ext cx="611945" cy="358140"/>
                </a:xfrm>
                <a:prstGeom prst="rect">
                  <a:avLst/>
                </a:prstGeom>
                <a:noFill/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/>
                </a:p>
              </p:txBody>
            </p:sp>
          </p:grpSp>
          <p:sp>
            <p:nvSpPr>
              <p:cNvPr id="11" name="向右箭號 10"/>
              <p:cNvSpPr/>
              <p:nvPr/>
            </p:nvSpPr>
            <p:spPr>
              <a:xfrm>
                <a:off x="3048000" y="723900"/>
                <a:ext cx="335280" cy="25146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/>
              </a:p>
            </p:txBody>
          </p:sp>
        </p:grpSp>
        <p:sp>
          <p:nvSpPr>
            <p:cNvPr id="15" name="橢圓 14">
              <a:extLst>
                <a:ext uri="{FF2B5EF4-FFF2-40B4-BE49-F238E27FC236}">
                  <a16:creationId xmlns:a16="http://schemas.microsoft.com/office/drawing/2014/main" id="{9D19D11D-B93B-4C27-B596-C74201A91055}"/>
                </a:ext>
              </a:extLst>
            </p:cNvPr>
            <p:cNvSpPr/>
            <p:nvPr/>
          </p:nvSpPr>
          <p:spPr>
            <a:xfrm>
              <a:off x="923360" y="4472441"/>
              <a:ext cx="174914" cy="130264"/>
            </a:xfrm>
            <a:prstGeom prst="ellipse">
              <a:avLst/>
            </a:prstGeom>
            <a:solidFill>
              <a:srgbClr val="0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橢圓 15">
              <a:extLst>
                <a:ext uri="{FF2B5EF4-FFF2-40B4-BE49-F238E27FC236}">
                  <a16:creationId xmlns:a16="http://schemas.microsoft.com/office/drawing/2014/main" id="{86752C00-668F-49EA-8210-7CBA1671BFD4}"/>
                </a:ext>
              </a:extLst>
            </p:cNvPr>
            <p:cNvSpPr/>
            <p:nvPr/>
          </p:nvSpPr>
          <p:spPr>
            <a:xfrm>
              <a:off x="923360" y="5140961"/>
              <a:ext cx="174914" cy="130264"/>
            </a:xfrm>
            <a:prstGeom prst="ellipse">
              <a:avLst/>
            </a:prstGeom>
            <a:solidFill>
              <a:srgbClr val="0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橢圓 16">
              <a:extLst>
                <a:ext uri="{FF2B5EF4-FFF2-40B4-BE49-F238E27FC236}">
                  <a16:creationId xmlns:a16="http://schemas.microsoft.com/office/drawing/2014/main" id="{7A4FAEB7-AA3A-4160-ADA4-173D51CC335E}"/>
                </a:ext>
              </a:extLst>
            </p:cNvPr>
            <p:cNvSpPr/>
            <p:nvPr/>
          </p:nvSpPr>
          <p:spPr>
            <a:xfrm>
              <a:off x="923360" y="5809481"/>
              <a:ext cx="174914" cy="130264"/>
            </a:xfrm>
            <a:prstGeom prst="ellipse">
              <a:avLst/>
            </a:prstGeom>
            <a:solidFill>
              <a:srgbClr val="0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橢圓 17">
              <a:extLst>
                <a:ext uri="{FF2B5EF4-FFF2-40B4-BE49-F238E27FC236}">
                  <a16:creationId xmlns:a16="http://schemas.microsoft.com/office/drawing/2014/main" id="{9C8DEB03-278C-4B80-835D-19F3CB5ACC24}"/>
                </a:ext>
              </a:extLst>
            </p:cNvPr>
            <p:cNvSpPr/>
            <p:nvPr/>
          </p:nvSpPr>
          <p:spPr>
            <a:xfrm>
              <a:off x="5309957" y="4472441"/>
              <a:ext cx="174914" cy="130264"/>
            </a:xfrm>
            <a:prstGeom prst="ellipse">
              <a:avLst/>
            </a:prstGeom>
            <a:solidFill>
              <a:srgbClr val="0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橢圓 18">
              <a:extLst>
                <a:ext uri="{FF2B5EF4-FFF2-40B4-BE49-F238E27FC236}">
                  <a16:creationId xmlns:a16="http://schemas.microsoft.com/office/drawing/2014/main" id="{E63EB481-D338-48BF-A8C7-2DDBCBA9EFD3}"/>
                </a:ext>
              </a:extLst>
            </p:cNvPr>
            <p:cNvSpPr/>
            <p:nvPr/>
          </p:nvSpPr>
          <p:spPr>
            <a:xfrm>
              <a:off x="5309957" y="5378283"/>
              <a:ext cx="174914" cy="130264"/>
            </a:xfrm>
            <a:prstGeom prst="ellipse">
              <a:avLst/>
            </a:prstGeom>
            <a:solidFill>
              <a:srgbClr val="0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橢圓 19">
              <a:extLst>
                <a:ext uri="{FF2B5EF4-FFF2-40B4-BE49-F238E27FC236}">
                  <a16:creationId xmlns:a16="http://schemas.microsoft.com/office/drawing/2014/main" id="{47C87219-4407-4DED-B9F9-0C42EF848099}"/>
                </a:ext>
              </a:extLst>
            </p:cNvPr>
            <p:cNvSpPr/>
            <p:nvPr/>
          </p:nvSpPr>
          <p:spPr>
            <a:xfrm>
              <a:off x="5309957" y="5990614"/>
              <a:ext cx="174914" cy="130264"/>
            </a:xfrm>
            <a:prstGeom prst="ellipse">
              <a:avLst/>
            </a:prstGeom>
            <a:solidFill>
              <a:srgbClr val="0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81296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966970" y="4725144"/>
            <a:ext cx="8377502" cy="1368152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991544" y="1340768"/>
            <a:ext cx="8352928" cy="5112568"/>
          </a:xfrm>
        </p:spPr>
        <p:txBody>
          <a:bodyPr vert="horz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zh-TW" altLang="zh-TW" sz="2800" dirty="0">
                <a:solidFill>
                  <a:schemeClr val="bg1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如 本例 欲輸入</a:t>
            </a:r>
            <a:r>
              <a:rPr lang="en-US" altLang="zh-TW" sz="2800" dirty="0">
                <a:solidFill>
                  <a:schemeClr val="bg1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1</a:t>
            </a:r>
            <a:r>
              <a:rPr lang="zh-TW" altLang="zh-TW" sz="2800" dirty="0">
                <a:solidFill>
                  <a:schemeClr val="bg1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號同學為班長，則於其班級幹部選取班長，後按</a:t>
            </a:r>
            <a:r>
              <a:rPr lang="zh-TW" altLang="zh-TW" sz="2800" b="1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新增</a:t>
            </a:r>
            <a:r>
              <a:rPr lang="zh-TW" altLang="zh-TW" sz="2800" dirty="0">
                <a:solidFill>
                  <a:schemeClr val="bg1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，即可完成</a:t>
            </a:r>
            <a:r>
              <a:rPr lang="zh-TW" altLang="en-US" sz="2800" dirty="0">
                <a:solidFill>
                  <a:schemeClr val="bg1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。</a:t>
            </a:r>
            <a:endParaRPr lang="en-US" altLang="zh-TW" sz="2800" dirty="0">
              <a:solidFill>
                <a:schemeClr val="bg1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endParaRPr lang="en-US" altLang="zh-TW" sz="2800" dirty="0">
              <a:solidFill>
                <a:srgbClr val="000000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endParaRPr lang="en-US" altLang="zh-TW" sz="2800" dirty="0">
              <a:solidFill>
                <a:srgbClr val="000000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endParaRPr lang="en-US" altLang="zh-TW" sz="2800" dirty="0">
              <a:solidFill>
                <a:srgbClr val="000000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34290" indent="0">
              <a:buNone/>
            </a:pPr>
            <a:endParaRPr lang="en-US" altLang="zh-TW" sz="2800" dirty="0">
              <a:solidFill>
                <a:srgbClr val="000000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34290" indent="0">
              <a:buNone/>
            </a:pPr>
            <a:endParaRPr lang="en-US" altLang="zh-TW" sz="900" dirty="0">
              <a:solidFill>
                <a:srgbClr val="000000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l"/>
            </a:pPr>
            <a:r>
              <a:rPr lang="zh-TW" altLang="en-US" sz="2400" dirty="0">
                <a:solidFill>
                  <a:srgbClr val="00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小老師的輸入方法亦同，</a:t>
            </a:r>
            <a:r>
              <a:rPr lang="zh-TW" altLang="en-US" sz="2400" dirty="0">
                <a:solidFill>
                  <a:srgbClr val="00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請老師協助建置班上同學的幹部與小老師名單</a:t>
            </a:r>
            <a:r>
              <a:rPr lang="en-US" altLang="zh-TW" sz="2400" dirty="0">
                <a:solidFill>
                  <a:srgbClr val="00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(</a:t>
            </a:r>
            <a:r>
              <a:rPr lang="zh-TW" altLang="en-US" sz="2400" dirty="0">
                <a:solidFill>
                  <a:srgbClr val="00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每學期末前務必完成</a:t>
            </a:r>
            <a:r>
              <a:rPr lang="en-US" altLang="zh-TW" sz="2400" dirty="0">
                <a:solidFill>
                  <a:srgbClr val="00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)</a:t>
            </a:r>
            <a:r>
              <a:rPr lang="zh-TW" altLang="en-US" sz="2400" dirty="0">
                <a:solidFill>
                  <a:srgbClr val="00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，如有相關疑問或有需另行新增的幹部或小老師，請洽訓育組碧瑩。</a:t>
            </a:r>
            <a:endParaRPr lang="en-US" altLang="zh-TW" sz="2400" dirty="0">
              <a:solidFill>
                <a:srgbClr val="000000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l"/>
            </a:pPr>
            <a:endParaRPr lang="en-US" altLang="zh-TW" sz="1500" dirty="0">
              <a:solidFill>
                <a:srgbClr val="000000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34290" indent="0">
              <a:buNone/>
            </a:pPr>
            <a:r>
              <a:rPr lang="zh-TW" altLang="en-US" sz="24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★</a:t>
            </a:r>
            <a:r>
              <a:rPr lang="zh-TW" altLang="en-US" sz="31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特別注意</a:t>
            </a:r>
            <a:r>
              <a:rPr lang="en-US" altLang="zh-TW" sz="31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:</a:t>
            </a:r>
            <a:r>
              <a:rPr lang="zh-TW" altLang="en-US" sz="31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註冊組提醒，擔任</a:t>
            </a:r>
            <a:r>
              <a:rPr lang="zh-TW" altLang="en-US" sz="3100" u="sng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副風紀</a:t>
            </a:r>
            <a:r>
              <a:rPr lang="zh-TW" altLang="en-US" sz="31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、</a:t>
            </a:r>
            <a:r>
              <a:rPr lang="zh-TW" altLang="en-US" sz="3100" u="sng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副學藝</a:t>
            </a:r>
            <a:r>
              <a:rPr lang="zh-TW" altLang="en-US" sz="31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、</a:t>
            </a:r>
            <a:r>
              <a:rPr lang="zh-TW" altLang="en-US" sz="3100" u="sng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副衛生</a:t>
            </a:r>
            <a:endParaRPr lang="en-US" altLang="zh-TW" sz="3100" u="sng" dirty="0">
              <a:solidFill>
                <a:srgbClr val="FF0000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34290" indent="0">
              <a:buNone/>
            </a:pPr>
            <a:r>
              <a:rPr lang="zh-TW" altLang="en-US" sz="31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           等幹部職位的同學，可登記為</a:t>
            </a:r>
            <a:r>
              <a:rPr lang="zh-TW" altLang="en-US" sz="3100" b="1" dirty="0">
                <a:solidFill>
                  <a:srgbClr val="00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風紀、學藝、衛生</a:t>
            </a:r>
            <a:r>
              <a:rPr lang="zh-TW" altLang="en-US" sz="31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，</a:t>
            </a:r>
            <a:endParaRPr lang="en-US" altLang="zh-TW" sz="3100" dirty="0">
              <a:solidFill>
                <a:srgbClr val="FF0000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34290" indent="0">
              <a:buNone/>
            </a:pPr>
            <a:r>
              <a:rPr lang="zh-TW" altLang="en-US" sz="3100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           以利升學加分。</a:t>
            </a:r>
            <a:endParaRPr lang="zh-TW" altLang="zh-TW" sz="3600" dirty="0">
              <a:solidFill>
                <a:srgbClr val="000000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381250" y="609600"/>
            <a:ext cx="7406640" cy="587152"/>
          </a:xfrm>
        </p:spPr>
        <p:txBody>
          <a:bodyPr>
            <a:normAutofit fontScale="90000"/>
          </a:bodyPr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</a:rPr>
              <a:t>班級幹部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輸入相關事項</a:t>
            </a: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68A47BFD-3AA2-4594-A34F-93B059B98EF4}"/>
              </a:ext>
            </a:extLst>
          </p:cNvPr>
          <p:cNvGrpSpPr/>
          <p:nvPr/>
        </p:nvGrpSpPr>
        <p:grpSpPr>
          <a:xfrm>
            <a:off x="2014852" y="2132857"/>
            <a:ext cx="7848872" cy="1584174"/>
            <a:chOff x="490852" y="2132857"/>
            <a:chExt cx="7848872" cy="1584174"/>
          </a:xfrm>
        </p:grpSpPr>
        <p:grpSp>
          <p:nvGrpSpPr>
            <p:cNvPr id="5" name="群組 4"/>
            <p:cNvGrpSpPr/>
            <p:nvPr/>
          </p:nvGrpSpPr>
          <p:grpSpPr>
            <a:xfrm>
              <a:off x="490852" y="2132857"/>
              <a:ext cx="7848872" cy="1584174"/>
              <a:chOff x="1564793" y="239636"/>
              <a:chExt cx="4808702" cy="963154"/>
            </a:xfrm>
          </p:grpSpPr>
          <p:pic>
            <p:nvPicPr>
              <p:cNvPr id="6" name="圖片 5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772" t="21954" r="25028" b="66224"/>
              <a:stretch/>
            </p:blipFill>
            <p:spPr bwMode="auto">
              <a:xfrm>
                <a:off x="1564793" y="239636"/>
                <a:ext cx="4808702" cy="963154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7" name="矩形 6"/>
              <p:cNvSpPr/>
              <p:nvPr/>
            </p:nvSpPr>
            <p:spPr>
              <a:xfrm>
                <a:off x="3482340" y="678180"/>
                <a:ext cx="381000" cy="281940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zh-TW" altLang="en-US"/>
              </a:p>
            </p:txBody>
          </p:sp>
        </p:grpSp>
        <p:sp>
          <p:nvSpPr>
            <p:cNvPr id="2" name="橢圓 1">
              <a:extLst>
                <a:ext uri="{FF2B5EF4-FFF2-40B4-BE49-F238E27FC236}">
                  <a16:creationId xmlns:a16="http://schemas.microsoft.com/office/drawing/2014/main" id="{03E00999-3AD2-4A45-8BD2-792CCD0692E0}"/>
                </a:ext>
              </a:extLst>
            </p:cNvPr>
            <p:cNvSpPr/>
            <p:nvPr/>
          </p:nvSpPr>
          <p:spPr>
            <a:xfrm>
              <a:off x="1763688" y="2708920"/>
              <a:ext cx="216024" cy="288032"/>
            </a:xfrm>
            <a:prstGeom prst="ellipse">
              <a:avLst/>
            </a:prstGeom>
            <a:solidFill>
              <a:srgbClr val="0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81602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063552" y="2229214"/>
            <a:ext cx="8428776" cy="1844630"/>
          </a:xfrm>
        </p:spPr>
        <p:txBody>
          <a:bodyPr vert="horz">
            <a:normAutofit fontScale="400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zh-TW" altLang="en-US" sz="2800" dirty="0">
                <a:latin typeface="+mj-ea"/>
                <a:ea typeface="+mj-ea"/>
              </a:rPr>
              <a:t>        </a:t>
            </a:r>
            <a:r>
              <a:rPr lang="zh-TW" altLang="en-US" sz="4500" b="1" dirty="0">
                <a:solidFill>
                  <a:srgbClr val="FF0000"/>
                </a:solidFill>
                <a:latin typeface="+mj-ea"/>
                <a:ea typeface="+mj-ea"/>
              </a:rPr>
              <a:t>感謝七年級導師們辛苦協助兩天新生訓練的進行， </a:t>
            </a:r>
            <a:r>
              <a:rPr lang="zh-TW" altLang="en-US" sz="40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發放與彙整眾多資料，並介紹國中生活規範，讓新生能盡速進入狀況，也讓開學後的工作順利推動，訓育組深深致謝！</a:t>
            </a:r>
            <a:endParaRPr lang="en-US" altLang="zh-TW" sz="4000" dirty="0">
              <a:solidFill>
                <a:schemeClr val="bg2">
                  <a:lumMod val="10000"/>
                </a:schemeClr>
              </a:solidFill>
              <a:latin typeface="+mj-ea"/>
              <a:ea typeface="+mj-ea"/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zh-TW" altLang="en-US" sz="40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      </a:t>
            </a:r>
            <a:r>
              <a:rPr lang="zh-TW" altLang="en-US" sz="4500" b="1" u="sng" dirty="0">
                <a:solidFill>
                  <a:srgbClr val="FF0000"/>
                </a:solidFill>
                <a:latin typeface="+mj-ea"/>
                <a:ea typeface="+mj-ea"/>
              </a:rPr>
              <a:t>感謝八年級導師指導新生輔導員</a:t>
            </a:r>
            <a:r>
              <a:rPr lang="zh-TW" altLang="en-US" sz="4500" b="1" dirty="0">
                <a:solidFill>
                  <a:srgbClr val="FF0000"/>
                </a:solidFill>
                <a:latin typeface="+mj-ea"/>
                <a:ea typeface="+mj-ea"/>
              </a:rPr>
              <a:t>認真服務，積極負責</a:t>
            </a:r>
            <a:r>
              <a:rPr lang="zh-TW" altLang="en-US" sz="4500" b="1" dirty="0">
                <a:solidFill>
                  <a:srgbClr val="000000"/>
                </a:solidFill>
                <a:latin typeface="+mj-ea"/>
                <a:ea typeface="+mj-ea"/>
              </a:rPr>
              <a:t>，</a:t>
            </a:r>
            <a:r>
              <a:rPr lang="zh-TW" altLang="en-US" sz="4500" b="1" dirty="0">
                <a:solidFill>
                  <a:srgbClr val="0000FF"/>
                </a:solidFill>
                <a:latin typeface="+mj-ea"/>
                <a:ea typeface="+mj-ea"/>
              </a:rPr>
              <a:t>本次各班的新生訓練輔導員相當優秀，不僅能完美完成交辦事項，更主動積極服務、參與活動，成為學弟妹很好的模範，再次感謝八年級導師們平時用心指導</a:t>
            </a:r>
            <a:r>
              <a:rPr lang="en-US" altLang="zh-TW" sz="4500" b="1" dirty="0">
                <a:solidFill>
                  <a:srgbClr val="0000FF"/>
                </a:solidFill>
                <a:latin typeface="+mj-ea"/>
                <a:ea typeface="+mj-ea"/>
              </a:rPr>
              <a:t>!</a:t>
            </a:r>
            <a:endParaRPr lang="en-US" altLang="zh-TW" sz="3000" b="1" dirty="0">
              <a:solidFill>
                <a:srgbClr val="0000FF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l"/>
            </a:pPr>
            <a:endParaRPr lang="en-US" altLang="zh-TW" sz="2800" dirty="0">
              <a:latin typeface="+mj-ea"/>
              <a:ea typeface="+mj-ea"/>
            </a:endParaRPr>
          </a:p>
          <a:p>
            <a:pPr marL="514350" indent="-514350">
              <a:buFont typeface="+mj-lt"/>
              <a:buAutoNum type="arabicPeriod"/>
            </a:pPr>
            <a:endParaRPr lang="zh-TW" altLang="en-US" sz="2800" dirty="0">
              <a:latin typeface="+mj-ea"/>
              <a:ea typeface="+mj-ea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767408" y="1086214"/>
            <a:ext cx="50405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>
                <a:solidFill>
                  <a:srgbClr val="0000FF"/>
                </a:solidFill>
                <a:latin typeface="文鼎甜妞體B" pitchFamily="82" charset="-120"/>
                <a:ea typeface="文鼎甜妞體B" pitchFamily="82" charset="-120"/>
              </a:rPr>
              <a:t>  </a:t>
            </a:r>
            <a:r>
              <a:rPr lang="zh-TW" altLang="en-US" b="1" dirty="0">
                <a:solidFill>
                  <a:srgbClr val="0000FF"/>
                </a:solidFill>
                <a:latin typeface="新細明體"/>
                <a:ea typeface="新細明體"/>
              </a:rPr>
              <a:t>✽</a:t>
            </a:r>
            <a:r>
              <a:rPr lang="zh-TW" altLang="en-US" sz="5400" b="1" dirty="0">
                <a:solidFill>
                  <a:srgbClr val="0000FF"/>
                </a:solidFill>
                <a:highlight>
                  <a:srgbClr val="FFFF00"/>
                </a:highlight>
                <a:latin typeface="微軟正黑體" pitchFamily="34" charset="-120"/>
                <a:ea typeface="微軟正黑體" pitchFamily="34" charset="-120"/>
              </a:rPr>
              <a:t>新生訓練</a:t>
            </a:r>
          </a:p>
        </p:txBody>
      </p:sp>
      <p:sp>
        <p:nvSpPr>
          <p:cNvPr id="7" name="矩形 6"/>
          <p:cNvSpPr/>
          <p:nvPr/>
        </p:nvSpPr>
        <p:spPr>
          <a:xfrm>
            <a:off x="2351584" y="4959917"/>
            <a:ext cx="835292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TW" altLang="zh-TW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本學期導師會報時間：</a:t>
            </a:r>
            <a:endParaRPr lang="en-US" altLang="zh-TW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r>
              <a:rPr lang="zh-TW" altLang="en-US" sz="2800" b="1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   </a:t>
            </a:r>
            <a:r>
              <a:rPr lang="en-US" altLang="zh-TW" sz="3600" b="1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10/8</a:t>
            </a:r>
            <a:r>
              <a:rPr lang="zh-TW" altLang="zh-TW" sz="3600" b="1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altLang="zh-TW" sz="3600" b="1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11/5</a:t>
            </a:r>
            <a:r>
              <a:rPr lang="zh-TW" altLang="zh-TW" sz="3600" b="1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altLang="zh-TW" sz="3600" b="1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12/3</a:t>
            </a:r>
            <a:r>
              <a:rPr lang="zh-TW" altLang="en-US" sz="3600" b="1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、</a:t>
            </a:r>
            <a:r>
              <a:rPr lang="en-US" altLang="zh-TW" sz="3600" b="1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1/7</a:t>
            </a:r>
            <a:r>
              <a:rPr lang="zh-TW" altLang="en-US" sz="3600" b="1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  </a:t>
            </a:r>
            <a:r>
              <a:rPr lang="en-US" altLang="zh-TW" sz="2000" b="1" dirty="0">
                <a:solidFill>
                  <a:srgbClr val="0000FF"/>
                </a:solidFill>
                <a:latin typeface="+mj-ea"/>
                <a:ea typeface="+mj-ea"/>
              </a:rPr>
              <a:t>(</a:t>
            </a:r>
            <a:r>
              <a:rPr lang="zh-TW" altLang="en-US" sz="2000" b="1" dirty="0">
                <a:solidFill>
                  <a:srgbClr val="0000FF"/>
                </a:solidFill>
                <a:latin typeface="+mj-ea"/>
                <a:ea typeface="+mj-ea"/>
              </a:rPr>
              <a:t> </a:t>
            </a:r>
            <a:r>
              <a:rPr lang="en-US" altLang="zh-TW" sz="2400" b="1" dirty="0">
                <a:solidFill>
                  <a:srgbClr val="0000FF"/>
                </a:solidFill>
                <a:latin typeface="+mj-ea"/>
                <a:ea typeface="+mj-ea"/>
              </a:rPr>
              <a:t>9</a:t>
            </a:r>
            <a:r>
              <a:rPr lang="zh-TW" altLang="en-US" sz="2400" b="1" dirty="0">
                <a:solidFill>
                  <a:srgbClr val="0000FF"/>
                </a:solidFill>
                <a:latin typeface="+mj-ea"/>
                <a:ea typeface="+mj-ea"/>
              </a:rPr>
              <a:t>月份不開導報</a:t>
            </a:r>
            <a:r>
              <a:rPr lang="zh-TW" altLang="en-US" sz="2000" b="1" dirty="0">
                <a:solidFill>
                  <a:srgbClr val="0000FF"/>
                </a:solidFill>
                <a:latin typeface="+mj-ea"/>
                <a:ea typeface="+mj-ea"/>
              </a:rPr>
              <a:t> </a:t>
            </a:r>
            <a:r>
              <a:rPr lang="en-US" altLang="zh-TW" sz="2000" b="1" dirty="0">
                <a:solidFill>
                  <a:srgbClr val="0000FF"/>
                </a:solidFill>
                <a:latin typeface="+mj-ea"/>
                <a:ea typeface="+mj-ea"/>
              </a:rPr>
              <a:t>)</a:t>
            </a:r>
          </a:p>
          <a:p>
            <a:r>
              <a:rPr lang="zh-TW" altLang="en-US" sz="2800" dirty="0">
                <a:latin typeface="+mj-ea"/>
                <a:ea typeface="+mj-ea"/>
              </a:rPr>
              <a:t>        </a:t>
            </a:r>
            <a:r>
              <a:rPr lang="zh-TW" altLang="zh-TW" sz="2800" b="1" dirty="0">
                <a:solidFill>
                  <a:srgbClr val="FF0000"/>
                </a:solidFill>
                <a:latin typeface="+mj-ea"/>
                <a:ea typeface="+mj-ea"/>
              </a:rPr>
              <a:t>請導師們準時與會</a:t>
            </a:r>
            <a:r>
              <a:rPr lang="zh-TW" altLang="zh-TW" sz="2800" dirty="0">
                <a:solidFill>
                  <a:srgbClr val="FF0000"/>
                </a:solidFill>
                <a:latin typeface="+mj-ea"/>
                <a:ea typeface="+mj-ea"/>
              </a:rPr>
              <a:t>。</a:t>
            </a:r>
            <a:endParaRPr lang="en-US" altLang="zh-TW" sz="28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1632648" y="4036587"/>
            <a:ext cx="3672408" cy="923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>
                <a:solidFill>
                  <a:srgbClr val="0000FF"/>
                </a:solidFill>
                <a:latin typeface="新細明體"/>
                <a:ea typeface="新細明體"/>
              </a:rPr>
              <a:t>✽</a:t>
            </a:r>
            <a:r>
              <a:rPr lang="zh-TW" altLang="zh-TW" sz="5400" b="1" dirty="0">
                <a:solidFill>
                  <a:srgbClr val="0000FF"/>
                </a:solidFill>
                <a:highlight>
                  <a:srgbClr val="FFFF00"/>
                </a:highlight>
                <a:latin typeface="微軟正黑體" pitchFamily="34" charset="-120"/>
                <a:ea typeface="微軟正黑體" pitchFamily="34" charset="-120"/>
              </a:rPr>
              <a:t>導師會報</a:t>
            </a:r>
            <a:endParaRPr lang="zh-TW" altLang="en-US" sz="5400" b="1" dirty="0">
              <a:solidFill>
                <a:srgbClr val="0000FF"/>
              </a:solidFill>
              <a:highlight>
                <a:srgbClr val="FFFF00"/>
              </a:highligh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心形 3"/>
          <p:cNvSpPr/>
          <p:nvPr/>
        </p:nvSpPr>
        <p:spPr>
          <a:xfrm>
            <a:off x="2712311" y="6083504"/>
            <a:ext cx="360040" cy="249120"/>
          </a:xfrm>
          <a:prstGeom prst="hear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6529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6296" y="782873"/>
            <a:ext cx="8229600" cy="922114"/>
          </a:xfrm>
        </p:spPr>
        <p:txBody>
          <a:bodyPr/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</a:rPr>
              <a:t>社團</a:t>
            </a:r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活動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選填</a:t>
            </a:r>
            <a:r>
              <a:rPr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相關事項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870745" y="2374085"/>
            <a:ext cx="10083567" cy="4404219"/>
          </a:xfrm>
        </p:spPr>
        <p:txBody>
          <a:bodyPr vert="horz"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zh-TW" altLang="en-US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一</a:t>
            </a:r>
            <a:r>
              <a:rPr lang="zh-TW" altLang="zh-TW" sz="1600" dirty="0">
                <a:solidFill>
                  <a:schemeClr val="bg2">
                    <a:lumMod val="10000"/>
                  </a:schemeClr>
                </a:solidFill>
              </a:rPr>
              <a:t>、</a:t>
            </a:r>
            <a:r>
              <a:rPr lang="zh-TW" altLang="en-US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感謝擔任</a:t>
            </a:r>
            <a:r>
              <a:rPr lang="en-US" altLang="zh-TW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113</a:t>
            </a:r>
            <a:r>
              <a:rPr lang="zh-TW" altLang="en-US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學年度社團老師，暑期已</a:t>
            </a:r>
            <a:r>
              <a:rPr lang="zh-TW" altLang="zh-TW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協助完成社團資料</a:t>
            </a:r>
            <a:r>
              <a:rPr lang="zh-TW" altLang="en-US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填寫</a:t>
            </a:r>
            <a:r>
              <a:rPr lang="zh-TW" altLang="zh-TW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，</a:t>
            </a:r>
            <a:r>
              <a:rPr lang="zh-TW" altLang="en-US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「社團簡介」</a:t>
            </a:r>
            <a:endParaRPr lang="en-US" altLang="zh-TW" sz="1600" dirty="0">
              <a:solidFill>
                <a:schemeClr val="bg2">
                  <a:lumMod val="10000"/>
                </a:schemeClr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zh-TW" altLang="en-US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        將發給各班並公告學校首頁。</a:t>
            </a:r>
            <a:endParaRPr lang="zh-TW" altLang="zh-TW" sz="1600" dirty="0">
              <a:solidFill>
                <a:schemeClr val="bg2">
                  <a:lumMod val="10000"/>
                </a:schemeClr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zh-TW" altLang="en-US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二</a:t>
            </a:r>
            <a:r>
              <a:rPr lang="zh-TW" altLang="en-US" sz="1600" dirty="0">
                <a:solidFill>
                  <a:schemeClr val="bg2">
                    <a:lumMod val="10000"/>
                  </a:schemeClr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、</a:t>
            </a:r>
            <a:r>
              <a:rPr lang="zh-TW" altLang="en-US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社團選社時間為</a:t>
            </a:r>
            <a:r>
              <a:rPr lang="en-US" altLang="zh-TW" sz="2800" b="1" dirty="0">
                <a:solidFill>
                  <a:srgbClr val="FF0000"/>
                </a:solidFill>
                <a:latin typeface="+mj-ea"/>
                <a:ea typeface="+mj-ea"/>
              </a:rPr>
              <a:t>9/6(</a:t>
            </a:r>
            <a:r>
              <a:rPr lang="zh-TW" altLang="en-US" sz="2800" b="1" dirty="0">
                <a:solidFill>
                  <a:srgbClr val="FF0000"/>
                </a:solidFill>
                <a:latin typeface="+mj-ea"/>
                <a:ea typeface="+mj-ea"/>
              </a:rPr>
              <a:t>五</a:t>
            </a:r>
            <a:r>
              <a:rPr lang="en-US" altLang="zh-TW" sz="2800" b="1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r>
              <a:rPr lang="zh-TW" altLang="en-US" sz="20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社團</a:t>
            </a:r>
            <a:r>
              <a:rPr lang="zh-TW" altLang="zh-TW" sz="20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課</a:t>
            </a:r>
            <a:r>
              <a:rPr lang="zh-TW" altLang="zh-TW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，</a:t>
            </a:r>
            <a:r>
              <a:rPr lang="zh-TW" altLang="en-US" sz="2000" b="1" dirty="0">
                <a:solidFill>
                  <a:srgbClr val="FF0000"/>
                </a:solidFill>
                <a:latin typeface="+mn-ea"/>
              </a:rPr>
              <a:t>煩請社團老師</a:t>
            </a:r>
            <a:r>
              <a:rPr lang="en-US" altLang="zh-TW" sz="2000" b="1" dirty="0">
                <a:solidFill>
                  <a:srgbClr val="FF0000"/>
                </a:solidFill>
                <a:latin typeface="+mn-ea"/>
              </a:rPr>
              <a:t>8/30</a:t>
            </a:r>
            <a:r>
              <a:rPr lang="zh-TW" altLang="en-US" sz="2000" b="1" dirty="0">
                <a:solidFill>
                  <a:srgbClr val="FF0000"/>
                </a:solidFill>
                <a:latin typeface="+mn-ea"/>
              </a:rPr>
              <a:t>與</a:t>
            </a:r>
            <a:r>
              <a:rPr lang="en-US" altLang="zh-TW" sz="2000" b="1" dirty="0">
                <a:solidFill>
                  <a:srgbClr val="FF0000"/>
                </a:solidFill>
                <a:latin typeface="+mn-ea"/>
              </a:rPr>
              <a:t>9/6</a:t>
            </a:r>
            <a:r>
              <a:rPr lang="zh-TW" altLang="en-US" sz="2000" b="1" dirty="0">
                <a:solidFill>
                  <a:srgbClr val="FF0000"/>
                </a:solidFill>
                <a:latin typeface="+mn-ea"/>
              </a:rPr>
              <a:t>須到</a:t>
            </a:r>
            <a:endParaRPr lang="en-US" altLang="zh-TW" sz="2000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sz="2000" b="1" dirty="0">
                <a:solidFill>
                  <a:srgbClr val="FF0000"/>
                </a:solidFill>
                <a:latin typeface="+mn-ea"/>
              </a:rPr>
              <a:t>      </a:t>
            </a:r>
            <a:r>
              <a:rPr lang="zh-TW" altLang="en-US" sz="2000" b="1" dirty="0">
                <a:solidFill>
                  <a:srgbClr val="FF0000"/>
                </a:solidFill>
                <a:latin typeface="+mn-ea"/>
              </a:rPr>
              <a:t>負責班級</a:t>
            </a:r>
            <a:r>
              <a:rPr lang="zh-TW" altLang="en-US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協助指導同學。</a:t>
            </a:r>
            <a:endParaRPr lang="en-US" altLang="zh-TW" sz="1600" dirty="0">
              <a:solidFill>
                <a:schemeClr val="bg2">
                  <a:lumMod val="10000"/>
                </a:schemeClr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TW" altLang="en-US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三、</a:t>
            </a:r>
            <a:r>
              <a:rPr lang="en-US" altLang="zh-TW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9/6(</a:t>
            </a:r>
            <a:r>
              <a:rPr lang="zh-TW" altLang="en-US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五</a:t>
            </a:r>
            <a:r>
              <a:rPr lang="en-US" altLang="zh-TW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)</a:t>
            </a:r>
            <a:r>
              <a:rPr lang="zh-TW" altLang="en-US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社團課同時進行籃球、飛鏢、熱舞社、管弦樂團、童軍團的徵選。</a:t>
            </a:r>
            <a:endParaRPr lang="en-US" altLang="zh-TW" sz="1600" dirty="0">
              <a:solidFill>
                <a:schemeClr val="bg2">
                  <a:lumMod val="10000"/>
                </a:schemeClr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TW" altLang="en-US" sz="1600" b="1" dirty="0">
                <a:solidFill>
                  <a:srgbClr val="FF0000"/>
                </a:solidFill>
                <a:latin typeface="+mn-ea"/>
              </a:rPr>
              <a:t>       </a:t>
            </a:r>
            <a:r>
              <a:rPr lang="zh-TW" altLang="en-US" sz="1600" b="1" u="heavy" dirty="0">
                <a:solidFill>
                  <a:srgbClr val="FF0000"/>
                </a:solidFill>
                <a:latin typeface="+mn-ea"/>
              </a:rPr>
              <a:t>請要參加徵選的同學務必於</a:t>
            </a:r>
            <a:r>
              <a:rPr lang="en-US" altLang="zh-TW" sz="2400" b="1" u="heavy" dirty="0">
                <a:solidFill>
                  <a:srgbClr val="0000FF"/>
                </a:solidFill>
                <a:latin typeface="+mj-ea"/>
                <a:ea typeface="+mj-ea"/>
              </a:rPr>
              <a:t>9/4(</a:t>
            </a:r>
            <a:r>
              <a:rPr lang="zh-TW" altLang="en-US" sz="2400" b="1" u="heavy" dirty="0">
                <a:solidFill>
                  <a:srgbClr val="0000FF"/>
                </a:solidFill>
                <a:latin typeface="+mj-ea"/>
                <a:ea typeface="+mj-ea"/>
              </a:rPr>
              <a:t>三</a:t>
            </a:r>
            <a:r>
              <a:rPr lang="en-US" altLang="zh-TW" sz="2400" b="1" u="heavy" dirty="0">
                <a:solidFill>
                  <a:srgbClr val="0000FF"/>
                </a:solidFill>
                <a:latin typeface="+mj-ea"/>
                <a:ea typeface="+mj-ea"/>
              </a:rPr>
              <a:t>)16:00</a:t>
            </a:r>
            <a:r>
              <a:rPr lang="zh-TW" altLang="en-US" sz="2000" b="1" u="heavy" dirty="0">
                <a:solidFill>
                  <a:srgbClr val="0000FF"/>
                </a:solidFill>
                <a:latin typeface="+mj-ea"/>
                <a:ea typeface="+mj-ea"/>
              </a:rPr>
              <a:t>前</a:t>
            </a:r>
            <a:r>
              <a:rPr lang="zh-TW" altLang="en-US" sz="1600" b="1" u="heavy" dirty="0">
                <a:solidFill>
                  <a:srgbClr val="FF0000"/>
                </a:solidFill>
                <a:latin typeface="+mn-ea"/>
              </a:rPr>
              <a:t>繳回報名表</a:t>
            </a:r>
            <a:r>
              <a:rPr lang="en-US" altLang="zh-TW" sz="1600" b="1" u="heavy" dirty="0">
                <a:solidFill>
                  <a:srgbClr val="FF0000"/>
                </a:solidFill>
                <a:latin typeface="+mn-ea"/>
              </a:rPr>
              <a:t>(</a:t>
            </a:r>
            <a:r>
              <a:rPr lang="zh-TW" altLang="en-US" sz="1600" b="1" u="heavy" dirty="0">
                <a:solidFill>
                  <a:srgbClr val="FF0000"/>
                </a:solidFill>
                <a:latin typeface="+mn-ea"/>
              </a:rPr>
              <a:t>逾時不候</a:t>
            </a:r>
            <a:r>
              <a:rPr lang="en-US" altLang="zh-TW" sz="1600" b="1" u="heavy" dirty="0">
                <a:solidFill>
                  <a:srgbClr val="FF0000"/>
                </a:solidFill>
                <a:latin typeface="+mn-ea"/>
              </a:rPr>
              <a:t>)</a:t>
            </a:r>
            <a:r>
              <a:rPr lang="zh-TW" altLang="en-US" sz="1600" b="1" dirty="0">
                <a:solidFill>
                  <a:srgbClr val="FF0000"/>
                </a:solidFill>
                <a:latin typeface="+mn-ea"/>
              </a:rPr>
              <a:t>。</a:t>
            </a:r>
            <a:endParaRPr lang="en-US" altLang="zh-TW" sz="1600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TW" altLang="en-US" sz="1600" dirty="0">
                <a:solidFill>
                  <a:schemeClr val="bg2">
                    <a:lumMod val="10000"/>
                  </a:schemeClr>
                </a:solidFill>
                <a:latin typeface="+mn-ea"/>
              </a:rPr>
              <a:t>       徵選當日會將參加徵選的名單給導師，以利掌握同學出缺席。</a:t>
            </a:r>
            <a:endParaRPr lang="en-US" altLang="zh-TW" sz="1050" dirty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r>
              <a:rPr lang="zh-TW" altLang="en-US" sz="1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★</a:t>
            </a:r>
            <a:r>
              <a:rPr lang="zh-TW" altLang="en-US" sz="1600" b="1" dirty="0">
                <a:solidFill>
                  <a:srgbClr val="00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請導師協助指導學生選填社團方法，</a:t>
            </a:r>
            <a:r>
              <a:rPr lang="zh-TW" altLang="en-US" b="1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導師僅可協助</a:t>
            </a:r>
            <a:r>
              <a:rPr lang="zh-TW" altLang="en-US" sz="2400" b="1" dirty="0">
                <a:solidFill>
                  <a:srgbClr val="0000FF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還原密碼</a:t>
            </a:r>
            <a:endParaRPr lang="en-US" altLang="zh-TW" sz="2000" b="1" dirty="0">
              <a:solidFill>
                <a:srgbClr val="0000FF"/>
              </a:solidFill>
              <a:latin typeface="文鼎中隸" panose="03000609000000000000" pitchFamily="65" charset="-120"/>
              <a:ea typeface="文鼎中隸" panose="03000609000000000000" pitchFamily="65" charset="-120"/>
            </a:endParaRPr>
          </a:p>
          <a:p>
            <a:pPr marL="0" indent="0">
              <a:buNone/>
            </a:pPr>
            <a:r>
              <a:rPr lang="zh-TW" altLang="en-US" sz="2000" b="1" dirty="0">
                <a:solidFill>
                  <a:srgbClr val="FF0000"/>
                </a:solidFill>
                <a:latin typeface="文鼎俏黑體P" panose="040B0900000000000000" pitchFamily="82" charset="-120"/>
                <a:ea typeface="文鼎俏黑體P" panose="040B0900000000000000" pitchFamily="82" charset="-120"/>
              </a:rPr>
              <a:t> </a:t>
            </a:r>
            <a:r>
              <a:rPr lang="zh-TW" altLang="en-US" sz="20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文鼎中隸" panose="03000609000000000000" pitchFamily="65" charset="-120"/>
                <a:ea typeface="文鼎中隸" panose="03000609000000000000" pitchFamily="65" charset="-120"/>
              </a:rPr>
              <a:t>學生帳號</a:t>
            </a:r>
            <a:r>
              <a:rPr lang="zh-TW" altLang="en-US" sz="2000" b="1" dirty="0">
                <a:solidFill>
                  <a:srgbClr val="FF0000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會提前發給導師，提供學生查詢。</a:t>
            </a:r>
            <a:endParaRPr lang="en-US" altLang="zh-TW" sz="1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1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★</a:t>
            </a:r>
            <a:r>
              <a:rPr lang="zh-TW" altLang="en-US" sz="1400" dirty="0">
                <a:solidFill>
                  <a:srgbClr val="000000"/>
                </a:solidFill>
                <a:latin typeface="+mn-ea"/>
              </a:rPr>
              <a:t>請老師幫忙提醒學生</a:t>
            </a:r>
            <a:r>
              <a:rPr lang="en-US" altLang="zh-TW" sz="1400" dirty="0">
                <a:solidFill>
                  <a:srgbClr val="000000"/>
                </a:solidFill>
                <a:latin typeface="+mn-ea"/>
              </a:rPr>
              <a:t>:</a:t>
            </a:r>
            <a:r>
              <a:rPr lang="en-US" altLang="zh-TW" sz="1400" b="1" dirty="0">
                <a:solidFill>
                  <a:srgbClr val="000000"/>
                </a:solidFill>
                <a:latin typeface="+mn-ea"/>
              </a:rPr>
              <a:t>1.</a:t>
            </a:r>
            <a:r>
              <a:rPr lang="zh-TW" altLang="en-US" sz="1400" b="1" dirty="0">
                <a:solidFill>
                  <a:srgbClr val="000000"/>
                </a:solidFill>
                <a:latin typeface="+mn-ea"/>
              </a:rPr>
              <a:t>以自己興趣填寫 </a:t>
            </a:r>
            <a:r>
              <a:rPr lang="en-US" altLang="zh-TW" sz="1400" b="1" dirty="0">
                <a:solidFill>
                  <a:srgbClr val="000000"/>
                </a:solidFill>
                <a:latin typeface="+mn-ea"/>
              </a:rPr>
              <a:t>2.</a:t>
            </a:r>
            <a:r>
              <a:rPr lang="zh-TW" altLang="en-US" sz="1400" b="1" dirty="0">
                <a:solidFill>
                  <a:srgbClr val="000000"/>
                </a:solidFill>
                <a:latin typeface="+mn-ea"/>
              </a:rPr>
              <a:t>考量自己身體狀況與 </a:t>
            </a:r>
            <a:r>
              <a:rPr lang="en-US" altLang="zh-TW" sz="1400" b="1" dirty="0">
                <a:solidFill>
                  <a:srgbClr val="000000"/>
                </a:solidFill>
                <a:latin typeface="+mn-ea"/>
              </a:rPr>
              <a:t>3.</a:t>
            </a:r>
            <a:r>
              <a:rPr lang="zh-TW" altLang="en-US" sz="1400" b="1" dirty="0">
                <a:solidFill>
                  <a:srgbClr val="000000"/>
                </a:solidFill>
                <a:latin typeface="+mn-ea"/>
              </a:rPr>
              <a:t>經費考量。</a:t>
            </a:r>
            <a:endParaRPr lang="en-US" altLang="zh-TW" sz="1400" b="1" dirty="0">
              <a:solidFill>
                <a:srgbClr val="0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061039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6296" y="782873"/>
            <a:ext cx="8229600" cy="922114"/>
          </a:xfrm>
        </p:spPr>
        <p:txBody>
          <a:bodyPr/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</a:rPr>
              <a:t>社團</a:t>
            </a:r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活動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選填</a:t>
            </a:r>
            <a:r>
              <a:rPr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相關事項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96296" y="2608302"/>
            <a:ext cx="10930855" cy="1432419"/>
          </a:xfrm>
        </p:spPr>
        <p:txBody>
          <a:bodyPr vert="horz">
            <a:normAutofit/>
          </a:bodyPr>
          <a:lstStyle/>
          <a:p>
            <a:pPr marL="0" indent="0">
              <a:buNone/>
            </a:pPr>
            <a:endParaRPr lang="en-US" altLang="zh-TW" sz="1400" b="1" dirty="0">
              <a:solidFill>
                <a:srgbClr val="0000FF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四</a:t>
            </a:r>
            <a:r>
              <a:rPr lang="zh-TW" altLang="zh-TW" sz="2800" b="1" dirty="0">
                <a:solidFill>
                  <a:srgbClr val="FF0000"/>
                </a:solidFill>
                <a:latin typeface="+mn-ea"/>
              </a:rPr>
              <a:t>、 </a:t>
            </a:r>
            <a:r>
              <a:rPr lang="en-US" altLang="zh-TW" sz="2800" b="1" dirty="0">
                <a:solidFill>
                  <a:srgbClr val="FF0000"/>
                </a:solidFill>
                <a:latin typeface="+mn-ea"/>
              </a:rPr>
              <a:t>9/13(</a:t>
            </a: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五</a:t>
            </a:r>
            <a:r>
              <a:rPr lang="en-US" altLang="zh-TW" sz="2800" b="1" dirty="0">
                <a:solidFill>
                  <a:srgbClr val="FF0000"/>
                </a:solidFill>
                <a:latin typeface="+mn-ea"/>
              </a:rPr>
              <a:t>)</a:t>
            </a: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社團</a:t>
            </a:r>
            <a:r>
              <a:rPr lang="zh-TW" altLang="zh-TW" sz="2800" b="1" dirty="0">
                <a:solidFill>
                  <a:srgbClr val="FF0000"/>
                </a:solidFill>
                <a:latin typeface="+mn-ea"/>
              </a:rPr>
              <a:t>將開始上課</a:t>
            </a:r>
            <a:r>
              <a:rPr lang="zh-TW" altLang="en-US" sz="2800" b="1" dirty="0">
                <a:solidFill>
                  <a:srgbClr val="FF0000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，不開放轉社申請</a:t>
            </a:r>
            <a:r>
              <a:rPr lang="zh-TW" altLang="zh-TW" sz="2800" b="1" dirty="0">
                <a:solidFill>
                  <a:srgbClr val="FF0000"/>
                </a:solidFill>
                <a:latin typeface="+mn-ea"/>
              </a:rPr>
              <a:t>。</a:t>
            </a:r>
            <a:endParaRPr lang="en-US" altLang="zh-TW" sz="2800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zh-TW" altLang="en-US" sz="2800" b="1" dirty="0">
                <a:solidFill>
                  <a:srgbClr val="000000"/>
                </a:solidFill>
                <a:latin typeface="+mn-ea"/>
              </a:rPr>
              <a:t>五、</a:t>
            </a:r>
            <a:r>
              <a:rPr lang="en-US" altLang="zh-TW" sz="2800" b="1" dirty="0">
                <a:solidFill>
                  <a:srgbClr val="000000"/>
                </a:solidFill>
                <a:latin typeface="+mn-ea"/>
              </a:rPr>
              <a:t>12/27(</a:t>
            </a:r>
            <a:r>
              <a:rPr lang="zh-TW" altLang="en-US" sz="2800" b="1" dirty="0">
                <a:solidFill>
                  <a:srgbClr val="000000"/>
                </a:solidFill>
                <a:latin typeface="+mn-ea"/>
              </a:rPr>
              <a:t>五</a:t>
            </a:r>
            <a:r>
              <a:rPr lang="en-US" altLang="zh-TW" sz="2800" b="1" dirty="0">
                <a:solidFill>
                  <a:srgbClr val="000000"/>
                </a:solidFill>
                <a:latin typeface="+mn-ea"/>
              </a:rPr>
              <a:t>)</a:t>
            </a:r>
            <a:r>
              <a:rPr lang="zh-TW" altLang="en-US" sz="2800" b="1" dirty="0">
                <a:solidFill>
                  <a:srgbClr val="000000"/>
                </a:solidFill>
                <a:latin typeface="+mn-ea"/>
              </a:rPr>
              <a:t>英語歌曲競賽，七八年級社團暫停一次。</a:t>
            </a:r>
          </a:p>
        </p:txBody>
      </p:sp>
    </p:spTree>
    <p:extLst>
      <p:ext uri="{BB962C8B-B14F-4D97-AF65-F5344CB8AC3E}">
        <p14:creationId xmlns:p14="http://schemas.microsoft.com/office/powerpoint/2010/main" val="10425718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77808" y="346646"/>
            <a:ext cx="8229600" cy="922114"/>
          </a:xfrm>
        </p:spPr>
        <p:txBody>
          <a:bodyPr/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</a:rPr>
              <a:t>✽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選填社團帳號密碼</a:t>
            </a:r>
            <a:r>
              <a:rPr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相關事項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785512" y="1448780"/>
            <a:ext cx="8270928" cy="5184576"/>
          </a:xfrm>
        </p:spPr>
        <p:txBody>
          <a:bodyPr vert="horz">
            <a:normAutofit/>
          </a:bodyPr>
          <a:lstStyle/>
          <a:p>
            <a:pPr marL="0" indent="0">
              <a:buNone/>
            </a:pPr>
            <a:r>
              <a:rPr lang="zh-TW" altLang="en-US" sz="2800" dirty="0">
                <a:solidFill>
                  <a:schemeClr val="bg1"/>
                </a:solidFill>
                <a:latin typeface="文鼎甜妞體P" panose="040B0900000000000000" pitchFamily="82" charset="-120"/>
                <a:ea typeface="文鼎甜妞體P" panose="040B0900000000000000" pitchFamily="82" charset="-120"/>
              </a:rPr>
              <a:t>★</a:t>
            </a:r>
            <a:r>
              <a:rPr lang="zh-TW" altLang="en-US" sz="2800" dirty="0">
                <a:solidFill>
                  <a:schemeClr val="bg1"/>
                </a:solidFill>
                <a:latin typeface="文鼎甜妞體P" panose="040B0900000000000000" pitchFamily="82" charset="-120"/>
                <a:ea typeface="文鼎甜妞體P" panose="040B0900000000000000" pitchFamily="82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校務行政系統</a:t>
            </a:r>
            <a:r>
              <a:rPr lang="zh-TW" altLang="en-US" sz="2800" dirty="0">
                <a:solidFill>
                  <a:schemeClr val="bg1"/>
                </a:solidFill>
                <a:latin typeface="文鼎甜妞體P" panose="040B0900000000000000" pitchFamily="82" charset="-120"/>
                <a:ea typeface="文鼎甜妞體P" panose="040B0900000000000000" pitchFamily="82" charset="-120"/>
              </a:rPr>
              <a:t>          </a:t>
            </a:r>
            <a:r>
              <a:rPr lang="zh-TW" altLang="en-US" sz="2800" dirty="0">
                <a:solidFill>
                  <a:srgbClr val="FF0000"/>
                </a:solidFill>
                <a:latin typeface="文鼎甜妞體P" panose="040B0900000000000000" pitchFamily="82" charset="-120"/>
                <a:ea typeface="文鼎甜妞體P" panose="040B0900000000000000" pitchFamily="82" charset="-120"/>
              </a:rPr>
              <a:t>學生帳號管理</a:t>
            </a:r>
            <a:endParaRPr lang="en-US" altLang="zh-TW" sz="2800" dirty="0">
              <a:solidFill>
                <a:srgbClr val="FF0000"/>
              </a:solidFill>
              <a:latin typeface="文鼎甜妞體P" panose="040B0900000000000000" pitchFamily="82" charset="-120"/>
              <a:ea typeface="文鼎甜妞體P" panose="040B0900000000000000" pitchFamily="82" charset="-120"/>
            </a:endParaRPr>
          </a:p>
          <a:p>
            <a:pPr marL="0" indent="0">
              <a:buNone/>
            </a:pPr>
            <a:r>
              <a:rPr lang="zh-TW" altLang="en-US" sz="2800" b="1" dirty="0">
                <a:solidFill>
                  <a:srgbClr val="FF0000"/>
                </a:solidFill>
                <a:latin typeface="文鼎甜妞體P" panose="040B0900000000000000" pitchFamily="82" charset="-120"/>
                <a:ea typeface="文鼎甜妞體P" panose="040B0900000000000000" pitchFamily="82" charset="-120"/>
              </a:rPr>
              <a:t>  </a:t>
            </a:r>
            <a:endParaRPr lang="en-US" altLang="zh-TW" sz="2800" b="1" dirty="0">
              <a:solidFill>
                <a:srgbClr val="FF0000"/>
              </a:solidFill>
              <a:latin typeface="文鼎甜妞體P" panose="040B0900000000000000" pitchFamily="82" charset="-120"/>
              <a:ea typeface="文鼎甜妞體P" panose="040B0900000000000000" pitchFamily="82" charset="-120"/>
            </a:endParaRPr>
          </a:p>
          <a:p>
            <a:pPr marL="0" indent="0">
              <a:buNone/>
            </a:pPr>
            <a:endParaRPr lang="en-US" altLang="zh-TW" sz="2800" b="1" dirty="0">
              <a:solidFill>
                <a:srgbClr val="FF0000"/>
              </a:solidFill>
              <a:latin typeface="文鼎甜妞體P" panose="040B0900000000000000" pitchFamily="82" charset="-120"/>
              <a:ea typeface="文鼎甜妞體P" panose="040B0900000000000000" pitchFamily="82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/>
          <a:srcRect l="34256" t="26982" r="28369" b="43850"/>
          <a:stretch/>
        </p:blipFill>
        <p:spPr>
          <a:xfrm>
            <a:off x="1977809" y="2492896"/>
            <a:ext cx="8014227" cy="3816424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7870742" y="4653136"/>
            <a:ext cx="2185698" cy="165618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>
            <a:off x="4367808" y="1376772"/>
            <a:ext cx="792088" cy="594066"/>
          </a:xfrm>
          <a:prstGeom prst="rightArrow">
            <a:avLst/>
          </a:prstGeom>
          <a:solidFill>
            <a:srgbClr val="00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285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ACC640-5B10-4855-ACFE-C8412BEAE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微調整相關規定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服裝儀容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9FC0CC-DCFC-4569-A1CE-560B1A50C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3" y="2374084"/>
            <a:ext cx="9692012" cy="3645716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體育課：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有體育課當日班級，全班統一穿運動服到校，若需要更換衣服，以</a:t>
            </a:r>
            <a:r>
              <a:rPr lang="zh-TW" altLang="en-US" sz="2800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運動服</a:t>
            </a: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sz="2800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班服</a:t>
            </a: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為限。</a:t>
            </a:r>
            <a:endParaRPr lang="en-US" altLang="zh-TW" sz="28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便服的榮耀：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</a:t>
            </a:r>
            <a:r>
              <a:rPr lang="zh-TW" altLang="en-US" sz="2800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便服日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每周會由學務處公布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班級，申請日以兩天為限，下周二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四擇一日穿著。</a:t>
            </a:r>
            <a:endParaRPr lang="en-US" altLang="zh-TW" sz="28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其他：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校隊練習衣服僅於球隊練習時穿著，上學期間不得隨意穿著。</a:t>
            </a:r>
            <a:endParaRPr lang="en-US" altLang="zh-TW" sz="28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56333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77808" y="346646"/>
            <a:ext cx="8229600" cy="922114"/>
          </a:xfrm>
        </p:spPr>
        <p:txBody>
          <a:bodyPr/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</a:rPr>
              <a:t>✽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選填社團帳號密碼</a:t>
            </a:r>
            <a:r>
              <a:rPr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相關事項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722307" y="1484784"/>
            <a:ext cx="8882488" cy="5184576"/>
          </a:xfrm>
        </p:spPr>
        <p:txBody>
          <a:bodyPr vert="horz">
            <a:normAutofit/>
          </a:bodyPr>
          <a:lstStyle/>
          <a:p>
            <a:pPr marL="0" indent="0">
              <a:buNone/>
            </a:pP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點入後，</a:t>
            </a:r>
            <a:r>
              <a:rPr lang="zh-TW" altLang="en-US" sz="2800" b="1" dirty="0">
                <a:solidFill>
                  <a:schemeClr val="bg1"/>
                </a:solidFill>
                <a:latin typeface="+mn-ea"/>
              </a:rPr>
              <a:t>可看到學生的</a:t>
            </a: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帳號，帳號僅可查詢</a:t>
            </a:r>
            <a:r>
              <a:rPr lang="zh-TW" altLang="en-US" sz="2800" b="1" dirty="0">
                <a:solidFill>
                  <a:srgbClr val="000000"/>
                </a:solidFill>
                <a:latin typeface="+mn-ea"/>
              </a:rPr>
              <a:t>，</a:t>
            </a:r>
            <a:r>
              <a:rPr lang="zh-TW" altLang="en-US" sz="2800" b="1" dirty="0">
                <a:solidFill>
                  <a:schemeClr val="bg1"/>
                </a:solidFill>
                <a:latin typeface="+mn-ea"/>
              </a:rPr>
              <a:t>不可更改</a:t>
            </a:r>
            <a:endParaRPr lang="en-US" altLang="zh-TW" sz="2800" b="1" dirty="0">
              <a:solidFill>
                <a:schemeClr val="bg1"/>
              </a:solidFill>
              <a:latin typeface="+mn-ea"/>
            </a:endParaRPr>
          </a:p>
          <a:p>
            <a:pPr marL="0" indent="0">
              <a:buNone/>
            </a:pPr>
            <a:endParaRPr lang="en-US" altLang="zh-TW" sz="2800" b="1" dirty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endParaRPr lang="en-US" altLang="zh-TW" sz="2800" b="1" dirty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endParaRPr lang="en-US" altLang="zh-TW" sz="2800" b="1" dirty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endParaRPr lang="en-US" altLang="zh-TW" sz="2800" b="1" dirty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endParaRPr lang="en-US" altLang="zh-TW" sz="2800" b="1" dirty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endParaRPr lang="en-US" altLang="zh-TW" sz="2800" b="1" dirty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endParaRPr lang="en-US" altLang="zh-TW" sz="2800" b="1" dirty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endParaRPr lang="en-US" altLang="zh-TW" sz="28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1775419" y="2132856"/>
            <a:ext cx="8856984" cy="3457306"/>
            <a:chOff x="251419" y="2132856"/>
            <a:chExt cx="8856984" cy="3457306"/>
          </a:xfrm>
        </p:grpSpPr>
        <p:grpSp>
          <p:nvGrpSpPr>
            <p:cNvPr id="13" name="群組 12"/>
            <p:cNvGrpSpPr/>
            <p:nvPr/>
          </p:nvGrpSpPr>
          <p:grpSpPr>
            <a:xfrm>
              <a:off x="251419" y="2132856"/>
              <a:ext cx="8856984" cy="3457306"/>
              <a:chOff x="261512" y="1987918"/>
              <a:chExt cx="8856984" cy="3457306"/>
            </a:xfrm>
          </p:grpSpPr>
          <p:pic>
            <p:nvPicPr>
              <p:cNvPr id="10" name="圖片 9"/>
              <p:cNvPicPr>
                <a:picLocks noChangeAspect="1"/>
              </p:cNvPicPr>
              <p:nvPr/>
            </p:nvPicPr>
            <p:blipFill rotWithShape="1">
              <a:blip r:embed="rId2"/>
              <a:srcRect l="27956" t="13300" r="23613" b="53101"/>
              <a:stretch/>
            </p:blipFill>
            <p:spPr>
              <a:xfrm>
                <a:off x="261512" y="1987918"/>
                <a:ext cx="8856984" cy="3456384"/>
              </a:xfrm>
              <a:prstGeom prst="rect">
                <a:avLst/>
              </a:prstGeom>
            </p:spPr>
          </p:pic>
          <p:sp>
            <p:nvSpPr>
              <p:cNvPr id="12" name="圓角矩形 11"/>
              <p:cNvSpPr/>
              <p:nvPr/>
            </p:nvSpPr>
            <p:spPr>
              <a:xfrm>
                <a:off x="3347864" y="1988840"/>
                <a:ext cx="1512168" cy="3456384"/>
              </a:xfrm>
              <a:prstGeom prst="roundRect">
                <a:avLst/>
              </a:prstGeom>
              <a:noFill/>
              <a:ln w="57150">
                <a:solidFill>
                  <a:srgbClr val="FF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1" name="矩形 10"/>
            <p:cNvSpPr/>
            <p:nvPr/>
          </p:nvSpPr>
          <p:spPr>
            <a:xfrm>
              <a:off x="1331640" y="2852936"/>
              <a:ext cx="1008112" cy="25922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solidFill>
                    <a:srgbClr val="000000"/>
                  </a:solidFill>
                </a:rPr>
                <a:t>身分證字號</a:t>
              </a:r>
            </a:p>
          </p:txBody>
        </p:sp>
      </p:grpSp>
      <p:sp>
        <p:nvSpPr>
          <p:cNvPr id="14" name="圓角矩形 13"/>
          <p:cNvSpPr/>
          <p:nvPr/>
        </p:nvSpPr>
        <p:spPr>
          <a:xfrm>
            <a:off x="6456040" y="2204864"/>
            <a:ext cx="648072" cy="3384376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雲朵形圖說文字 14"/>
          <p:cNvSpPr/>
          <p:nvPr/>
        </p:nvSpPr>
        <p:spPr>
          <a:xfrm rot="452269">
            <a:off x="7280414" y="5398150"/>
            <a:ext cx="2981734" cy="1268760"/>
          </a:xfrm>
          <a:prstGeom prst="cloudCallout">
            <a:avLst>
              <a:gd name="adj1" fmla="val -55590"/>
              <a:gd name="adj2" fmla="val -49966"/>
            </a:avLst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  <a:latin typeface="文鼎中隸" panose="03000609000000000000" pitchFamily="65" charset="-120"/>
                <a:ea typeface="文鼎中隸" panose="03000609000000000000" pitchFamily="65" charset="-120"/>
              </a:rPr>
              <a:t>密碼僅可還原，還原後為</a:t>
            </a:r>
            <a:r>
              <a:rPr lang="zh-TW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中隸" panose="03000609000000000000" pitchFamily="65" charset="-120"/>
                <a:ea typeface="文鼎中隸" panose="03000609000000000000" pitchFamily="65" charset="-120"/>
              </a:rPr>
              <a:t>身分證字號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D9F1EF0E-7AD8-419B-AC92-3D599759F370}"/>
              </a:ext>
            </a:extLst>
          </p:cNvPr>
          <p:cNvSpPr/>
          <p:nvPr/>
        </p:nvSpPr>
        <p:spPr>
          <a:xfrm>
            <a:off x="2135560" y="2996952"/>
            <a:ext cx="144016" cy="2448272"/>
          </a:xfrm>
          <a:prstGeom prst="roundRect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809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911424" y="297462"/>
            <a:ext cx="50229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5400" dirty="0">
                <a:solidFill>
                  <a:schemeClr val="bg1"/>
                </a:solidFill>
                <a:latin typeface="文鼎甜妞體B" pitchFamily="82" charset="-120"/>
                <a:ea typeface="文鼎甜妞體B" pitchFamily="82" charset="-120"/>
              </a:rPr>
              <a:t>  </a:t>
            </a:r>
            <a:r>
              <a:rPr lang="zh-TW" altLang="en-US" sz="5400" b="1" dirty="0">
                <a:solidFill>
                  <a:schemeClr val="bg1"/>
                </a:solidFill>
                <a:latin typeface="新細明體"/>
                <a:ea typeface="新細明體"/>
              </a:rPr>
              <a:t>✽</a:t>
            </a:r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幹部訓練</a:t>
            </a:r>
          </a:p>
        </p:txBody>
      </p:sp>
      <p:sp>
        <p:nvSpPr>
          <p:cNvPr id="9" name="矩形 8"/>
          <p:cNvSpPr/>
          <p:nvPr/>
        </p:nvSpPr>
        <p:spPr>
          <a:xfrm>
            <a:off x="5519936" y="576574"/>
            <a:ext cx="35878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solidFill>
                  <a:srgbClr val="00B050"/>
                </a:solidFill>
                <a:latin typeface="文鼎新藝體" panose="040B0A09000000000000" pitchFamily="81" charset="-120"/>
                <a:ea typeface="文鼎新藝體" panose="040B0A09000000000000" pitchFamily="81" charset="-120"/>
              </a:rPr>
              <a:t>自</a:t>
            </a:r>
            <a:r>
              <a:rPr lang="en-US" altLang="zh-TW" sz="3200" dirty="0">
                <a:solidFill>
                  <a:srgbClr val="00B050"/>
                </a:solidFill>
                <a:latin typeface="文鼎新藝體" panose="040B0A09000000000000" pitchFamily="81" charset="-120"/>
                <a:ea typeface="文鼎新藝體" panose="040B0A09000000000000" pitchFamily="81" charset="-120"/>
              </a:rPr>
              <a:t>8/30</a:t>
            </a:r>
            <a:r>
              <a:rPr lang="zh-TW" altLang="en-US" sz="3200" dirty="0">
                <a:solidFill>
                  <a:srgbClr val="00B050"/>
                </a:solidFill>
                <a:latin typeface="文鼎新藝體" panose="040B0A09000000000000" pitchFamily="81" charset="-120"/>
                <a:ea typeface="文鼎新藝體" panose="040B0A09000000000000" pitchFamily="81" charset="-120"/>
              </a:rPr>
              <a:t> </a:t>
            </a:r>
            <a:r>
              <a:rPr lang="en-US" altLang="zh-TW" sz="3200" dirty="0">
                <a:solidFill>
                  <a:srgbClr val="00B050"/>
                </a:solidFill>
                <a:latin typeface="文鼎新藝體" panose="040B0A09000000000000" pitchFamily="81" charset="-120"/>
                <a:ea typeface="文鼎新藝體" panose="040B0A09000000000000" pitchFamily="81" charset="-120"/>
              </a:rPr>
              <a:t>(</a:t>
            </a:r>
            <a:r>
              <a:rPr lang="zh-TW" altLang="en-US" sz="3200" dirty="0">
                <a:solidFill>
                  <a:srgbClr val="00B050"/>
                </a:solidFill>
                <a:latin typeface="文鼎新藝體" panose="040B0A09000000000000" pitchFamily="81" charset="-120"/>
                <a:ea typeface="文鼎新藝體" panose="040B0A09000000000000" pitchFamily="81" charset="-120"/>
              </a:rPr>
              <a:t>五</a:t>
            </a:r>
            <a:r>
              <a:rPr lang="en-US" altLang="zh-TW" sz="3200" dirty="0">
                <a:solidFill>
                  <a:srgbClr val="00B050"/>
                </a:solidFill>
                <a:latin typeface="文鼎新藝體" panose="040B0A09000000000000" pitchFamily="81" charset="-120"/>
                <a:ea typeface="文鼎新藝體" panose="040B0A09000000000000" pitchFamily="81" charset="-120"/>
              </a:rPr>
              <a:t>)</a:t>
            </a:r>
            <a:r>
              <a:rPr lang="zh-TW" altLang="en-US" sz="3200" dirty="0">
                <a:solidFill>
                  <a:srgbClr val="00B050"/>
                </a:solidFill>
                <a:latin typeface="文鼎新藝體" panose="040B0A09000000000000" pitchFamily="81" charset="-120"/>
                <a:ea typeface="文鼎新藝體" panose="040B0A09000000000000" pitchFamily="81" charset="-120"/>
              </a:rPr>
              <a:t> </a:t>
            </a:r>
            <a:r>
              <a:rPr lang="zh-TW" altLang="en-US" sz="3200" b="1" dirty="0">
                <a:solidFill>
                  <a:srgbClr val="00B050"/>
                </a:solidFill>
                <a:latin typeface="文鼎新藝體" panose="040B0A09000000000000" pitchFamily="81" charset="-120"/>
                <a:ea typeface="文鼎新藝體" panose="040B0A09000000000000" pitchFamily="81" charset="-120"/>
              </a:rPr>
              <a:t>午休起</a:t>
            </a:r>
            <a:endParaRPr lang="zh-TW" altLang="en-US" sz="3200" dirty="0">
              <a:solidFill>
                <a:srgbClr val="00B050"/>
              </a:solidFill>
              <a:latin typeface="文鼎新藝體" panose="040B0A09000000000000" pitchFamily="81" charset="-120"/>
              <a:ea typeface="文鼎新藝體" panose="040B0A09000000000000" pitchFamily="81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858622" y="2132857"/>
            <a:ext cx="8440406" cy="44644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8/30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 </a:t>
            </a: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(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五</a:t>
            </a: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)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 午休 </a:t>
            </a:r>
            <a:r>
              <a:rPr lang="zh-TW" altLang="en-US" sz="2800" b="1" dirty="0">
                <a:solidFill>
                  <a:srgbClr val="0000FF"/>
                </a:solidFill>
                <a:latin typeface="+mn-ea"/>
              </a:rPr>
              <a:t>合作股長</a:t>
            </a:r>
            <a:r>
              <a:rPr lang="zh-TW" altLang="en-US" sz="2800" dirty="0">
                <a:solidFill>
                  <a:srgbClr val="0000FF"/>
                </a:solidFill>
                <a:latin typeface="+mn-ea"/>
              </a:rPr>
              <a:t>、</a:t>
            </a:r>
            <a:r>
              <a:rPr lang="zh-TW" altLang="en-US" sz="2800" b="1" dirty="0">
                <a:solidFill>
                  <a:srgbClr val="0000FF"/>
                </a:solidFill>
                <a:latin typeface="+mn-ea"/>
              </a:rPr>
              <a:t>教具股長、正副學藝股長、</a:t>
            </a:r>
            <a:endParaRPr lang="en-US" altLang="zh-TW" sz="2800" b="1" dirty="0">
              <a:solidFill>
                <a:srgbClr val="0000FF"/>
              </a:solidFill>
              <a:latin typeface="+mn-ea"/>
            </a:endParaRPr>
          </a:p>
          <a:p>
            <a:pPr>
              <a:lnSpc>
                <a:spcPts val="3600"/>
              </a:lnSpc>
            </a:pPr>
            <a:r>
              <a:rPr lang="zh-TW" altLang="en-US" sz="2800" b="1" dirty="0">
                <a:solidFill>
                  <a:srgbClr val="0000FF"/>
                </a:solidFill>
                <a:latin typeface="+mn-ea"/>
              </a:rPr>
              <a:t>                        體育股長</a:t>
            </a:r>
            <a:endParaRPr lang="en-US" altLang="zh-TW" sz="2800" b="1" dirty="0">
              <a:solidFill>
                <a:srgbClr val="0000FF"/>
              </a:solidFill>
              <a:latin typeface="+mn-ea"/>
            </a:endParaRPr>
          </a:p>
          <a:p>
            <a:pPr>
              <a:lnSpc>
                <a:spcPts val="3600"/>
              </a:lnSpc>
            </a:pP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9/2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  </a:t>
            </a: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(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一</a:t>
            </a: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)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 午休 </a:t>
            </a:r>
            <a:r>
              <a:rPr lang="zh-TW" altLang="en-US" sz="1600" b="1" dirty="0">
                <a:solidFill>
                  <a:srgbClr val="7030A0"/>
                </a:solidFill>
                <a:latin typeface="+mn-ea"/>
              </a:rPr>
              <a:t>七八年級</a:t>
            </a:r>
            <a:r>
              <a:rPr lang="zh-TW" altLang="en-US" sz="2800" b="1" dirty="0">
                <a:solidFill>
                  <a:srgbClr val="7030A0"/>
                </a:solidFill>
                <a:latin typeface="+mn-ea"/>
              </a:rPr>
              <a:t>班長、正副衛生股長、輔導股長、</a:t>
            </a:r>
            <a:endParaRPr lang="en-US" altLang="zh-TW" sz="2800" b="1" dirty="0">
              <a:solidFill>
                <a:srgbClr val="7030A0"/>
              </a:solidFill>
              <a:latin typeface="+mn-ea"/>
            </a:endParaRPr>
          </a:p>
          <a:p>
            <a:pPr>
              <a:lnSpc>
                <a:spcPts val="3600"/>
              </a:lnSpc>
            </a:pPr>
            <a:r>
              <a:rPr lang="zh-TW" altLang="en-US" sz="2800" b="1" dirty="0">
                <a:solidFill>
                  <a:srgbClr val="7030A0"/>
                </a:solidFill>
                <a:latin typeface="+mn-ea"/>
              </a:rPr>
              <a:t>                       升學股長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 </a:t>
            </a:r>
            <a:r>
              <a:rPr lang="zh-TW" altLang="en-US" sz="2800" b="1" dirty="0">
                <a:solidFill>
                  <a:srgbClr val="7030A0"/>
                </a:solidFill>
                <a:latin typeface="+mn-ea"/>
              </a:rPr>
              <a:t>、</a:t>
            </a:r>
            <a:r>
              <a:rPr lang="zh-TW" altLang="en-US" sz="1600" b="1" dirty="0">
                <a:solidFill>
                  <a:srgbClr val="7030A0"/>
                </a:solidFill>
                <a:latin typeface="+mn-ea"/>
              </a:rPr>
              <a:t>七八年級</a:t>
            </a:r>
            <a:r>
              <a:rPr lang="zh-TW" altLang="en-US" sz="2800" b="1" dirty="0">
                <a:solidFill>
                  <a:srgbClr val="7030A0"/>
                </a:solidFill>
                <a:latin typeface="+mn-ea"/>
              </a:rPr>
              <a:t>閱讀股長、</a:t>
            </a: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健康股長 </a:t>
            </a:r>
            <a:endParaRPr lang="en-US" altLang="zh-TW" sz="2800" b="1" dirty="0">
              <a:solidFill>
                <a:srgbClr val="FF0000"/>
              </a:solidFill>
              <a:latin typeface="+mn-ea"/>
            </a:endParaRPr>
          </a:p>
          <a:p>
            <a:pPr>
              <a:lnSpc>
                <a:spcPts val="3600"/>
              </a:lnSpc>
            </a:pP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9/2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  </a:t>
            </a: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(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一</a:t>
            </a: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)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  放學 </a:t>
            </a:r>
            <a:r>
              <a:rPr lang="zh-TW" altLang="en-US" sz="2800" b="1" dirty="0">
                <a:solidFill>
                  <a:srgbClr val="0000FF"/>
                </a:solidFill>
                <a:latin typeface="+mn-ea"/>
              </a:rPr>
              <a:t>正副風紀股長  </a:t>
            </a:r>
            <a:endParaRPr lang="en-US" altLang="zh-TW" sz="2800" b="1" dirty="0">
              <a:solidFill>
                <a:srgbClr val="0000FF"/>
              </a:solidFill>
              <a:latin typeface="+mn-ea"/>
            </a:endParaRPr>
          </a:p>
          <a:p>
            <a:pPr>
              <a:lnSpc>
                <a:spcPts val="3600"/>
              </a:lnSpc>
            </a:pP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9/4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  </a:t>
            </a: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(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三</a:t>
            </a: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)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  午休 </a:t>
            </a:r>
            <a:r>
              <a:rPr lang="zh-TW" altLang="en-US" sz="1600" b="1" dirty="0">
                <a:solidFill>
                  <a:srgbClr val="7030A0"/>
                </a:solidFill>
                <a:latin typeface="+mn-ea"/>
              </a:rPr>
              <a:t>七八年級</a:t>
            </a:r>
            <a:r>
              <a:rPr lang="zh-TW" altLang="en-US" sz="2800" b="1" dirty="0">
                <a:solidFill>
                  <a:srgbClr val="7030A0"/>
                </a:solidFill>
                <a:latin typeface="+mn-ea"/>
              </a:rPr>
              <a:t>資源股長</a:t>
            </a:r>
            <a:endParaRPr lang="en-US" altLang="zh-TW" sz="2800" b="1" dirty="0">
              <a:solidFill>
                <a:srgbClr val="7030A0"/>
              </a:solidFill>
              <a:latin typeface="+mn-ea"/>
            </a:endParaRPr>
          </a:p>
          <a:p>
            <a:pPr>
              <a:lnSpc>
                <a:spcPts val="3600"/>
              </a:lnSpc>
            </a:pP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9/5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  </a:t>
            </a: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(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四</a:t>
            </a: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)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  午休 </a:t>
            </a:r>
            <a:r>
              <a:rPr lang="zh-TW" altLang="en-US" sz="2800" b="1" dirty="0">
                <a:solidFill>
                  <a:srgbClr val="0000FF"/>
                </a:solidFill>
                <a:latin typeface="+mn-ea"/>
              </a:rPr>
              <a:t>公保股長與總務股長</a:t>
            </a:r>
            <a:endParaRPr lang="en-US" altLang="zh-TW" sz="2800" b="1" dirty="0">
              <a:solidFill>
                <a:srgbClr val="0000FF"/>
              </a:solidFill>
              <a:latin typeface="+mn-ea"/>
            </a:endParaRPr>
          </a:p>
          <a:p>
            <a:pPr>
              <a:lnSpc>
                <a:spcPts val="3600"/>
              </a:lnSpc>
            </a:pP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9/6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  </a:t>
            </a: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(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五</a:t>
            </a:r>
            <a:r>
              <a:rPr lang="en-US" altLang="zh-TW" sz="2800" b="1" dirty="0">
                <a:solidFill>
                  <a:srgbClr val="FF00FF"/>
                </a:solidFill>
                <a:latin typeface="+mn-ea"/>
              </a:rPr>
              <a:t>)</a:t>
            </a:r>
            <a:r>
              <a:rPr lang="zh-TW" altLang="en-US" sz="2800" b="1" dirty="0">
                <a:solidFill>
                  <a:srgbClr val="FF00FF"/>
                </a:solidFill>
                <a:latin typeface="+mn-ea"/>
              </a:rPr>
              <a:t>  放學 </a:t>
            </a:r>
            <a:r>
              <a:rPr lang="zh-TW" altLang="en-US" sz="2800" b="1" dirty="0">
                <a:solidFill>
                  <a:srgbClr val="7030A0"/>
                </a:solidFill>
                <a:latin typeface="+mn-ea"/>
              </a:rPr>
              <a:t>副班長</a:t>
            </a:r>
            <a:endParaRPr lang="en-US" altLang="zh-TW" sz="2800" dirty="0">
              <a:solidFill>
                <a:srgbClr val="7030A0"/>
              </a:solidFill>
              <a:latin typeface="+mn-ea"/>
            </a:endParaRPr>
          </a:p>
          <a:p>
            <a:pPr>
              <a:lnSpc>
                <a:spcPts val="600"/>
              </a:lnSpc>
            </a:pPr>
            <a:endParaRPr lang="en-US" altLang="zh-TW" sz="1600" b="1" dirty="0">
              <a:solidFill>
                <a:schemeClr val="tx1"/>
              </a:solidFill>
            </a:endParaRPr>
          </a:p>
          <a:p>
            <a:r>
              <a:rPr lang="zh-TW" altLang="zh-TW" sz="1600" b="1" dirty="0">
                <a:solidFill>
                  <a:schemeClr val="tx1"/>
                </a:solidFill>
              </a:rPr>
              <a:t>※</a:t>
            </a:r>
            <a:r>
              <a:rPr lang="zh-TW" altLang="zh-TW" b="1" dirty="0">
                <a:solidFill>
                  <a:schemeClr val="tx1"/>
                </a:solidFill>
              </a:rPr>
              <a:t>九年級</a:t>
            </a:r>
            <a:r>
              <a:rPr lang="zh-TW" altLang="zh-TW" sz="1600" b="1" dirty="0">
                <a:solidFill>
                  <a:schemeClr val="tx1"/>
                </a:solidFill>
              </a:rPr>
              <a:t>班長</a:t>
            </a:r>
            <a:r>
              <a:rPr lang="zh-TW" altLang="en-US" sz="1600" b="1" dirty="0">
                <a:solidFill>
                  <a:schemeClr val="tx1"/>
                </a:solidFill>
              </a:rPr>
              <a:t>、</a:t>
            </a:r>
            <a:r>
              <a:rPr lang="zh-TW" altLang="zh-TW" sz="1600" b="1" dirty="0">
                <a:solidFill>
                  <a:schemeClr val="tx1"/>
                </a:solidFill>
              </a:rPr>
              <a:t>風紀股長、閱讀股長、資源股</a:t>
            </a:r>
            <a:r>
              <a:rPr lang="zh-TW" altLang="en-US" sz="1600" b="1" dirty="0">
                <a:solidFill>
                  <a:schemeClr val="tx1"/>
                </a:solidFill>
              </a:rPr>
              <a:t>長</a:t>
            </a:r>
            <a:r>
              <a:rPr lang="zh-TW" altLang="zh-TW" sz="1600" b="1" dirty="0">
                <a:solidFill>
                  <a:schemeClr val="tx1"/>
                </a:solidFill>
              </a:rPr>
              <a:t>幹部訓練，以</a:t>
            </a:r>
            <a:r>
              <a:rPr lang="zh-TW" altLang="zh-TW" sz="1600" b="1" u="dbl" dirty="0">
                <a:solidFill>
                  <a:schemeClr val="tx1"/>
                </a:solidFill>
              </a:rPr>
              <a:t>書面方式</a:t>
            </a:r>
            <a:r>
              <a:rPr lang="zh-TW" altLang="zh-TW" sz="1600" b="1" dirty="0">
                <a:solidFill>
                  <a:schemeClr val="tx1"/>
                </a:solidFill>
              </a:rPr>
              <a:t>進行。 </a:t>
            </a:r>
            <a:endParaRPr lang="zh-TW" altLang="zh-TW" sz="1600" dirty="0">
              <a:solidFill>
                <a:schemeClr val="tx1"/>
              </a:solidFill>
            </a:endParaRPr>
          </a:p>
          <a:p>
            <a:r>
              <a:rPr lang="zh-TW" altLang="zh-TW" sz="1600" b="1" dirty="0">
                <a:solidFill>
                  <a:schemeClr val="tx1"/>
                </a:solidFill>
              </a:rPr>
              <a:t>※</a:t>
            </a:r>
            <a:r>
              <a:rPr lang="zh-TW" altLang="en-US" sz="1600" b="1" dirty="0">
                <a:solidFill>
                  <a:schemeClr val="tx1"/>
                </a:solidFill>
              </a:rPr>
              <a:t>七八年級</a:t>
            </a:r>
            <a:r>
              <a:rPr lang="zh-TW" altLang="zh-TW" sz="1600" b="1" dirty="0">
                <a:solidFill>
                  <a:schemeClr val="tx1"/>
                </a:solidFill>
              </a:rPr>
              <a:t>衛生糾察、秩序糾察</a:t>
            </a:r>
            <a:r>
              <a:rPr lang="zh-TW" altLang="zh-TW" sz="1600" dirty="0">
                <a:solidFill>
                  <a:schemeClr val="tx1"/>
                </a:solidFill>
              </a:rPr>
              <a:t>，待排定班次後另行通知。</a:t>
            </a:r>
            <a:endParaRPr lang="en-US" altLang="zh-TW" sz="24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936400" y="1117856"/>
            <a:ext cx="8440406" cy="766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+mn-ea"/>
              </a:rPr>
              <a:t>請導師協助指導各幹部</a:t>
            </a:r>
            <a:r>
              <a:rPr lang="zh-TW" altLang="en-US" sz="2000" b="1" dirty="0">
                <a:solidFill>
                  <a:srgbClr val="FFFF00"/>
                </a:solidFill>
                <a:latin typeface="+mn-ea"/>
              </a:rPr>
              <a:t>將</a:t>
            </a:r>
            <a:r>
              <a:rPr lang="zh-TW" altLang="en-US" sz="2000" b="1" u="sng" dirty="0">
                <a:solidFill>
                  <a:srgbClr val="FFFF00"/>
                </a:solidFill>
                <a:latin typeface="+mn-ea"/>
              </a:rPr>
              <a:t>訓練時間寫於聯絡本上</a:t>
            </a:r>
            <a:r>
              <a:rPr lang="zh-TW" altLang="en-US" sz="2000" b="1" dirty="0">
                <a:solidFill>
                  <a:schemeClr val="bg1"/>
                </a:solidFill>
                <a:latin typeface="+mn-ea"/>
              </a:rPr>
              <a:t>，</a:t>
            </a:r>
            <a:endParaRPr lang="en-US" altLang="zh-TW" sz="20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TW" altLang="en-US" dirty="0">
                <a:solidFill>
                  <a:schemeClr val="bg1"/>
                </a:solidFill>
                <a:latin typeface="+mn-ea"/>
              </a:rPr>
              <a:t>讓家長掌握孩子放學時間，並指導各幹部準時到指定地點集合。</a:t>
            </a:r>
            <a:endParaRPr lang="en-US" altLang="zh-TW" sz="2000" dirty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85555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908684" y="3518664"/>
            <a:ext cx="8352000" cy="1440000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lt1">
                <a:alpha val="96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  <a:latin typeface="+mj-ea"/>
                <a:ea typeface="+mj-ea"/>
              </a:rPr>
              <a:t>11/</a:t>
            </a:r>
            <a:r>
              <a:rPr lang="zh-TW" altLang="en-US" sz="2800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TW" sz="2800" dirty="0">
                <a:solidFill>
                  <a:srgbClr val="FF0000"/>
                </a:solidFill>
                <a:latin typeface="+mj-ea"/>
                <a:ea typeface="+mj-ea"/>
              </a:rPr>
              <a:t>8</a:t>
            </a:r>
            <a:r>
              <a:rPr lang="zh-TW" altLang="en-US" sz="2800" dirty="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lang="en-US" altLang="zh-TW" sz="2800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zh-TW" altLang="en-US" sz="2800" dirty="0">
                <a:solidFill>
                  <a:srgbClr val="FF0000"/>
                </a:solidFill>
                <a:latin typeface="+mj-ea"/>
                <a:ea typeface="+mj-ea"/>
              </a:rPr>
              <a:t>五</a:t>
            </a:r>
            <a:r>
              <a:rPr lang="en-US" altLang="zh-TW" sz="2800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r>
              <a:rPr lang="zh-TW" altLang="zh-TW" sz="2800" dirty="0">
                <a:solidFill>
                  <a:srgbClr val="FF0000"/>
                </a:solidFill>
                <a:latin typeface="+mj-ea"/>
                <a:ea typeface="+mj-ea"/>
              </a:rPr>
              <a:t>教室</a:t>
            </a:r>
            <a:r>
              <a:rPr lang="zh-TW" altLang="en-US" sz="2800" dirty="0">
                <a:solidFill>
                  <a:srgbClr val="FF0000"/>
                </a:solidFill>
                <a:latin typeface="+mj-ea"/>
                <a:ea typeface="+mj-ea"/>
              </a:rPr>
              <a:t>布</a:t>
            </a:r>
            <a:r>
              <a:rPr lang="zh-TW" altLang="zh-TW" sz="2800" dirty="0">
                <a:solidFill>
                  <a:srgbClr val="FF0000"/>
                </a:solidFill>
                <a:latin typeface="+mj-ea"/>
                <a:ea typeface="+mj-ea"/>
              </a:rPr>
              <a:t>置評分</a:t>
            </a:r>
            <a:r>
              <a:rPr lang="zh-TW" altLang="zh-TW" sz="2800" dirty="0">
                <a:solidFill>
                  <a:schemeClr val="accent1"/>
                </a:solidFill>
                <a:latin typeface="+mj-ea"/>
                <a:ea typeface="+mj-ea"/>
              </a:rPr>
              <a:t>，</a:t>
            </a:r>
            <a:endParaRPr lang="en-US" altLang="zh-TW" sz="2800" dirty="0">
              <a:solidFill>
                <a:schemeClr val="accent1"/>
              </a:solidFill>
              <a:latin typeface="+mj-ea"/>
              <a:ea typeface="+mj-ea"/>
            </a:endParaRPr>
          </a:p>
          <a:p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請各班皆於</a:t>
            </a:r>
            <a:r>
              <a:rPr lang="en-US" altLang="zh-TW" sz="2800" b="1" dirty="0">
                <a:solidFill>
                  <a:srgbClr val="FF0000"/>
                </a:solidFill>
                <a:latin typeface="+mj-ea"/>
                <a:ea typeface="+mj-ea"/>
              </a:rPr>
              <a:t>9/14(</a:t>
            </a:r>
            <a:r>
              <a:rPr lang="zh-TW" altLang="en-US" sz="2800" b="1" dirty="0">
                <a:solidFill>
                  <a:srgbClr val="FF0000"/>
                </a:solidFill>
                <a:latin typeface="+mj-ea"/>
                <a:ea typeface="+mj-ea"/>
              </a:rPr>
              <a:t>六</a:t>
            </a:r>
            <a:r>
              <a:rPr lang="en-US" altLang="zh-TW" sz="2800" b="1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r>
              <a:rPr lang="zh-TW" altLang="en-US" sz="2800" b="1" dirty="0">
                <a:solidFill>
                  <a:srgbClr val="FF0000"/>
                </a:solidFill>
                <a:latin typeface="+mj-ea"/>
                <a:ea typeface="+mj-ea"/>
              </a:rPr>
              <a:t>家長日前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完成基本布置</a:t>
            </a:r>
            <a:r>
              <a:rPr lang="zh-TW" altLang="zh-TW" sz="28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。</a:t>
            </a:r>
            <a:endParaRPr lang="en-US" altLang="zh-TW" sz="2800" dirty="0">
              <a:solidFill>
                <a:schemeClr val="bg2">
                  <a:lumMod val="10000"/>
                </a:schemeClr>
              </a:solidFill>
              <a:latin typeface="+mj-ea"/>
              <a:ea typeface="+mj-ea"/>
            </a:endParaRPr>
          </a:p>
          <a:p>
            <a:r>
              <a:rPr lang="zh-TW" altLang="en-US" sz="24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建議各班於教室布置中增加</a:t>
            </a:r>
            <a:r>
              <a:rPr lang="zh-TW" altLang="en-US" sz="28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品德教育</a:t>
            </a:r>
            <a:r>
              <a:rPr lang="zh-TW" altLang="en-US" sz="24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與</a:t>
            </a:r>
            <a:r>
              <a:rPr lang="zh-TW" altLang="en-US" sz="28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視力保健</a:t>
            </a:r>
            <a:r>
              <a:rPr lang="zh-TW" altLang="en-US" sz="2400" b="1" u="sng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專區</a:t>
            </a:r>
            <a:r>
              <a:rPr lang="zh-TW" altLang="en-US" sz="24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。</a:t>
            </a:r>
            <a:endParaRPr lang="en-US" altLang="zh-TW" sz="2400" dirty="0">
              <a:solidFill>
                <a:schemeClr val="bg2">
                  <a:lumMod val="1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30366" y="1268760"/>
            <a:ext cx="75825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>
                <a:solidFill>
                  <a:srgbClr val="FF0000"/>
                </a:solidFill>
                <a:latin typeface="+mj-ea"/>
                <a:ea typeface="+mj-ea"/>
              </a:rPr>
              <a:t>9/18(</a:t>
            </a:r>
            <a:r>
              <a:rPr lang="zh-TW" altLang="en-US" sz="3200" dirty="0">
                <a:solidFill>
                  <a:srgbClr val="FF0000"/>
                </a:solidFill>
                <a:latin typeface="+mj-ea"/>
                <a:ea typeface="+mj-ea"/>
              </a:rPr>
              <a:t>三</a:t>
            </a:r>
            <a:r>
              <a:rPr lang="en-US" altLang="zh-TW" sz="3200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r>
              <a:rPr lang="zh-TW" altLang="en-US" sz="3200" dirty="0">
                <a:solidFill>
                  <a:srgbClr val="FF0000"/>
                </a:solidFill>
                <a:latin typeface="+mj-ea"/>
                <a:ea typeface="+mj-ea"/>
              </a:rPr>
              <a:t>班級壁報開始出刊</a:t>
            </a:r>
            <a:r>
              <a:rPr lang="zh-TW" altLang="en-US" sz="3200" dirty="0">
                <a:solidFill>
                  <a:srgbClr val="000000"/>
                </a:solidFill>
                <a:latin typeface="+mj-ea"/>
                <a:ea typeface="+mj-ea"/>
              </a:rPr>
              <a:t>，</a:t>
            </a:r>
            <a:endParaRPr lang="en-US" altLang="zh-TW" sz="3200" dirty="0">
              <a:solidFill>
                <a:srgbClr val="000000"/>
              </a:solidFill>
              <a:latin typeface="+mj-ea"/>
              <a:ea typeface="+mj-ea"/>
            </a:endParaRPr>
          </a:p>
          <a:p>
            <a:r>
              <a:rPr lang="zh-TW" altLang="en-US" sz="3200" dirty="0">
                <a:latin typeface="+mj-ea"/>
                <a:ea typeface="+mj-ea"/>
              </a:rPr>
              <a:t>   </a:t>
            </a:r>
            <a:r>
              <a:rPr lang="zh-TW" altLang="en-US" sz="24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請導師們協助各班如期完成。詳細實施計畫公告校網並發放於各班，請</a:t>
            </a:r>
            <a:r>
              <a:rPr lang="zh-TW" altLang="en-US" sz="2400" b="1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八年級</a:t>
            </a:r>
            <a:r>
              <a:rPr lang="zh-TW" altLang="en-US" sz="24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導師們參閱。</a:t>
            </a:r>
            <a:endParaRPr lang="en-US" altLang="zh-TW" sz="3200" dirty="0">
              <a:solidFill>
                <a:schemeClr val="bg2">
                  <a:lumMod val="1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1861321" y="484472"/>
            <a:ext cx="5400600" cy="7842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800" b="1" dirty="0">
                <a:latin typeface="新細明體"/>
                <a:ea typeface="新細明體"/>
              </a:rPr>
              <a:t>✽</a:t>
            </a:r>
            <a:r>
              <a:rPr lang="zh-TW" altLang="en-US" sz="4800" b="1" dirty="0">
                <a:latin typeface="微軟正黑體" pitchFamily="34" charset="-120"/>
                <a:ea typeface="微軟正黑體" pitchFamily="34" charset="-120"/>
              </a:rPr>
              <a:t>班級壁報</a:t>
            </a:r>
            <a:r>
              <a:rPr lang="en-US" altLang="zh-TW" sz="4800" b="1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800" b="1" dirty="0">
                <a:latin typeface="微軟正黑體" pitchFamily="34" charset="-120"/>
                <a:ea typeface="微軟正黑體" pitchFamily="34" charset="-120"/>
              </a:rPr>
              <a:t>八年級</a:t>
            </a:r>
            <a:r>
              <a:rPr lang="en-US" altLang="zh-TW" sz="4800" b="1" dirty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4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1775520" y="2838070"/>
            <a:ext cx="3312368" cy="590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800" b="1" dirty="0">
                <a:latin typeface="新細明體"/>
                <a:ea typeface="新細明體"/>
              </a:rPr>
              <a:t>✽</a:t>
            </a:r>
            <a:r>
              <a:rPr lang="zh-TW" altLang="zh-TW" sz="4800" b="1" dirty="0">
                <a:latin typeface="微軟正黑體" pitchFamily="34" charset="-120"/>
                <a:ea typeface="微軟正黑體" pitchFamily="34" charset="-120"/>
              </a:rPr>
              <a:t>教室</a:t>
            </a:r>
            <a:r>
              <a:rPr lang="zh-TW" altLang="en-US" sz="4800" b="1" dirty="0">
                <a:latin typeface="微軟正黑體" pitchFamily="34" charset="-120"/>
                <a:ea typeface="微軟正黑體" pitchFamily="34" charset="-120"/>
              </a:rPr>
              <a:t>布</a:t>
            </a:r>
            <a:r>
              <a:rPr lang="zh-TW" altLang="zh-TW" sz="4800" b="1" dirty="0">
                <a:latin typeface="微軟正黑體" pitchFamily="34" charset="-120"/>
                <a:ea typeface="微軟正黑體" pitchFamily="34" charset="-120"/>
              </a:rPr>
              <a:t>置</a:t>
            </a:r>
            <a:endParaRPr lang="zh-TW" altLang="en-US" sz="4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B12F5A0-F734-4978-B439-15258C271C23}"/>
              </a:ext>
            </a:extLst>
          </p:cNvPr>
          <p:cNvSpPr/>
          <p:nvPr/>
        </p:nvSpPr>
        <p:spPr>
          <a:xfrm>
            <a:off x="1861320" y="4914438"/>
            <a:ext cx="837463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因應九年級布告欄更新工程，</a:t>
            </a:r>
            <a:r>
              <a:rPr lang="zh-TW" altLang="en-US" sz="3200" b="1" dirty="0">
                <a:solidFill>
                  <a:srgbClr val="FF0000"/>
                </a:solidFill>
                <a:latin typeface="+mj-ea"/>
                <a:ea typeface="+mj-ea"/>
              </a:rPr>
              <a:t>教室佈置比賽</a:t>
            </a:r>
            <a:endParaRPr lang="en-US" altLang="zh-TW" sz="3200" b="1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zh-TW" altLang="en-US" sz="3600" b="1" dirty="0">
                <a:solidFill>
                  <a:srgbClr val="0000FF"/>
                </a:solidFill>
                <a:latin typeface="+mj-ea"/>
                <a:ea typeface="+mj-ea"/>
              </a:rPr>
              <a:t>僅七八年級</a:t>
            </a:r>
            <a:r>
              <a:rPr lang="en-US" altLang="zh-TW" sz="3600" b="1" dirty="0">
                <a:solidFill>
                  <a:srgbClr val="0000FF"/>
                </a:solidFill>
                <a:latin typeface="+mj-ea"/>
                <a:ea typeface="+mj-ea"/>
              </a:rPr>
              <a:t>(</a:t>
            </a:r>
            <a:r>
              <a:rPr lang="zh-TW" altLang="en-US" sz="3600" b="1" dirty="0">
                <a:solidFill>
                  <a:srgbClr val="0000FF"/>
                </a:solidFill>
                <a:latin typeface="+mj-ea"/>
                <a:ea typeface="+mj-ea"/>
              </a:rPr>
              <a:t>不含音樂班</a:t>
            </a:r>
            <a:r>
              <a:rPr lang="en-US" altLang="zh-TW" sz="3600" b="1" dirty="0">
                <a:solidFill>
                  <a:srgbClr val="0000FF"/>
                </a:solidFill>
                <a:latin typeface="+mj-ea"/>
                <a:ea typeface="+mj-ea"/>
              </a:rPr>
              <a:t>)</a:t>
            </a:r>
            <a:r>
              <a:rPr lang="zh-TW" altLang="en-US" sz="3600" b="1" dirty="0">
                <a:solidFill>
                  <a:srgbClr val="0000FF"/>
                </a:solidFill>
                <a:latin typeface="+mj-ea"/>
                <a:ea typeface="+mj-ea"/>
              </a:rPr>
              <a:t>參加</a:t>
            </a: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，請九年級各班完成基本布置即可。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3727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03948" y="3614266"/>
            <a:ext cx="8208912" cy="258532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TW" altLang="en-US" sz="5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✽社區服務</a:t>
            </a:r>
            <a:endParaRPr lang="en-US" altLang="zh-TW" sz="5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12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2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八年級：</a:t>
            </a:r>
            <a:r>
              <a:rPr lang="en-US" altLang="zh-TW" sz="32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113</a:t>
            </a:r>
            <a:r>
              <a:rPr lang="zh-TW" altLang="en-US" sz="32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32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10</a:t>
            </a:r>
            <a:r>
              <a:rPr lang="zh-TW" altLang="en-US" sz="32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32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18</a:t>
            </a:r>
            <a:r>
              <a:rPr lang="zh-TW" altLang="en-US" sz="32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日班會課</a:t>
            </a:r>
            <a:endParaRPr lang="en-US" altLang="zh-TW" sz="3200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2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七年級</a:t>
            </a:r>
            <a:r>
              <a:rPr lang="en-US" altLang="zh-TW" b="1" dirty="0">
                <a:solidFill>
                  <a:srgbClr val="0070C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(</a:t>
            </a:r>
            <a:r>
              <a:rPr lang="zh-TW" altLang="en-US" b="1" dirty="0">
                <a:solidFill>
                  <a:srgbClr val="0070C0"/>
                </a:solidFill>
                <a:latin typeface="文鼎細圓" panose="020F0309000000000000" pitchFamily="49" charset="-120"/>
                <a:ea typeface="文鼎細圓" panose="020F0309000000000000" pitchFamily="49" charset="-120"/>
              </a:rPr>
              <a:t>避開模考，修正為）</a:t>
            </a:r>
            <a:r>
              <a:rPr lang="zh-TW" altLang="en-US" sz="32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sz="3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114</a:t>
            </a:r>
            <a:r>
              <a:rPr lang="zh-TW" altLang="en-US" sz="3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3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sz="3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3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3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日班會課。</a:t>
            </a:r>
            <a:endParaRPr lang="en-US" altLang="zh-TW" sz="3200" b="1" dirty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lvl="0"/>
            <a:r>
              <a:rPr lang="zh-TW" altLang="en-US" sz="3200" b="1" dirty="0">
                <a:solidFill>
                  <a:schemeClr val="accent6">
                    <a:lumMod val="75000"/>
                  </a:schemeClr>
                </a:solidFill>
                <a:latin typeface="+mn-ea"/>
              </a:rPr>
              <a:t>    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1822056" y="681495"/>
            <a:ext cx="7936468" cy="2932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5400" b="1" dirty="0">
                <a:solidFill>
                  <a:schemeClr val="bg1"/>
                </a:solidFill>
                <a:latin typeface="新細明體"/>
                <a:ea typeface="新細明體"/>
              </a:rPr>
              <a:t>✽</a:t>
            </a:r>
            <a:r>
              <a:rPr lang="zh-TW" altLang="zh-TW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模範生</a:t>
            </a:r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選舉</a:t>
            </a:r>
            <a:r>
              <a:rPr lang="zh-TW" altLang="zh-TW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活動</a:t>
            </a:r>
            <a:endParaRPr lang="en-US" altLang="zh-TW" sz="5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l"/>
            <a:endParaRPr lang="en-US" altLang="zh-TW" sz="1200" b="1" dirty="0">
              <a:solidFill>
                <a:schemeClr val="accent6">
                  <a:lumMod val="75000"/>
                </a:schemeClr>
              </a:solidFill>
              <a:latin typeface="+mj-ea"/>
            </a:endParaRPr>
          </a:p>
          <a:p>
            <a:pPr lvl="0" algn="l"/>
            <a:endParaRPr lang="en-US" altLang="zh-TW" sz="1200" b="1" dirty="0">
              <a:solidFill>
                <a:schemeClr val="accent6">
                  <a:lumMod val="75000"/>
                </a:schemeClr>
              </a:solidFill>
              <a:latin typeface="+mj-ea"/>
            </a:endParaRPr>
          </a:p>
          <a:p>
            <a:pPr lvl="0" algn="l"/>
            <a:endParaRPr lang="en-US" altLang="zh-TW" sz="1200" b="1" dirty="0">
              <a:solidFill>
                <a:schemeClr val="accent6">
                  <a:lumMod val="75000"/>
                </a:schemeClr>
              </a:solidFill>
              <a:latin typeface="+mj-ea"/>
            </a:endParaRPr>
          </a:p>
          <a:p>
            <a:pPr lvl="0" algn="l"/>
            <a:r>
              <a:rPr lang="en-US" altLang="zh-TW" sz="3600" b="1" dirty="0">
                <a:solidFill>
                  <a:schemeClr val="accent6">
                    <a:lumMod val="75000"/>
                  </a:schemeClr>
                </a:solidFill>
                <a:latin typeface="+mj-ea"/>
              </a:rPr>
              <a:t>11/11</a:t>
            </a:r>
            <a:r>
              <a:rPr lang="zh-TW" altLang="en-US" sz="3600" b="1" dirty="0">
                <a:solidFill>
                  <a:schemeClr val="accent6">
                    <a:lumMod val="75000"/>
                  </a:schemeClr>
                </a:solidFill>
                <a:latin typeface="+mj-ea"/>
              </a:rPr>
              <a:t> </a:t>
            </a:r>
            <a:r>
              <a:rPr lang="en-US" altLang="zh-TW" sz="3600" b="1" dirty="0">
                <a:solidFill>
                  <a:schemeClr val="accent6">
                    <a:lumMod val="75000"/>
                  </a:schemeClr>
                </a:solidFill>
                <a:latin typeface="+mj-ea"/>
              </a:rPr>
              <a:t>~11/14</a:t>
            </a:r>
            <a:r>
              <a:rPr lang="zh-TW" altLang="zh-TW" sz="3600" b="1" dirty="0">
                <a:solidFill>
                  <a:schemeClr val="accent6">
                    <a:lumMod val="75000"/>
                  </a:schemeClr>
                </a:solidFill>
                <a:latin typeface="+mj-ea"/>
              </a:rPr>
              <a:t>模範生競選週</a:t>
            </a:r>
            <a:endParaRPr lang="en-US" altLang="zh-TW" sz="3600" b="1" dirty="0">
              <a:solidFill>
                <a:schemeClr val="accent6">
                  <a:lumMod val="75000"/>
                </a:schemeClr>
              </a:solidFill>
              <a:latin typeface="+mj-ea"/>
            </a:endParaRPr>
          </a:p>
          <a:p>
            <a:pPr lvl="0" algn="l"/>
            <a:r>
              <a:rPr lang="en-US" altLang="zh-TW" sz="3600" b="1" dirty="0">
                <a:solidFill>
                  <a:srgbClr val="CC3399"/>
                </a:solidFill>
                <a:latin typeface="+mj-ea"/>
              </a:rPr>
              <a:t>11/15(</a:t>
            </a:r>
            <a:r>
              <a:rPr lang="zh-TW" altLang="en-US" sz="3600" b="1" dirty="0">
                <a:solidFill>
                  <a:srgbClr val="CC3399"/>
                </a:solidFill>
                <a:latin typeface="+mj-ea"/>
              </a:rPr>
              <a:t>五</a:t>
            </a:r>
            <a:r>
              <a:rPr lang="en-US" altLang="zh-TW" sz="3600" b="1" dirty="0">
                <a:solidFill>
                  <a:srgbClr val="CC3399"/>
                </a:solidFill>
                <a:latin typeface="+mj-ea"/>
              </a:rPr>
              <a:t>)</a:t>
            </a:r>
            <a:r>
              <a:rPr lang="zh-TW" altLang="zh-TW" sz="3600" b="1" dirty="0">
                <a:solidFill>
                  <a:srgbClr val="CC3399"/>
                </a:solidFill>
                <a:latin typeface="+mj-ea"/>
              </a:rPr>
              <a:t>班會課進行投票</a:t>
            </a:r>
            <a:r>
              <a:rPr lang="zh-TW" altLang="en-US" sz="3600" b="1" dirty="0">
                <a:solidFill>
                  <a:srgbClr val="CC3399"/>
                </a:solidFill>
                <a:latin typeface="+mj-ea"/>
              </a:rPr>
              <a:t>。</a:t>
            </a:r>
            <a:endParaRPr lang="en-US" altLang="zh-TW" sz="3600" b="1" dirty="0">
              <a:solidFill>
                <a:srgbClr val="CC3399"/>
              </a:solidFill>
              <a:latin typeface="+mj-ea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E1D08CBD-51EB-40F8-8A9F-D092CB4BA0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0" t="19903" r="23764"/>
          <a:stretch/>
        </p:blipFill>
        <p:spPr>
          <a:xfrm>
            <a:off x="7752184" y="620689"/>
            <a:ext cx="2798062" cy="228939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B203F8E2-F32F-4A9A-A95C-EA9769BB74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342" y="3573016"/>
            <a:ext cx="1596075" cy="148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5018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782517" y="998193"/>
            <a:ext cx="433965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  <a:latin typeface="新細明體"/>
              </a:rPr>
              <a:t>✽</a:t>
            </a:r>
            <a:r>
              <a:rPr lang="zh-TW" altLang="zh-TW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校慶運動會</a:t>
            </a:r>
            <a:endParaRPr lang="zh-TW" altLang="en-US" sz="5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756350" y="3446415"/>
            <a:ext cx="433965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5400" b="1" dirty="0">
                <a:latin typeface="新細明體"/>
              </a:rPr>
              <a:t>✽</a:t>
            </a:r>
            <a:r>
              <a:rPr lang="zh-TW" altLang="zh-TW" sz="5400" b="1" dirty="0">
                <a:latin typeface="微軟正黑體" pitchFamily="34" charset="-120"/>
                <a:ea typeface="微軟正黑體" pitchFamily="34" charset="-120"/>
              </a:rPr>
              <a:t>聯絡簿抽查</a:t>
            </a:r>
            <a:endParaRPr lang="zh-TW" altLang="en-US" sz="5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301890" y="4534470"/>
            <a:ext cx="3820277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Font typeface="Wingdings" pitchFamily="2" charset="2"/>
              <a:buChar char="l"/>
            </a:pPr>
            <a:r>
              <a:rPr lang="en-US" altLang="zh-TW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12 /</a:t>
            </a:r>
            <a:r>
              <a:rPr lang="zh-TW" altLang="en-US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24</a:t>
            </a:r>
            <a:r>
              <a:rPr lang="zh-TW" altLang="en-US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en-US" altLang="zh-TW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) ：</a:t>
            </a:r>
            <a:r>
              <a:rPr lang="zh-TW" altLang="en-US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九年級</a:t>
            </a:r>
            <a:endParaRPr lang="en-US" altLang="zh-TW" sz="2800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en-US" altLang="zh-TW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12</a:t>
            </a:r>
            <a:r>
              <a:rPr lang="zh-TW" altLang="en-US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25</a:t>
            </a:r>
            <a:r>
              <a:rPr lang="zh-TW" altLang="en-US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三</a:t>
            </a:r>
            <a:r>
              <a:rPr lang="en-US" altLang="zh-TW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) ：</a:t>
            </a:r>
            <a:r>
              <a:rPr lang="zh-TW" altLang="en-US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八年級</a:t>
            </a:r>
            <a:endParaRPr lang="en-US" altLang="zh-TW" sz="2800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en-US" altLang="zh-TW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12</a:t>
            </a:r>
            <a:r>
              <a:rPr lang="zh-TW" altLang="en-US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26</a:t>
            </a:r>
            <a:r>
              <a:rPr lang="zh-TW" altLang="en-US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四</a:t>
            </a:r>
            <a:r>
              <a:rPr lang="en-US" altLang="zh-TW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) ：</a:t>
            </a:r>
            <a:r>
              <a:rPr lang="zh-TW" altLang="en-US" sz="2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</a:rPr>
              <a:t>七年級</a:t>
            </a:r>
            <a:endParaRPr lang="en-US" altLang="zh-TW" sz="2800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71434" y="2340088"/>
            <a:ext cx="4285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12/14(</a:t>
            </a:r>
            <a:r>
              <a:rPr lang="zh-TW" altLang="en-US" sz="32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六</a:t>
            </a:r>
            <a:r>
              <a:rPr lang="en-US" altLang="zh-TW" sz="3200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)</a:t>
            </a:r>
            <a:r>
              <a:rPr lang="zh-TW" altLang="zh-TW" sz="3200" b="1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校慶運動會</a:t>
            </a:r>
            <a:r>
              <a:rPr lang="zh-TW" altLang="en-US" sz="3200" b="1" dirty="0">
                <a:solidFill>
                  <a:schemeClr val="bg2">
                    <a:lumMod val="10000"/>
                  </a:schemeClr>
                </a:solidFill>
                <a:latin typeface="+mj-ea"/>
                <a:ea typeface="+mj-ea"/>
              </a:rPr>
              <a:t>。</a:t>
            </a:r>
            <a:endParaRPr lang="en-US" altLang="zh-TW" sz="3200" dirty="0">
              <a:solidFill>
                <a:schemeClr val="bg2">
                  <a:lumMod val="10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02E85C6-047A-40F2-A6BE-B8BCABEDB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770" y="892609"/>
            <a:ext cx="3380523" cy="2894957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FFA85FC-16EB-402C-9A1A-4A3DA10024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373" y="3693754"/>
            <a:ext cx="2637094" cy="276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244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1"/>
          <p:cNvSpPr txBox="1">
            <a:spLocks/>
          </p:cNvSpPr>
          <p:nvPr/>
        </p:nvSpPr>
        <p:spPr>
          <a:xfrm>
            <a:off x="1777344" y="3464245"/>
            <a:ext cx="63367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5400" b="1" dirty="0">
                <a:latin typeface="微軟正黑體" pitchFamily="34" charset="-120"/>
                <a:ea typeface="微軟正黑體" pitchFamily="34" charset="-120"/>
              </a:rPr>
              <a:t>✽畢業旅行</a:t>
            </a:r>
            <a:r>
              <a:rPr lang="en-US" altLang="zh-TW" sz="5400" b="1" dirty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5400" b="1" dirty="0">
                <a:latin typeface="微軟正黑體" pitchFamily="34" charset="-120"/>
                <a:ea typeface="微軟正黑體" pitchFamily="34" charset="-120"/>
              </a:rPr>
              <a:t>九年級</a:t>
            </a:r>
            <a:r>
              <a:rPr lang="en-US" altLang="zh-TW" sz="5400" b="1" dirty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5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310104" y="4448065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l"/>
            </a:pPr>
            <a:r>
              <a:rPr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114/1/13 (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 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1/14 (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 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1/15(</a:t>
            </a: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三</a:t>
            </a:r>
            <a:r>
              <a:rPr lang="en-US" altLang="zh-TW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en-US" altLang="zh-TW" sz="2800" b="1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521820" y="5016171"/>
            <a:ext cx="659672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600" dirty="0">
                <a:solidFill>
                  <a:srgbClr val="002060"/>
                </a:solidFill>
                <a:latin typeface="+mj-ea"/>
                <a:ea typeface="+mj-ea"/>
              </a:rPr>
              <a:t>預計十月將發畢旅報名表、保險名單，請班長繳回訓育組收件區！ </a:t>
            </a:r>
            <a:r>
              <a:rPr lang="en-US" altLang="zh-TW" sz="2400" dirty="0">
                <a:solidFill>
                  <a:srgbClr val="002060"/>
                </a:solidFill>
                <a:latin typeface="+mj-ea"/>
                <a:ea typeface="+mj-ea"/>
              </a:rPr>
              <a:t>(</a:t>
            </a:r>
            <a:r>
              <a:rPr lang="zh-TW" altLang="en-US" sz="2400" dirty="0">
                <a:solidFill>
                  <a:srgbClr val="002060"/>
                </a:solidFill>
                <a:latin typeface="+mj-ea"/>
                <a:ea typeface="+mj-ea"/>
              </a:rPr>
              <a:t>需合併製繳費單</a:t>
            </a:r>
            <a:r>
              <a:rPr lang="en-US" altLang="zh-TW" sz="2400" dirty="0">
                <a:solidFill>
                  <a:srgbClr val="002060"/>
                </a:solidFill>
                <a:latin typeface="+mj-ea"/>
                <a:ea typeface="+mj-ea"/>
              </a:rPr>
              <a:t>)</a:t>
            </a:r>
            <a:r>
              <a:rPr lang="zh-TW" altLang="en-US" sz="2600" dirty="0">
                <a:solidFill>
                  <a:srgbClr val="002060"/>
                </a:solidFill>
                <a:latin typeface="+mj-ea"/>
                <a:ea typeface="+mj-ea"/>
              </a:rPr>
              <a:t>感謝老師辛苦指導！</a:t>
            </a:r>
            <a:endParaRPr lang="en-US" altLang="zh-TW" sz="2600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919536" y="864689"/>
            <a:ext cx="78012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✽畢業紀念冊</a:t>
            </a:r>
            <a:r>
              <a:rPr lang="en-US" altLang="zh-TW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九年級</a:t>
            </a:r>
            <a:r>
              <a:rPr lang="en-US" altLang="zh-TW" sz="5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  <p:sp>
        <p:nvSpPr>
          <p:cNvPr id="6" name="矩形 5"/>
          <p:cNvSpPr/>
          <p:nvPr/>
        </p:nvSpPr>
        <p:spPr>
          <a:xfrm>
            <a:off x="2375412" y="2272127"/>
            <a:ext cx="92364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>
                <a:solidFill>
                  <a:srgbClr val="FF0000"/>
                </a:solidFill>
                <a:latin typeface="+mj-ea"/>
                <a:ea typeface="+mj-ea"/>
              </a:rPr>
              <a:t>近日將進行畢冊招標，感謝總務處同仁與九導協助。</a:t>
            </a:r>
            <a:endParaRPr lang="en-US" altLang="zh-TW" sz="3200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zh-TW" altLang="en-US" sz="2400" dirty="0">
                <a:solidFill>
                  <a:srgbClr val="000000"/>
                </a:solidFill>
                <a:latin typeface="+mj-ea"/>
                <a:ea typeface="+mj-ea"/>
              </a:rPr>
              <a:t>招標後發九年級畢冊購買意願表及畢冊編輯委員調查表，預計</a:t>
            </a:r>
            <a:r>
              <a:rPr lang="en-US" altLang="zh-TW" sz="2400" dirty="0">
                <a:solidFill>
                  <a:srgbClr val="000000"/>
                </a:solidFill>
                <a:latin typeface="+mj-ea"/>
                <a:ea typeface="+mj-ea"/>
              </a:rPr>
              <a:t>10</a:t>
            </a:r>
            <a:r>
              <a:rPr lang="zh-TW" altLang="en-US" sz="2400" dirty="0">
                <a:solidFill>
                  <a:srgbClr val="000000"/>
                </a:solidFill>
                <a:latin typeface="+mj-ea"/>
                <a:ea typeface="+mj-ea"/>
              </a:rPr>
              <a:t>月進行證件照拍攝與畢冊編委編輯課程。</a:t>
            </a:r>
            <a:endParaRPr lang="en-US" altLang="zh-TW" sz="24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006400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CC0EC9-790F-4BF5-925E-5A4C704A75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體育組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7D2F09E-65FF-4FF1-B5FE-12758B4CD1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學務處</a:t>
            </a:r>
          </a:p>
        </p:txBody>
      </p:sp>
    </p:spTree>
    <p:extLst>
      <p:ext uri="{BB962C8B-B14F-4D97-AF65-F5344CB8AC3E}">
        <p14:creationId xmlns:p14="http://schemas.microsoft.com/office/powerpoint/2010/main" val="20066938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86938" y="692696"/>
            <a:ext cx="8011439" cy="1344112"/>
          </a:xfrm>
        </p:spPr>
        <p:txBody>
          <a:bodyPr>
            <a:normAutofit/>
          </a:bodyPr>
          <a:lstStyle/>
          <a:p>
            <a:pPr algn="ctr"/>
            <a:r>
              <a:rPr lang="zh-TW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新北市中平國中</a:t>
            </a: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學年度第一學期</a:t>
            </a:r>
            <a:b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體育組各項活動</a:t>
            </a:r>
            <a:endParaRPr lang="zh-TW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79818" y="1772816"/>
            <a:ext cx="8218559" cy="3771900"/>
          </a:xfrm>
        </p:spPr>
        <p:txBody>
          <a:bodyPr>
            <a:noAutofit/>
          </a:bodyPr>
          <a:lstStyle/>
          <a:p>
            <a:r>
              <a:rPr lang="en-US" altLang="zh-TW" sz="3600" dirty="0">
                <a:solidFill>
                  <a:srgbClr val="000000"/>
                </a:solidFill>
                <a:latin typeface="+mj-ea"/>
                <a:ea typeface="+mj-ea"/>
              </a:rPr>
              <a:t>1.</a:t>
            </a:r>
            <a:r>
              <a:rPr lang="zh-TW" altLang="en-US" sz="3600" dirty="0">
                <a:solidFill>
                  <a:srgbClr val="000000"/>
                </a:solidFill>
                <a:latin typeface="+mj-ea"/>
                <a:ea typeface="+mj-ea"/>
              </a:rPr>
              <a:t>校慶運動會個人項目</a:t>
            </a:r>
            <a:endParaRPr lang="en-US" altLang="zh-TW" sz="3600" dirty="0">
              <a:solidFill>
                <a:srgbClr val="000000"/>
              </a:solidFill>
              <a:latin typeface="+mj-ea"/>
              <a:ea typeface="+mj-ea"/>
            </a:endParaRPr>
          </a:p>
          <a:p>
            <a:r>
              <a:rPr lang="en-US" altLang="zh-TW" sz="3600" dirty="0">
                <a:solidFill>
                  <a:srgbClr val="000000"/>
                </a:solidFill>
                <a:latin typeface="+mj-ea"/>
                <a:ea typeface="+mj-ea"/>
              </a:rPr>
              <a:t>(100M</a:t>
            </a:r>
            <a:r>
              <a:rPr lang="zh-TW" altLang="en-US" sz="3600" dirty="0">
                <a:solidFill>
                  <a:srgbClr val="000000"/>
                </a:solidFill>
                <a:latin typeface="+mj-ea"/>
                <a:ea typeface="+mj-ea"/>
              </a:rPr>
              <a:t>、</a:t>
            </a:r>
            <a:r>
              <a:rPr lang="en-US" altLang="zh-TW" sz="3600" dirty="0">
                <a:solidFill>
                  <a:srgbClr val="000000"/>
                </a:solidFill>
                <a:latin typeface="+mj-ea"/>
                <a:ea typeface="+mj-ea"/>
              </a:rPr>
              <a:t>200M</a:t>
            </a:r>
            <a:r>
              <a:rPr lang="zh-TW" altLang="en-US" sz="3600" dirty="0">
                <a:solidFill>
                  <a:srgbClr val="000000"/>
                </a:solidFill>
                <a:latin typeface="+mj-ea"/>
                <a:ea typeface="+mj-ea"/>
              </a:rPr>
              <a:t>、</a:t>
            </a:r>
            <a:r>
              <a:rPr lang="en-US" altLang="zh-TW" sz="3600" dirty="0">
                <a:solidFill>
                  <a:srgbClr val="000000"/>
                </a:solidFill>
                <a:latin typeface="+mj-ea"/>
                <a:ea typeface="+mj-ea"/>
              </a:rPr>
              <a:t>4</a:t>
            </a:r>
            <a:r>
              <a:rPr lang="zh-TW" altLang="en-US" sz="3600" dirty="0">
                <a:solidFill>
                  <a:srgbClr val="000000"/>
                </a:solidFill>
                <a:latin typeface="+mj-ea"/>
                <a:ea typeface="+mj-ea"/>
              </a:rPr>
              <a:t>*</a:t>
            </a:r>
            <a:r>
              <a:rPr lang="en-US" altLang="zh-TW" sz="3600" dirty="0">
                <a:solidFill>
                  <a:srgbClr val="000000"/>
                </a:solidFill>
                <a:latin typeface="+mj-ea"/>
                <a:ea typeface="+mj-ea"/>
              </a:rPr>
              <a:t>100M</a:t>
            </a:r>
            <a:r>
              <a:rPr lang="zh-TW" altLang="en-US" sz="3600" dirty="0">
                <a:solidFill>
                  <a:srgbClr val="000000"/>
                </a:solidFill>
                <a:latin typeface="+mj-ea"/>
                <a:ea typeface="+mj-ea"/>
              </a:rPr>
              <a:t>、大隊接力</a:t>
            </a:r>
            <a:r>
              <a:rPr lang="en-US" altLang="zh-TW" sz="360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r>
              <a:rPr lang="en-US" altLang="zh-TW" sz="3600" dirty="0">
                <a:solidFill>
                  <a:srgbClr val="000000"/>
                </a:solidFill>
                <a:latin typeface="+mj-ea"/>
                <a:ea typeface="+mj-ea"/>
              </a:rPr>
              <a:t>2.</a:t>
            </a:r>
            <a:r>
              <a:rPr lang="zh-TW" altLang="en-US" sz="3600" dirty="0">
                <a:solidFill>
                  <a:srgbClr val="000000"/>
                </a:solidFill>
                <a:latin typeface="+mj-ea"/>
                <a:ea typeface="+mj-ea"/>
              </a:rPr>
              <a:t>新莊區大隊接力</a:t>
            </a:r>
            <a:r>
              <a:rPr lang="en-US" altLang="zh-TW" sz="3600" dirty="0">
                <a:solidFill>
                  <a:srgbClr val="000000"/>
                </a:solidFill>
                <a:latin typeface="+mj-ea"/>
                <a:ea typeface="+mj-ea"/>
              </a:rPr>
              <a:t>(815</a:t>
            </a:r>
            <a:r>
              <a:rPr lang="zh-TW" altLang="en-US" sz="3600" dirty="0">
                <a:solidFill>
                  <a:srgbClr val="000000"/>
                </a:solidFill>
                <a:latin typeface="+mj-ea"/>
                <a:ea typeface="+mj-ea"/>
              </a:rPr>
              <a:t>班</a:t>
            </a:r>
            <a:r>
              <a:rPr lang="en-US" altLang="zh-TW" sz="360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r>
              <a:rPr lang="en-US" altLang="zh-TW" sz="3600" dirty="0">
                <a:solidFill>
                  <a:srgbClr val="000000"/>
                </a:solidFill>
                <a:latin typeface="+mj-ea"/>
                <a:ea typeface="+mj-ea"/>
              </a:rPr>
              <a:t>3.</a:t>
            </a:r>
            <a:r>
              <a:rPr lang="zh-TW" altLang="en-US" sz="3600" dirty="0">
                <a:solidFill>
                  <a:srgbClr val="000000"/>
                </a:solidFill>
                <a:latin typeface="+mj-ea"/>
                <a:ea typeface="+mj-ea"/>
              </a:rPr>
              <a:t>體適能檢測</a:t>
            </a:r>
            <a:endParaRPr lang="zh-TW" altLang="zh-TW" sz="36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6157168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86110" y="1423065"/>
            <a:ext cx="8433701" cy="900163"/>
          </a:xfrm>
        </p:spPr>
        <p:txBody>
          <a:bodyPr>
            <a:noAutofit/>
          </a:bodyPr>
          <a:lstStyle/>
          <a:p>
            <a:r>
              <a:rPr lang="zh-TW" altLang="en-US" sz="40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課餘運動時間</a:t>
            </a:r>
            <a:endParaRPr lang="zh-TW" altLang="zh-TW" sz="40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700" dirty="0">
              <a:solidFill>
                <a:schemeClr val="bg1"/>
              </a:solidFill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  <a:p>
            <a:r>
              <a:rPr lang="en-US" altLang="zh-TW" sz="21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 </a:t>
            </a:r>
            <a:endParaRPr lang="zh-TW" altLang="zh-TW" sz="21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9F52D975-01AD-4086-BD7B-0D2736F9A1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505513"/>
              </p:ext>
            </p:extLst>
          </p:nvPr>
        </p:nvGraphicFramePr>
        <p:xfrm>
          <a:off x="2022096" y="2854657"/>
          <a:ext cx="8147808" cy="18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5936">
                  <a:extLst>
                    <a:ext uri="{9D8B030D-6E8A-4147-A177-3AD203B41FA5}">
                      <a16:colId xmlns:a16="http://schemas.microsoft.com/office/drawing/2014/main" val="2957244395"/>
                    </a:ext>
                  </a:extLst>
                </a:gridCol>
                <a:gridCol w="2715936">
                  <a:extLst>
                    <a:ext uri="{9D8B030D-6E8A-4147-A177-3AD203B41FA5}">
                      <a16:colId xmlns:a16="http://schemas.microsoft.com/office/drawing/2014/main" val="3247313487"/>
                    </a:ext>
                  </a:extLst>
                </a:gridCol>
                <a:gridCol w="2715936">
                  <a:extLst>
                    <a:ext uri="{9D8B030D-6E8A-4147-A177-3AD203B41FA5}">
                      <a16:colId xmlns:a16="http://schemas.microsoft.com/office/drawing/2014/main" val="2768326146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300" b="1" dirty="0">
                          <a:solidFill>
                            <a:srgbClr val="000000"/>
                          </a:solidFill>
                        </a:rPr>
                        <a:t>每周一、三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300" b="1" dirty="0">
                          <a:solidFill>
                            <a:srgbClr val="000000"/>
                          </a:solidFill>
                        </a:rPr>
                        <a:t>每周二、四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300" b="1" dirty="0">
                          <a:solidFill>
                            <a:srgbClr val="000000"/>
                          </a:solidFill>
                        </a:rPr>
                        <a:t>每周五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209732417"/>
                  </a:ext>
                </a:extLst>
              </a:tr>
              <a:tr h="4473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rgbClr val="000000"/>
                          </a:solidFill>
                        </a:rPr>
                        <a:t>07:40~08:10</a:t>
                      </a:r>
                      <a:endParaRPr lang="zh-TW" altLang="en-US" sz="2400" b="1" dirty="0">
                        <a:solidFill>
                          <a:srgbClr val="00000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rgbClr val="000000"/>
                          </a:solidFill>
                        </a:rPr>
                        <a:t>X</a:t>
                      </a:r>
                      <a:endParaRPr lang="zh-TW" altLang="en-US" sz="2400" b="1" dirty="0">
                        <a:solidFill>
                          <a:srgbClr val="00000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solidFill>
                            <a:srgbClr val="000000"/>
                          </a:solidFill>
                        </a:rPr>
                        <a:t>班會課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68487475"/>
                  </a:ext>
                </a:extLst>
              </a:tr>
              <a:tr h="78262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solidFill>
                            <a:srgbClr val="000000"/>
                          </a:solidFill>
                        </a:rPr>
                        <a:t>羽球、桌球不提供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solidFill>
                            <a:srgbClr val="000000"/>
                          </a:solidFill>
                        </a:rPr>
                        <a:t>不提供器材借用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solidFill>
                            <a:srgbClr val="000000"/>
                          </a:solidFill>
                        </a:rPr>
                        <a:t>先向體育組申請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141964467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DA6E701A-49BA-41C9-ABA2-AB904326D8E6}"/>
              </a:ext>
            </a:extLst>
          </p:cNvPr>
          <p:cNvSpPr txBox="1"/>
          <p:nvPr/>
        </p:nvSpPr>
        <p:spPr>
          <a:xfrm>
            <a:off x="2110181" y="4773861"/>
            <a:ext cx="7971638" cy="1338828"/>
          </a:xfrm>
          <a:prstGeom prst="rect">
            <a:avLst/>
          </a:prstGeom>
          <a:solidFill>
            <a:srgbClr val="00B0F0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2700" dirty="0">
                <a:solidFill>
                  <a:srgbClr val="0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1.</a:t>
            </a:r>
            <a:r>
              <a:rPr lang="zh-TW" altLang="en-US" sz="2700" dirty="0">
                <a:solidFill>
                  <a:srgbClr val="0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請注意學生身體狀況、運動前熱身</a:t>
            </a:r>
            <a:endParaRPr lang="en-US" altLang="zh-TW" sz="2700" dirty="0">
              <a:solidFill>
                <a:srgbClr val="0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  <a:p>
            <a:r>
              <a:rPr lang="en-US" altLang="zh-TW" sz="2700" dirty="0">
                <a:solidFill>
                  <a:srgbClr val="0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2.</a:t>
            </a:r>
            <a:r>
              <a:rPr lang="zh-TW" altLang="en-US" sz="2700" dirty="0">
                <a:solidFill>
                  <a:srgbClr val="0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監督體育股長將器材完整收回器材室</a:t>
            </a:r>
            <a:endParaRPr lang="en-US" altLang="zh-TW" sz="2700" dirty="0">
              <a:solidFill>
                <a:srgbClr val="000000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  <a:p>
            <a:r>
              <a:rPr lang="en-US" altLang="zh-TW" sz="2700" dirty="0">
                <a:solidFill>
                  <a:srgbClr val="0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3.</a:t>
            </a:r>
            <a:r>
              <a:rPr lang="zh-TW" altLang="en-US" sz="2700" dirty="0">
                <a:solidFill>
                  <a:srgbClr val="00000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如借用情況不佳，將會暫停早自習借用器材</a:t>
            </a:r>
          </a:p>
        </p:txBody>
      </p:sp>
    </p:spTree>
    <p:extLst>
      <p:ext uri="{BB962C8B-B14F-4D97-AF65-F5344CB8AC3E}">
        <p14:creationId xmlns:p14="http://schemas.microsoft.com/office/powerpoint/2010/main" val="6932638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648118" y="1392049"/>
            <a:ext cx="8433701" cy="3771900"/>
          </a:xfrm>
        </p:spPr>
        <p:txBody>
          <a:bodyPr>
            <a:noAutofit/>
          </a:bodyPr>
          <a:lstStyle/>
          <a:p>
            <a:r>
              <a:rPr lang="zh-TW" altLang="zh-TW" sz="40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課餘時間開放原則</a:t>
            </a:r>
          </a:p>
          <a:p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r>
              <a:rPr lang="en-US" altLang="zh-TW" sz="2800" dirty="0">
                <a:solidFill>
                  <a:srgbClr val="000000"/>
                </a:solidFill>
                <a:latin typeface="+mj-ea"/>
                <a:ea typeface="+mj-ea"/>
              </a:rPr>
              <a:t>1.</a:t>
            </a:r>
            <a:r>
              <a:rPr lang="zh-TW" altLang="zh-TW" sz="2800" dirty="0">
                <a:solidFill>
                  <a:srgbClr val="000000"/>
                </a:solidFill>
                <a:latin typeface="+mj-ea"/>
                <a:ea typeface="+mj-ea"/>
              </a:rPr>
              <a:t>班會課</a:t>
            </a:r>
            <a:r>
              <a:rPr lang="en-US" altLang="zh-TW" sz="2800" dirty="0">
                <a:solidFill>
                  <a:srgbClr val="000000"/>
                </a:solidFill>
                <a:latin typeface="+mj-ea"/>
                <a:ea typeface="+mj-ea"/>
              </a:rPr>
              <a:t>:</a:t>
            </a: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使用球場及器材請至體育組登記，如遇學校重要活動不租借。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r>
              <a:rPr lang="en-US" altLang="zh-TW" sz="2800" dirty="0">
                <a:solidFill>
                  <a:srgbClr val="000000"/>
                </a:solidFill>
                <a:latin typeface="+mj-ea"/>
                <a:ea typeface="+mj-ea"/>
              </a:rPr>
              <a:t>2.</a:t>
            </a:r>
            <a:r>
              <a:rPr lang="zh-TW" altLang="zh-TW" sz="2800" dirty="0">
                <a:solidFill>
                  <a:srgbClr val="000000"/>
                </a:solidFill>
                <a:latin typeface="+mj-ea"/>
                <a:ea typeface="+mj-ea"/>
              </a:rPr>
              <a:t>早自習</a:t>
            </a:r>
            <a:r>
              <a:rPr lang="en-US" altLang="zh-TW" sz="2800" dirty="0">
                <a:solidFill>
                  <a:srgbClr val="000000"/>
                </a:solidFill>
                <a:latin typeface="+mj-ea"/>
                <a:ea typeface="+mj-ea"/>
              </a:rPr>
              <a:t>:</a:t>
            </a:r>
            <a:r>
              <a:rPr lang="zh-TW" altLang="zh-TW" sz="2800" dirty="0">
                <a:solidFill>
                  <a:srgbClr val="000000"/>
                </a:solidFill>
                <a:latin typeface="+mj-ea"/>
                <a:ea typeface="+mj-ea"/>
              </a:rPr>
              <a:t>除了各處室原有安排之活動外，場地</a:t>
            </a: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、器材</a:t>
            </a:r>
            <a:r>
              <a:rPr lang="en-US" altLang="zh-TW" sz="280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羽球、桌球部租借</a:t>
            </a:r>
            <a:r>
              <a:rPr lang="en-US" altLang="zh-TW" sz="280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  <a:r>
              <a:rPr lang="zh-TW" altLang="zh-TW" sz="2800" dirty="0">
                <a:solidFill>
                  <a:srgbClr val="000000"/>
                </a:solidFill>
                <a:latin typeface="+mj-ea"/>
                <a:ea typeface="+mj-ea"/>
              </a:rPr>
              <a:t>部分可提供借用</a:t>
            </a: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。</a:t>
            </a:r>
            <a:r>
              <a:rPr lang="zh-TW" altLang="zh-TW" sz="2800" dirty="0">
                <a:solidFill>
                  <a:srgbClr val="000000"/>
                </a:solidFill>
                <a:latin typeface="+mj-ea"/>
                <a:ea typeface="+mj-ea"/>
              </a:rPr>
              <a:t>請洽體育組。</a:t>
            </a:r>
            <a:r>
              <a:rPr lang="zh-TW" altLang="en-US" sz="2800" dirty="0">
                <a:solidFill>
                  <a:srgbClr val="000000"/>
                </a:solidFill>
                <a:latin typeface="+mj-ea"/>
                <a:ea typeface="+mj-ea"/>
              </a:rPr>
              <a:t>請勿擅自進入借取器材。</a:t>
            </a:r>
            <a:endParaRPr lang="en-US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r>
              <a:rPr lang="en-US" altLang="zh-TW" sz="2800" dirty="0">
                <a:solidFill>
                  <a:srgbClr val="000000"/>
                </a:solidFill>
                <a:latin typeface="+mj-ea"/>
                <a:ea typeface="+mj-ea"/>
              </a:rPr>
              <a:t>3.</a:t>
            </a:r>
            <a:r>
              <a:rPr lang="zh-TW" altLang="zh-TW" sz="2800" dirty="0">
                <a:solidFill>
                  <a:srgbClr val="000000"/>
                </a:solidFill>
                <a:latin typeface="+mj-ea"/>
                <a:ea typeface="+mj-ea"/>
              </a:rPr>
              <a:t>午休、放學</a:t>
            </a:r>
            <a:r>
              <a:rPr lang="en-US" altLang="zh-TW" sz="2800" dirty="0">
                <a:solidFill>
                  <a:srgbClr val="000000"/>
                </a:solidFill>
                <a:latin typeface="+mj-ea"/>
                <a:ea typeface="+mj-ea"/>
              </a:rPr>
              <a:t>:</a:t>
            </a:r>
            <a:r>
              <a:rPr lang="zh-TW" altLang="zh-TW" sz="2800" dirty="0">
                <a:solidFill>
                  <a:srgbClr val="000000"/>
                </a:solidFill>
                <a:latin typeface="+mj-ea"/>
                <a:ea typeface="+mj-ea"/>
              </a:rPr>
              <a:t>不提供任何器材</a:t>
            </a:r>
            <a:r>
              <a:rPr lang="en-US" altLang="zh-TW" sz="2800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zh-TW" altLang="zh-TW" sz="2800" dirty="0">
                <a:solidFill>
                  <a:srgbClr val="000000"/>
                </a:solidFill>
                <a:latin typeface="+mj-ea"/>
                <a:ea typeface="+mj-ea"/>
              </a:rPr>
              <a:t>校隊使用例外</a:t>
            </a:r>
            <a:r>
              <a:rPr lang="en-US" altLang="zh-TW" sz="280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  <a:endParaRPr lang="zh-TW" altLang="zh-TW" sz="2800" dirty="0">
              <a:solidFill>
                <a:srgbClr val="000000"/>
              </a:solidFill>
              <a:latin typeface="+mj-ea"/>
              <a:ea typeface="+mj-ea"/>
            </a:endParaRPr>
          </a:p>
          <a:p>
            <a:r>
              <a:rPr lang="en-US" altLang="zh-TW" sz="2100" dirty="0">
                <a:latin typeface="+mj-ea"/>
                <a:ea typeface="+mj-ea"/>
              </a:rPr>
              <a:t> </a:t>
            </a:r>
            <a:endParaRPr lang="zh-TW" altLang="zh-TW" sz="2100" dirty="0">
              <a:latin typeface="+mj-ea"/>
              <a:ea typeface="+mj-ea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A2FC9B4-3E64-45C9-8448-D5822F7F07DD}"/>
              </a:ext>
            </a:extLst>
          </p:cNvPr>
          <p:cNvSpPr txBox="1"/>
          <p:nvPr/>
        </p:nvSpPr>
        <p:spPr>
          <a:xfrm>
            <a:off x="1408826" y="5465951"/>
            <a:ext cx="9374347" cy="1077218"/>
          </a:xfrm>
          <a:prstGeom prst="rect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請各班準備比賽時候勿將學校器材</a:t>
            </a:r>
            <a:r>
              <a:rPr lang="en-US" altLang="zh-TW" sz="32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(</a:t>
            </a:r>
            <a:r>
              <a:rPr lang="zh-TW" altLang="en-US" sz="32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接力棒、排球、籃球等</a:t>
            </a:r>
            <a:r>
              <a:rPr lang="en-US" altLang="zh-TW" sz="32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)</a:t>
            </a:r>
            <a:r>
              <a:rPr lang="zh-TW" altLang="en-US" sz="32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帶回班級使用，以免造成體育課程器材短缺</a:t>
            </a:r>
          </a:p>
        </p:txBody>
      </p:sp>
    </p:spTree>
    <p:extLst>
      <p:ext uri="{BB962C8B-B14F-4D97-AF65-F5344CB8AC3E}">
        <p14:creationId xmlns:p14="http://schemas.microsoft.com/office/powerpoint/2010/main" val="2698658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0AEE3C3-D1BA-4F37-8F05-084470215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774191" cy="3416300"/>
          </a:xfrm>
        </p:spPr>
        <p:txBody>
          <a:bodyPr>
            <a:normAutofit/>
          </a:bodyPr>
          <a:lstStyle/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朝會因時間較短，日後不實施坐下。若遇身體不適孩子，則給予適當休息。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若遇豔陽天升旗，建議學生佩戴遮陽帽，以簡單、樸素、實用為原則，保護眼睛且有降溫之效。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若遇較長時間之相關研習與宣導，會實施坐下動作。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童軍椅非上學必備物品。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朝會自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學年度起，改至每週五早自習。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導師會報本學期時間</a:t>
            </a:r>
            <a:r>
              <a:rPr lang="en-US" altLang="zh-TW" sz="2400" b="1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10/8</a:t>
            </a:r>
            <a:r>
              <a:rPr lang="zh-TW" altLang="zh-TW" sz="2400" b="1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400" b="1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11/5</a:t>
            </a:r>
            <a:r>
              <a:rPr lang="zh-TW" altLang="zh-TW" sz="2400" b="1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400" b="1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12/3</a:t>
            </a:r>
            <a:r>
              <a:rPr lang="zh-TW" altLang="en-US" sz="2400" b="1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400" b="1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1/7</a:t>
            </a:r>
            <a:r>
              <a:rPr lang="zh-TW" altLang="en-US" sz="2400" b="1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(9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月不導報但生教組還是會集合學生</a:t>
            </a:r>
            <a:r>
              <a:rPr lang="en-US" altLang="zh-TW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1D002978-D68E-4698-8C70-89AE52F0A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微調整相關規定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朝會升旗</a:t>
            </a:r>
          </a:p>
        </p:txBody>
      </p:sp>
    </p:spTree>
    <p:extLst>
      <p:ext uri="{BB962C8B-B14F-4D97-AF65-F5344CB8AC3E}">
        <p14:creationId xmlns:p14="http://schemas.microsoft.com/office/powerpoint/2010/main" val="34371858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821118" y="1003742"/>
            <a:ext cx="8549764" cy="960177"/>
          </a:xfrm>
        </p:spPr>
        <p:txBody>
          <a:bodyPr>
            <a:noAutofit/>
          </a:bodyPr>
          <a:lstStyle/>
          <a:p>
            <a:r>
              <a:rPr lang="zh-TW" altLang="en-US" sz="40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校隊練習時間</a:t>
            </a:r>
            <a:endParaRPr lang="zh-TW" altLang="zh-TW" sz="405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100" dirty="0">
                <a:latin typeface="華康超明體" panose="02020C09000000000000" pitchFamily="49" charset="-120"/>
                <a:ea typeface="華康超明體" panose="02020C09000000000000" pitchFamily="49" charset="-120"/>
              </a:rPr>
              <a:t> </a:t>
            </a:r>
            <a:endParaRPr lang="zh-TW" altLang="zh-TW" sz="2100" dirty="0"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FD7CA775-47D0-486C-AEDE-026B8A041F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6099570"/>
              </p:ext>
            </p:extLst>
          </p:nvPr>
        </p:nvGraphicFramePr>
        <p:xfrm>
          <a:off x="2742403" y="2861769"/>
          <a:ext cx="6480720" cy="3309617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713341">
                  <a:extLst>
                    <a:ext uri="{9D8B030D-6E8A-4147-A177-3AD203B41FA5}">
                      <a16:colId xmlns:a16="http://schemas.microsoft.com/office/drawing/2014/main" val="3055397583"/>
                    </a:ext>
                  </a:extLst>
                </a:gridCol>
                <a:gridCol w="3767379">
                  <a:extLst>
                    <a:ext uri="{9D8B030D-6E8A-4147-A177-3AD203B41FA5}">
                      <a16:colId xmlns:a16="http://schemas.microsoft.com/office/drawing/2014/main" val="1882900947"/>
                    </a:ext>
                  </a:extLst>
                </a:gridCol>
              </a:tblGrid>
              <a:tr h="7682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100" kern="100" dirty="0">
                          <a:effectLst/>
                        </a:rPr>
                        <a:t>團隊項目</a:t>
                      </a:r>
                      <a:endParaRPr lang="zh-TW" sz="21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100" kern="100" dirty="0">
                          <a:effectLst/>
                        </a:rPr>
                        <a:t>練習時間</a:t>
                      </a:r>
                      <a:endParaRPr lang="zh-TW" sz="21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438854740"/>
                  </a:ext>
                </a:extLst>
              </a:tr>
              <a:tr h="8471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100" kern="100" dirty="0">
                          <a:effectLst/>
                        </a:rPr>
                        <a:t>舉重</a:t>
                      </a:r>
                      <a:endParaRPr lang="zh-TW" sz="21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100" kern="100" dirty="0">
                          <a:effectLst/>
                        </a:rPr>
                        <a:t>每周一</a:t>
                      </a:r>
                      <a:r>
                        <a:rPr lang="en-US" sz="2100" kern="100" dirty="0">
                          <a:effectLst/>
                        </a:rPr>
                        <a:t>~</a:t>
                      </a:r>
                      <a:r>
                        <a:rPr lang="zh-TW" sz="2100" kern="100" dirty="0">
                          <a:effectLst/>
                        </a:rPr>
                        <a:t>五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 kern="100" dirty="0">
                          <a:effectLst/>
                        </a:rPr>
                        <a:t>16:00~18:</a:t>
                      </a:r>
                      <a:r>
                        <a:rPr lang="en-US" altLang="zh-TW" sz="2100" kern="100" dirty="0">
                          <a:effectLst/>
                        </a:rPr>
                        <a:t>3</a:t>
                      </a:r>
                      <a:r>
                        <a:rPr lang="en-US" sz="2100" kern="100" dirty="0">
                          <a:effectLst/>
                        </a:rPr>
                        <a:t>0</a:t>
                      </a:r>
                      <a:endParaRPr lang="zh-TW" sz="21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11775600"/>
                  </a:ext>
                </a:extLst>
              </a:tr>
              <a:tr h="8471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100" kern="100" dirty="0">
                          <a:effectLst/>
                        </a:rPr>
                        <a:t>籃球</a:t>
                      </a:r>
                      <a:endParaRPr lang="zh-TW" sz="21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100" kern="100" dirty="0">
                          <a:effectLst/>
                        </a:rPr>
                        <a:t>每周一</a:t>
                      </a:r>
                      <a:r>
                        <a:rPr lang="en-US" sz="2100" kern="100" dirty="0">
                          <a:effectLst/>
                        </a:rPr>
                        <a:t>~</a:t>
                      </a:r>
                      <a:r>
                        <a:rPr lang="zh-TW" sz="2100" kern="100" dirty="0">
                          <a:effectLst/>
                        </a:rPr>
                        <a:t>五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 kern="100" dirty="0">
                          <a:effectLst/>
                        </a:rPr>
                        <a:t>16:00~18:00</a:t>
                      </a:r>
                      <a:endParaRPr lang="zh-TW" sz="21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231298639"/>
                  </a:ext>
                </a:extLst>
              </a:tr>
              <a:tr h="8471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100" kern="100" dirty="0">
                          <a:effectLst/>
                        </a:rPr>
                        <a:t>飛鏢</a:t>
                      </a:r>
                      <a:endParaRPr lang="zh-TW" sz="21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100" kern="100" dirty="0">
                          <a:effectLst/>
                        </a:rPr>
                        <a:t>每周一</a:t>
                      </a:r>
                      <a:r>
                        <a:rPr lang="en-US" sz="2100" kern="100" dirty="0">
                          <a:effectLst/>
                        </a:rPr>
                        <a:t>~</a:t>
                      </a:r>
                      <a:r>
                        <a:rPr lang="zh-TW" sz="2100" kern="100" dirty="0">
                          <a:effectLst/>
                        </a:rPr>
                        <a:t>四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100" kern="100" dirty="0">
                          <a:effectLst/>
                        </a:rPr>
                        <a:t>12:30~13:00</a:t>
                      </a:r>
                      <a:endParaRPr lang="zh-TW" sz="2100" kern="1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2702957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77858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CC0EC9-790F-4BF5-925E-5A4C704A75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衛生組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7D2F09E-65FF-4FF1-B5FE-12758B4CD1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學務處</a:t>
            </a:r>
          </a:p>
        </p:txBody>
      </p:sp>
    </p:spTree>
    <p:extLst>
      <p:ext uri="{BB962C8B-B14F-4D97-AF65-F5344CB8AC3E}">
        <p14:creationId xmlns:p14="http://schemas.microsoft.com/office/powerpoint/2010/main" val="9711909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0EBAFE-6AF1-4395-AE13-63A7AC0C0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午餐及補助生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6A3251-5598-4BE2-9A52-48B6903C9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536" y="2340528"/>
            <a:ext cx="8496944" cy="4184816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altLang="zh-TW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學年度午餐費用為每人每餐</a:t>
            </a:r>
            <a:r>
              <a:rPr lang="en-US" altLang="zh-TW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55</a:t>
            </a:r>
            <a:r>
              <a:rPr lang="zh-TW" altLang="en-US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元，廠商為雙翼及久翔，</a:t>
            </a:r>
            <a:r>
              <a:rPr lang="zh-TW" altLang="en-US" sz="3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3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8/30(</a:t>
            </a:r>
            <a:r>
              <a:rPr lang="zh-TW" altLang="en-US" sz="3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en-US" altLang="zh-TW" sz="3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午休合作股長幹部訓練發放每位學生一張</a:t>
            </a:r>
            <a:r>
              <a:rPr lang="en-US" altLang="zh-TW" sz="3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簡易午餐停餐退費公告</a:t>
            </a:r>
            <a:r>
              <a:rPr lang="en-US" altLang="zh-TW" sz="3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，貼聯絡簿請家長簽名知悉退費規定及流程。</a:t>
            </a:r>
            <a:endParaRPr lang="en-US" altLang="zh-TW" sz="32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3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弱勢學生早午餐申請補助，請於開學一周內</a:t>
            </a:r>
            <a:r>
              <a:rPr lang="en-US" altLang="zh-TW" sz="3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9/5(</a:t>
            </a:r>
            <a:r>
              <a:rPr lang="zh-TW" altLang="en-US" sz="3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en-US" altLang="zh-TW" sz="3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前繳交。</a:t>
            </a:r>
            <a:endParaRPr lang="en-US" altLang="zh-TW" sz="32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en-US" altLang="zh-TW" sz="3200" b="1" u="sng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113-8-10</a:t>
            </a:r>
            <a:r>
              <a:rPr lang="zh-TW" altLang="zh-TW" sz="3200" b="1" u="sng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月份中央餐廚訂購表</a:t>
            </a:r>
            <a:r>
              <a:rPr lang="zh-TW" altLang="en-US" sz="3200" b="1" u="sng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3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</a:t>
            </a:r>
            <a:r>
              <a:rPr lang="zh-TW" altLang="en-US" sz="3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八、九年級尚未繳交班級盡速交回，七年級</a:t>
            </a:r>
            <a:r>
              <a:rPr lang="zh-TW" altLang="zh-TW" sz="3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3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9/3(</a:t>
            </a:r>
            <a:r>
              <a:rPr lang="zh-TW" altLang="zh-TW" sz="3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3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)12:00</a:t>
            </a:r>
            <a:r>
              <a:rPr lang="zh-TW" altLang="zh-TW" sz="3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前，將本表交給午秘。</a:t>
            </a:r>
            <a:endParaRPr lang="en-US" altLang="zh-TW" sz="32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  <a:defRPr/>
            </a:pP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09728" indent="0">
              <a:buClr>
                <a:srgbClr val="DD8047"/>
              </a:buClr>
              <a:buNone/>
              <a:defRPr/>
            </a:pPr>
            <a:endParaRPr lang="zh-TW" altLang="en-US" dirty="0">
              <a:solidFill>
                <a:srgbClr val="55554A"/>
              </a:solidFill>
              <a:latin typeface="新細明體" panose="02020500000000000000" pitchFamily="18" charset="-120"/>
            </a:endParaRPr>
          </a:p>
          <a:p>
            <a:pPr marL="365760" indent="-256032">
              <a:buClr>
                <a:srgbClr val="DD8047"/>
              </a:buClr>
              <a:buFont typeface="Wingdings 3"/>
              <a:buChar char=""/>
              <a:defRPr/>
            </a:pPr>
            <a:endParaRPr lang="en-US" altLang="zh-TW" sz="2800" dirty="0">
              <a:solidFill>
                <a:srgbClr val="55554A"/>
              </a:solidFill>
              <a:latin typeface="新細明體" panose="02020500000000000000" pitchFamily="18" charset="-120"/>
            </a:endParaRPr>
          </a:p>
          <a:p>
            <a:pPr>
              <a:defRPr/>
            </a:pPr>
            <a:endParaRPr lang="en-US" altLang="zh-TW" sz="2800" dirty="0">
              <a:latin typeface="+mn-ea"/>
            </a:endParaRPr>
          </a:p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0EBAFE-6AF1-4395-AE13-63A7AC0C0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午餐用餐規則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6A3251-5598-4BE2-9A52-48B6903C9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406" y="2340528"/>
            <a:ext cx="9555060" cy="4328831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zh-TW" altLang="en-US" sz="30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開學當天，請自備餐具，班級中午至川堂抬餐，請</a:t>
            </a:r>
            <a:r>
              <a:rPr lang="zh-TW" altLang="en-US" sz="3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確認班級</a:t>
            </a:r>
            <a:r>
              <a:rPr lang="zh-TW" altLang="en-US" sz="30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再抬走。</a:t>
            </a:r>
            <a:r>
              <a:rPr lang="zh-TW" altLang="en-US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從這學期開始僅發餐巾紙，不發放髮帽及手套，若班級需要領取請找午餐秘書。</a:t>
            </a:r>
          </a:p>
          <a:p>
            <a:pPr>
              <a:defRPr/>
            </a:pPr>
            <a:r>
              <a:rPr lang="zh-TW" altLang="en-US" sz="3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素食同學請至川堂打菜。</a:t>
            </a:r>
            <a:r>
              <a:rPr lang="zh-TW" altLang="en-US" sz="30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不夠份量請於</a:t>
            </a:r>
            <a:r>
              <a:rPr lang="en-US" altLang="zh-TW" sz="30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12:20</a:t>
            </a:r>
            <a:r>
              <a:rPr lang="zh-TW" altLang="en-US" sz="30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分前帶有蓋子的餐盒下來川堂找午秘補餐，用餐完</a:t>
            </a:r>
            <a:r>
              <a:rPr lang="en-US" altLang="zh-TW" sz="30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12:20</a:t>
            </a:r>
            <a:r>
              <a:rPr lang="zh-TW" altLang="en-US" sz="30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分，各班請將餐盒、餐桶送回川堂，勿擺放在樓梯間。</a:t>
            </a:r>
            <a:endParaRPr lang="en-US" altLang="zh-TW" sz="3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30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選欲訂營養午餐的老師，開學當天至川堂直接打菜，之後再填訂餐單即可。</a:t>
            </a:r>
          </a:p>
          <a:p>
            <a:pPr>
              <a:defRPr/>
            </a:pPr>
            <a:r>
              <a:rPr lang="zh-TW" altLang="en-US" sz="30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導師用餐則隨班級用餐，上學期調查若需要更改請找午餐秘書分機</a:t>
            </a:r>
            <a:r>
              <a:rPr lang="en-US" altLang="zh-TW" sz="30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612</a:t>
            </a:r>
            <a:r>
              <a:rPr lang="zh-TW" altLang="en-US" sz="30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孫瑩如小姐。</a:t>
            </a:r>
            <a:endParaRPr lang="en-US" altLang="zh-TW" sz="3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09728" indent="0">
              <a:buClr>
                <a:srgbClr val="DD8047"/>
              </a:buClr>
              <a:buNone/>
              <a:defRPr/>
            </a:pPr>
            <a:endParaRPr lang="zh-TW" altLang="en-US" dirty="0">
              <a:solidFill>
                <a:srgbClr val="55554A"/>
              </a:solidFill>
              <a:latin typeface="新細明體" panose="02020500000000000000" pitchFamily="18" charset="-120"/>
            </a:endParaRPr>
          </a:p>
          <a:p>
            <a:pPr marL="365760" indent="-256032">
              <a:buClr>
                <a:srgbClr val="DD8047"/>
              </a:buClr>
              <a:buFont typeface="Wingdings 3"/>
              <a:buChar char=""/>
              <a:defRPr/>
            </a:pPr>
            <a:endParaRPr lang="en-US" altLang="zh-TW" sz="2800" dirty="0">
              <a:solidFill>
                <a:srgbClr val="55554A"/>
              </a:solidFill>
              <a:latin typeface="新細明體" panose="02020500000000000000" pitchFamily="18" charset="-120"/>
            </a:endParaRPr>
          </a:p>
          <a:p>
            <a:pPr>
              <a:defRPr/>
            </a:pPr>
            <a:endParaRPr lang="en-US" altLang="zh-TW" sz="2800" dirty="0">
              <a:latin typeface="+mn-ea"/>
            </a:endParaRPr>
          </a:p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A9C24A-D6C7-4D6E-B9F9-B0D93DC6D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626271"/>
            <a:ext cx="8229600" cy="1111250"/>
          </a:xfrm>
        </p:spPr>
        <p:txBody>
          <a:bodyPr/>
          <a:lstStyle/>
          <a:p>
            <a:pPr>
              <a:defRPr/>
            </a:pPr>
            <a:r>
              <a:rPr lang="zh-TW" altLang="en-US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健康促進重要時程</a:t>
            </a:r>
          </a:p>
        </p:txBody>
      </p:sp>
      <p:sp>
        <p:nvSpPr>
          <p:cNvPr id="13315" name="矩形 5">
            <a:extLst>
              <a:ext uri="{FF2B5EF4-FFF2-40B4-BE49-F238E27FC236}">
                <a16:creationId xmlns:a16="http://schemas.microsoft.com/office/drawing/2014/main" id="{CAB8CC8A-7EB9-4148-9D52-08C87BF03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5313" y="2205039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"/>
              <a:defRPr sz="2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Courier New" panose="02070309020205020404" pitchFamily="49" charset="0"/>
              <a:buChar char="o"/>
              <a:defRPr sz="20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948774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7EB8E7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3B651"/>
              </a:buClr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Franklin Gothic Book" panose="020B05030201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zh-TW" altLang="en-US" sz="1800">
              <a:solidFill>
                <a:schemeClr val="tx1"/>
              </a:solidFill>
            </a:endParaRP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D9B74036-6865-4182-BEB0-ABACC2C14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528" y="2130804"/>
            <a:ext cx="8568952" cy="4394540"/>
          </a:xfrm>
        </p:spPr>
        <p:txBody>
          <a:bodyPr>
            <a:normAutofit fontScale="92500" lnSpcReduction="20000"/>
          </a:bodyPr>
          <a:lstStyle/>
          <a:p>
            <a:pPr marL="109728" indent="0">
              <a:buClr>
                <a:srgbClr val="DD8047"/>
              </a:buClr>
              <a:buNone/>
              <a:defRPr/>
            </a:pPr>
            <a:endParaRPr lang="en-US" altLang="zh-TW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9/19(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八年級女生子宮頸疫苗注射第一劑</a:t>
            </a:r>
            <a:endParaRPr lang="en-US" altLang="zh-TW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10/30(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全校師生流感接種</a:t>
            </a:r>
            <a:endParaRPr lang="en-US" altLang="zh-TW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11/13(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七年級新生抽血暨健康檢查。</a:t>
            </a:r>
            <a:endParaRPr lang="en-US" altLang="zh-TW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全校師生流感接種，未寫在學校學生行事曆上，請導師再向班級家長和學生宣布，感謝</a:t>
            </a:r>
          </a:p>
          <a:p>
            <a:pPr>
              <a:defRPr/>
            </a:pPr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七年級健康教育課愛滋病防治宣導，八年級健康教育課菸害防制宣導，另訂時間由世界婦女會講師入班宣導。</a:t>
            </a:r>
            <a:endParaRPr lang="zh-TW" altLang="en-US" sz="3600" dirty="0">
              <a:solidFill>
                <a:srgbClr val="000000"/>
              </a:solidFill>
              <a:latin typeface="新細明體" panose="02020500000000000000" pitchFamily="18" charset="-120"/>
            </a:endParaRPr>
          </a:p>
          <a:p>
            <a:pPr marL="365760" indent="-256032">
              <a:buClr>
                <a:srgbClr val="DD8047"/>
              </a:buClr>
              <a:buFont typeface="Wingdings 3"/>
              <a:buChar char=""/>
              <a:defRPr/>
            </a:pPr>
            <a:endParaRPr lang="en-US" altLang="zh-TW" sz="2800" dirty="0">
              <a:solidFill>
                <a:srgbClr val="55554A"/>
              </a:solidFill>
              <a:latin typeface="新細明體" panose="02020500000000000000" pitchFamily="18" charset="-120"/>
            </a:endParaRPr>
          </a:p>
          <a:p>
            <a:pPr>
              <a:defRPr/>
            </a:pPr>
            <a:endParaRPr lang="en-US" altLang="zh-TW" sz="2800" dirty="0">
              <a:latin typeface="+mn-ea"/>
            </a:endParaRPr>
          </a:p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7909E0-EBF1-467E-9C22-FADF62EA3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環境衛生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6BD734E-04A3-46F9-B012-9D480F41B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1781" y="2249586"/>
            <a:ext cx="8663880" cy="452596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113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學年度外掃區已放置校網。</a:t>
            </a:r>
            <a:endParaRPr lang="en-US" altLang="zh-TW" sz="32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七升八、八升九班級掃具需求表發放於導師桌上，請於</a:t>
            </a: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8/29(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下班前繳交。</a:t>
            </a:r>
            <a:endParaRPr lang="en-US" altLang="zh-TW" sz="32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開學當天衛生股長於早自習及第一節至桌球地下室領取外掃區掃具。</a:t>
            </a:r>
            <a:r>
              <a:rPr lang="zh-TW" altLang="en-US" sz="32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掃具為消耗性用具，</a:t>
            </a:r>
            <a:r>
              <a:rPr lang="zh-TW" altLang="zh-TW" sz="32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外掃區掃具請先行到掃區去看有無掃具，請不要請領一堆，造成</a:t>
            </a:r>
            <a:r>
              <a:rPr lang="zh-TW" altLang="en-US" sz="32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閒置。</a:t>
            </a:r>
            <a:endParaRPr lang="en-US" altLang="zh-TW" sz="3200" b="1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zh-TW" altLang="en-US" sz="3200" b="1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掃具無法每人一副，使用前請先擦拭清潔。</a:t>
            </a:r>
            <a:endParaRPr lang="en-US" altLang="zh-TW" sz="32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開學當天請清點掃具，八、九年級將上學期不用到的外掃具拿回學務處衛生組旁樓下掃具間。</a:t>
            </a:r>
            <a:endParaRPr lang="en-US" altLang="zh-TW" sz="32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43ADDB-6955-4C07-876C-37D437A93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環境衛生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83A2C9D-A987-4711-9CCE-C2FE53115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5" y="2223082"/>
            <a:ext cx="8568951" cy="4446277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spcBef>
                <a:spcPts val="3000"/>
              </a:spcBef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zh-TW" altLang="en-US" sz="3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本學期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辦公室班級至衛生組領取一卷垃圾袋，廁所已放置於女廁，若用完可以向衛生組領取。</a:t>
            </a:r>
            <a:endParaRPr lang="en-US" altLang="zh-TW" sz="32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spcBef>
                <a:spcPts val="3000"/>
              </a:spcBef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zh-TW" altLang="en-US" sz="3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請班級</a:t>
            </a:r>
            <a:r>
              <a:rPr lang="zh-TW" altLang="en-US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自行準備一般垃圾袋</a:t>
            </a:r>
            <a:r>
              <a:rPr lang="zh-TW" altLang="en-US" sz="32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，若班上皆為較乾淨的垃圾可直接裝桶帶至垃圾場統一集中。請做好垃圾分類，請勿混雜資源回收物，違反施予愛校服務。</a:t>
            </a:r>
            <a:endParaRPr lang="en-US" altLang="zh-TW" sz="3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spcBef>
                <a:spcPts val="3000"/>
              </a:spcBef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zh-TW" altLang="zh-TW" sz="3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不回收「塑膠餐盒、杯」、「資料夾」、「</a:t>
            </a:r>
            <a:r>
              <a:rPr lang="zh-TW" altLang="zh-TW" sz="3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塑膠袋」、「布丁優格盒」、「塑膠杯蓋」等，為避免佔班級垃圾桶空間，請集中一個水桶統一倒置垃圾場</a:t>
            </a:r>
            <a:r>
              <a:rPr lang="en-US" altLang="zh-TW" sz="3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75</a:t>
            </a:r>
            <a:r>
              <a:rPr lang="zh-TW" altLang="zh-TW" sz="3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公升大垃圾袋，若無法辦別拿至資源回收室洽詢專人分類。</a:t>
            </a:r>
            <a:endParaRPr lang="zh-TW" altLang="zh-TW" sz="32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ClrTx/>
              <a:buSzTx/>
              <a:buFont typeface="Wingdings" panose="05000000000000000000" pitchFamily="2" charset="2"/>
              <a:buChar char="ü"/>
              <a:defRPr/>
            </a:pPr>
            <a:endParaRPr lang="en-US" altLang="zh-TW" sz="32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ClrTx/>
              <a:buSzTx/>
              <a:buNone/>
              <a:defRPr/>
            </a:pPr>
            <a:endParaRPr lang="en-US" altLang="zh-TW" b="1" dirty="0">
              <a:solidFill>
                <a:prstClr val="black"/>
              </a:solidFill>
              <a:latin typeface="Calibri"/>
            </a:endParaRPr>
          </a:p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A48623E-162A-40F3-BFFA-43CC8C8D6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649" y="975449"/>
            <a:ext cx="8761413" cy="706964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微調整相關規定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學生傷病辦法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008B499-8A3E-437B-B088-40286A735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35" y="2402164"/>
            <a:ext cx="7071919" cy="3965080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113/8/21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本校衛生委員會通過相關辦法。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輕傷送醫：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陪伴人員順序：導師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護理師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行政人員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重傷送醫：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陪伴人員順序：護理師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導師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行政人員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以上人員因課務需代課，請教務處協助安排，並由家長會核實補助代課費用。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DF6FB2D-6E19-449C-9C88-830157129E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986" t="17614" r="17500" b="6544"/>
          <a:stretch/>
        </p:blipFill>
        <p:spPr>
          <a:xfrm>
            <a:off x="7533314" y="975449"/>
            <a:ext cx="4345497" cy="588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80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CC0EC9-790F-4BF5-925E-5A4C704A75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生教組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7D2F09E-65FF-4FF1-B5FE-12758B4CD1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學務處</a:t>
            </a:r>
          </a:p>
        </p:txBody>
      </p:sp>
    </p:spTree>
    <p:extLst>
      <p:ext uri="{BB962C8B-B14F-4D97-AF65-F5344CB8AC3E}">
        <p14:creationId xmlns:p14="http://schemas.microsoft.com/office/powerpoint/2010/main" val="3445348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8478A6-9DFB-F66E-E66E-252B552A5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校園安全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特定人員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9A39CA9-F5E7-4BB6-DC19-9C76C68A0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669" y="2343915"/>
            <a:ext cx="10618859" cy="4154859"/>
          </a:xfrm>
        </p:spPr>
        <p:txBody>
          <a:bodyPr>
            <a:normAutofit/>
          </a:bodyPr>
          <a:lstStyle/>
          <a:p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生教組會於開學發下特定人員提列單，請導師夥伴協助提列類別為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特定人員第四類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須經家長同意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第四類對象說明</a:t>
            </a:r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未成年學生，各級學校認為有必要實施尿液檢驗，主要是有可能有涉毒風險或是有跡證顯示有接觸電子菸等風險疑慮。</a:t>
            </a:r>
            <a:endParaRPr lang="en-US" altLang="zh-TW" sz="28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8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特定人員提列採自願開放，倘若班級中若無</a:t>
            </a:r>
            <a:r>
              <a:rPr lang="zh-TW" altLang="en-US" sz="2800" b="1" u="sng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請勾</a:t>
            </a:r>
            <a:r>
              <a:rPr lang="en-US" altLang="zh-TW" sz="2800" b="1" u="sng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(V)</a:t>
            </a:r>
            <a:r>
              <a:rPr lang="zh-TW" altLang="en-US" sz="2800" b="1" u="sng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無</a:t>
            </a:r>
            <a:r>
              <a:rPr lang="zh-TW" altLang="en-US" sz="28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繳回即可。</a:t>
            </a:r>
            <a:endParaRPr lang="en-US" altLang="zh-TW" sz="28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85375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33DAF5E-3EFF-D078-505F-6BC777523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latin typeface="新細明體"/>
              </a:rPr>
              <a:t>✽</a:t>
            </a:r>
            <a:r>
              <a:rPr lang="en-US" altLang="zh-TW" b="1" dirty="0">
                <a:solidFill>
                  <a:schemeClr val="bg1"/>
                </a:solidFill>
                <a:latin typeface="新細明體"/>
              </a:rPr>
              <a:t>=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學生人身安全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請假宣導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62E64C3-47FA-642D-3F64-BBA978959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請家長統一由新北校園通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進行請假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請假請依新北市請假規定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事假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請提醒家長事先完成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病假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-1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日由導師核定後完成，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2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日請建議家長帶學生去看診，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3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日請者請出據公立醫院診斷證明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DDE6D81-DAA8-F7B2-2300-665F71C7958B}"/>
              </a:ext>
            </a:extLst>
          </p:cNvPr>
          <p:cNvSpPr/>
          <p:nvPr/>
        </p:nvSpPr>
        <p:spPr>
          <a:xfrm>
            <a:off x="2449371" y="5914393"/>
            <a:ext cx="7293258" cy="6158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700" dirty="0">
                <a:solidFill>
                  <a:srgbClr val="FF0000"/>
                </a:solidFill>
                <a:latin typeface="華康歐陽詢體W5" panose="03000509000000000000" pitchFamily="65" charset="-120"/>
                <a:ea typeface="華康歐陽詢體W5" panose="03000509000000000000" pitchFamily="65" charset="-120"/>
              </a:rPr>
              <a:t>倘若有到校困難者，或是長期就學不穩者請與相關單位聯繫</a:t>
            </a:r>
            <a:endParaRPr lang="en-US" altLang="zh-TW" sz="2700" dirty="0">
              <a:solidFill>
                <a:srgbClr val="FF0000"/>
              </a:solidFill>
              <a:latin typeface="華康歐陽詢體W5" panose="03000509000000000000" pitchFamily="65" charset="-120"/>
              <a:ea typeface="華康歐陽詢體W5" panose="03000509000000000000" pitchFamily="65" charset="-120"/>
            </a:endParaRPr>
          </a:p>
          <a:p>
            <a:pPr algn="ctr"/>
            <a:endParaRPr lang="zh-TW" altLang="en-US" sz="1350" dirty="0"/>
          </a:p>
        </p:txBody>
      </p:sp>
    </p:spTree>
    <p:extLst>
      <p:ext uri="{BB962C8B-B14F-4D97-AF65-F5344CB8AC3E}">
        <p14:creationId xmlns:p14="http://schemas.microsoft.com/office/powerpoint/2010/main" val="1278361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4D19A9-E083-912B-2292-63633E5F7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校園安全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防災宣導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A8D5D9C-E577-2975-3F45-2730F6F70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9337" y="2433320"/>
            <a:ext cx="9128905" cy="4276105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生教組會將全校教師進行防災組別分組。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請同仁務必牢記自身組別，並於演練或是災害發生時向組長報到。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提醒若演練或是災害發生時，請任課教師將學生帶至集合地點後再歸建責任分組。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本學期預計防災演練日期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:9/10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9/13(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模擬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9/20(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局端公告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9/2-9/6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為本校防災教育週，請導師夥伴協助播放影片宣導，並拍攝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張活動照片繳交給生教組</a:t>
            </a:r>
            <a:endParaRPr lang="en-US" altLang="zh-TW" sz="2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(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e-mail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</a:t>
            </a:r>
            <a:r>
              <a:rPr lang="en-US" altLang="zh-TW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rick0504@apps.ntpc.edu.tw)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，感謝師長配合。</a:t>
            </a:r>
            <a:endParaRPr lang="en-US" altLang="zh-TW" sz="2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影片路徑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校網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處室辦理業務項目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學務處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防災教育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56568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86A4D8D-C014-7B52-D609-777CAE71A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工作安全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霸凌知能提醒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B1EEFC1-EB1D-769B-2E67-A4740D5BF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3799" y="2263455"/>
            <a:ext cx="7404653" cy="4038600"/>
          </a:xfrm>
        </p:spPr>
        <p:txBody>
          <a:bodyPr/>
          <a:lstStyle/>
          <a:p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生霸凌部分統一由霸凌防治委員會處理，請老師夥伴務必於課堂或是班級經營中</a:t>
            </a:r>
            <a:r>
              <a:rPr lang="zh-TW" altLang="en-US" sz="2400" b="1" u="sng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營造正向支持環境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，倘若有接獲相關情事或</a:t>
            </a:r>
            <a:r>
              <a:rPr lang="zh-TW" altLang="en-US" sz="24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消息請務必於</a:t>
            </a:r>
            <a:r>
              <a:rPr lang="en-US" altLang="zh-TW" sz="24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4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第一時間</a:t>
            </a:r>
            <a:r>
              <a:rPr lang="en-US" altLang="zh-TW" sz="24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通知生教組</a:t>
            </a:r>
            <a:r>
              <a:rPr lang="zh-TW" altLang="en-US" sz="2400" dirty="0">
                <a:solidFill>
                  <a:srgbClr val="00000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000000"/>
                </a:solidFill>
                <a:latin typeface="華康歐陽詢體W5" panose="03000509000000000000" pitchFamily="65" charset="-120"/>
                <a:ea typeface="華康歐陽詢體W5" panose="03000509000000000000" pitchFamily="65" charset="-120"/>
              </a:rPr>
              <a:t>只要你有通報並做好輔導紀錄填寫，那就大大降低被長官糾正的機會。</a:t>
            </a:r>
            <a:endParaRPr lang="en-US" altLang="zh-TW" sz="2400" dirty="0">
              <a:solidFill>
                <a:srgbClr val="000000"/>
              </a:solidFill>
              <a:latin typeface="華康歐陽詢體W5" panose="03000509000000000000" pitchFamily="65" charset="-120"/>
              <a:ea typeface="華康歐陽詢體W5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</a:t>
            </a:r>
            <a:r>
              <a:rPr lang="zh-TW" altLang="en-US" sz="24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不要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自己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判斷是否霸凌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，也盡量不要提供任何個人觀點給家長參考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0" indent="0">
              <a:buNone/>
            </a:pPr>
            <a:endParaRPr lang="en-US" altLang="zh-TW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6A388E1-42DC-B979-6884-E78DDE568030}"/>
              </a:ext>
            </a:extLst>
          </p:cNvPr>
          <p:cNvSpPr/>
          <p:nvPr/>
        </p:nvSpPr>
        <p:spPr>
          <a:xfrm>
            <a:off x="1748953" y="6060427"/>
            <a:ext cx="8434343" cy="35613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300" dirty="0">
                <a:solidFill>
                  <a:srgbClr val="FF0000"/>
                </a:solidFill>
                <a:latin typeface="華康歐陽詢體W5" panose="03000509000000000000" pitchFamily="65" charset="-120"/>
                <a:ea typeface="華康歐陽詢體W5" panose="03000509000000000000" pitchFamily="65" charset="-120"/>
              </a:rPr>
              <a:t>及早發現，有效處理，</a:t>
            </a:r>
            <a:endParaRPr lang="en-US" altLang="zh-TW" sz="3300" dirty="0">
              <a:solidFill>
                <a:srgbClr val="FF0000"/>
              </a:solidFill>
              <a:latin typeface="華康歐陽詢體W5" panose="03000509000000000000" pitchFamily="65" charset="-120"/>
              <a:ea typeface="華康歐陽詢體W5" panose="03000509000000000000" pitchFamily="65" charset="-120"/>
            </a:endParaRPr>
          </a:p>
          <a:p>
            <a:pPr algn="ctr"/>
            <a:r>
              <a:rPr lang="zh-TW" altLang="en-US" sz="3300" dirty="0">
                <a:solidFill>
                  <a:srgbClr val="FF0000"/>
                </a:solidFill>
                <a:latin typeface="華康歐陽詢體W5" panose="03000509000000000000" pitchFamily="65" charset="-120"/>
                <a:ea typeface="華康歐陽詢體W5" panose="03000509000000000000" pitchFamily="65" charset="-120"/>
              </a:rPr>
              <a:t>大大降低事後繁瑣的處理</a:t>
            </a:r>
            <a:r>
              <a:rPr lang="en-US" altLang="zh-TW" sz="3300" dirty="0">
                <a:solidFill>
                  <a:srgbClr val="FF0000"/>
                </a:solidFill>
                <a:latin typeface="華康歐陽詢體W5" panose="03000509000000000000" pitchFamily="65" charset="-120"/>
                <a:ea typeface="華康歐陽詢體W5" panose="03000509000000000000" pitchFamily="65" charset="-120"/>
              </a:rPr>
              <a:t>!!</a:t>
            </a:r>
          </a:p>
          <a:p>
            <a:pPr algn="ctr"/>
            <a:endParaRPr lang="zh-TW" altLang="en-US" sz="1350" dirty="0"/>
          </a:p>
        </p:txBody>
      </p:sp>
    </p:spTree>
    <p:extLst>
      <p:ext uri="{BB962C8B-B14F-4D97-AF65-F5344CB8AC3E}">
        <p14:creationId xmlns:p14="http://schemas.microsoft.com/office/powerpoint/2010/main" val="30866782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離子會議室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離子會議室</Template>
  <TotalTime>104</TotalTime>
  <Words>3172</Words>
  <Application>Microsoft Office PowerPoint</Application>
  <PresentationFormat>寬螢幕</PresentationFormat>
  <Paragraphs>299</Paragraphs>
  <Slides>36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20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57" baseType="lpstr">
      <vt:lpstr>文鼎中隸</vt:lpstr>
      <vt:lpstr>文鼎俏黑體P</vt:lpstr>
      <vt:lpstr>文鼎甜妞體B</vt:lpstr>
      <vt:lpstr>文鼎甜妞體P</vt:lpstr>
      <vt:lpstr>文鼎細圓</vt:lpstr>
      <vt:lpstr>文鼎新藝體</vt:lpstr>
      <vt:lpstr>華康中特圓體</vt:lpstr>
      <vt:lpstr>華康超明體</vt:lpstr>
      <vt:lpstr>華康歐陽詢體W5</vt:lpstr>
      <vt:lpstr>微軟正黑體</vt:lpstr>
      <vt:lpstr>新細明體</vt:lpstr>
      <vt:lpstr>新細明體</vt:lpstr>
      <vt:lpstr>標楷體</vt:lpstr>
      <vt:lpstr>Arial</vt:lpstr>
      <vt:lpstr>Calibri</vt:lpstr>
      <vt:lpstr>Century Gothic</vt:lpstr>
      <vt:lpstr>Franklin Gothic Book</vt:lpstr>
      <vt:lpstr>Times New Roman</vt:lpstr>
      <vt:lpstr>Wingdings</vt:lpstr>
      <vt:lpstr>Wingdings 3</vt:lpstr>
      <vt:lpstr>離子會議室</vt:lpstr>
      <vt:lpstr>113-1導師會報</vt:lpstr>
      <vt:lpstr>微調整相關規定-服裝儀容</vt:lpstr>
      <vt:lpstr>微調整相關規定-朝會升旗</vt:lpstr>
      <vt:lpstr>微調整相關規定-學生傷病辦法</vt:lpstr>
      <vt:lpstr>生教組</vt:lpstr>
      <vt:lpstr>校園安全-特定人員</vt:lpstr>
      <vt:lpstr>✽=學生人身安全-請假宣導</vt:lpstr>
      <vt:lpstr>校園安全-防災宣導</vt:lpstr>
      <vt:lpstr>工作安全-霸凌知能提醒(生-生)</vt:lpstr>
      <vt:lpstr>工作安全-霸凌知能及管教提醒(師-生)</vt:lpstr>
      <vt:lpstr>訓育組</vt:lpstr>
      <vt:lpstr>開學安排</vt:lpstr>
      <vt:lpstr>服務學習時數輸入相關事項</vt:lpstr>
      <vt:lpstr>班級幹部輸入相關事項</vt:lpstr>
      <vt:lpstr>班級幹部輸入相關事項</vt:lpstr>
      <vt:lpstr>PowerPoint 簡報</vt:lpstr>
      <vt:lpstr>社團活動選填相關事項</vt:lpstr>
      <vt:lpstr>社團活動選填相關事項</vt:lpstr>
      <vt:lpstr>✽選填社團帳號密碼相關事項</vt:lpstr>
      <vt:lpstr>✽選填社團帳號密碼相關事項</vt:lpstr>
      <vt:lpstr>PowerPoint 簡報</vt:lpstr>
      <vt:lpstr>PowerPoint 簡報</vt:lpstr>
      <vt:lpstr>PowerPoint 簡報</vt:lpstr>
      <vt:lpstr>PowerPoint 簡報</vt:lpstr>
      <vt:lpstr>PowerPoint 簡報</vt:lpstr>
      <vt:lpstr>體育組</vt:lpstr>
      <vt:lpstr>新北市中平國中113學年度第一學期 體育組各項活動</vt:lpstr>
      <vt:lpstr>PowerPoint 簡報</vt:lpstr>
      <vt:lpstr>PowerPoint 簡報</vt:lpstr>
      <vt:lpstr>PowerPoint 簡報</vt:lpstr>
      <vt:lpstr>衛生組</vt:lpstr>
      <vt:lpstr>午餐及補助生</vt:lpstr>
      <vt:lpstr>午餐用餐規則</vt:lpstr>
      <vt:lpstr>健康促進重要時程</vt:lpstr>
      <vt:lpstr>環境衛生</vt:lpstr>
      <vt:lpstr>環境衛生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113-1導師會報</dc:title>
  <dc:creator>user</dc:creator>
  <cp:lastModifiedBy>user</cp:lastModifiedBy>
  <cp:revision>11</cp:revision>
  <dcterms:created xsi:type="dcterms:W3CDTF">2024-08-26T06:54:55Z</dcterms:created>
  <dcterms:modified xsi:type="dcterms:W3CDTF">2024-08-27T03:16:11Z</dcterms:modified>
</cp:coreProperties>
</file>