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7" r:id="rId3"/>
    <p:sldId id="288" r:id="rId4"/>
    <p:sldId id="291" r:id="rId5"/>
    <p:sldId id="292" r:id="rId6"/>
    <p:sldId id="290" r:id="rId7"/>
    <p:sldId id="273" r:id="rId8"/>
    <p:sldId id="289" r:id="rId9"/>
    <p:sldId id="268" r:id="rId10"/>
    <p:sldId id="280" r:id="rId11"/>
    <p:sldId id="284" r:id="rId12"/>
  </p:sldIdLst>
  <p:sldSz cx="9144000" cy="6858000" type="screen4x3"/>
  <p:notesSz cx="6797675" cy="992822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84" autoAdjust="0"/>
    <p:restoredTop sz="94660"/>
  </p:normalViewPr>
  <p:slideViewPr>
    <p:cSldViewPr>
      <p:cViewPr varScale="1">
        <p:scale>
          <a:sx n="65" d="100"/>
          <a:sy n="65" d="100"/>
        </p:scale>
        <p:origin x="142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FFC96C-1F4D-4B1B-BA1B-028BEA9BABD6}" type="datetimeFigureOut">
              <a:rPr lang="zh-TW" altLang="en-US" smtClean="0"/>
              <a:t>2019/3/4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008C4F-3711-4A00-BB61-544AAE15D1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924959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63524-17C4-4202-91BC-33BB645AFB7E}" type="datetimeFigureOut">
              <a:rPr lang="zh-TW" altLang="en-US" smtClean="0"/>
              <a:t>2019/3/4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0B097-F7A1-4A4D-8C0D-E71E706CFE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991730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13467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68B30-5F73-42D6-9964-E65E230A548E}" type="datetime1">
              <a:rPr lang="fr-FR" altLang="zh-TW" smtClean="0"/>
              <a:t>04/03/2019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0947C5-E3E0-4AFE-9EE4-CE16EFC64FBD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421656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F310D-60FD-462B-AE35-F31E674BF23C}" type="datetime1">
              <a:rPr lang="fr-FR" altLang="zh-TW" smtClean="0"/>
              <a:t>04/03/2019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9E9B44-5195-4202-BA52-E7EE8A9490E7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1174976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4ED7D-9B58-4022-94CF-766619A295F2}" type="datetime1">
              <a:rPr lang="fr-FR" altLang="zh-TW" smtClean="0"/>
              <a:t>04/03/2019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0725BD-563C-4229-A258-4835679D0571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2882675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32CCA-287D-4A09-8BFE-CC602F216B98}" type="datetime1">
              <a:rPr lang="fr-FR" altLang="zh-TW" smtClean="0"/>
              <a:t>04/03/2019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DC710E-78A7-4CE0-BB0E-42959582BE50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301275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7B673-A457-4294-AEE5-2EF8E7EA6B5F}" type="datetime1">
              <a:rPr lang="fr-FR" altLang="zh-TW" smtClean="0"/>
              <a:t>04/03/2019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A5AC65-9789-4335-B1CF-E9AFD694DF0D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39108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31FE7-1D80-4F85-BBF7-D2757BCB532A}" type="datetime1">
              <a:rPr lang="fr-FR" altLang="zh-TW" smtClean="0"/>
              <a:t>04/03/2019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8813D7-FCD8-4CA2-9096-35BC49430ED0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168961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BB67E-2A32-4853-AAC3-A87F32F5D1BF}" type="datetime1">
              <a:rPr lang="fr-FR" altLang="zh-TW" smtClean="0"/>
              <a:t>04/03/2019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257F6-1A5E-4D97-8533-DE674CC5E06A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171532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10FE9-C6C0-4733-9BC6-B3D1373601EB}" type="datetime1">
              <a:rPr lang="fr-FR" altLang="zh-TW" smtClean="0"/>
              <a:t>04/03/2019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E048E1-899E-4FE7-A4AA-1FDCD3AAB8EC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1318961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8018F-93B9-48D3-9706-F5DE6CCD6ECE}" type="datetime1">
              <a:rPr lang="fr-FR" altLang="zh-TW" smtClean="0"/>
              <a:t>04/03/2019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9CDC2C-953B-46A4-8FCB-1A64D5C8AAB2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4152542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BAD51-68DD-4A85-9495-657802DE6214}" type="datetime1">
              <a:rPr lang="fr-FR" altLang="zh-TW" smtClean="0"/>
              <a:t>04/03/2019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BE618F-18B0-4670-A919-2F49F5B4DEA4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413392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CDBBB-A566-4063-90E4-BB7C7788F445}" type="datetime1">
              <a:rPr lang="fr-FR" altLang="zh-TW" smtClean="0"/>
              <a:t>04/03/2019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699A0-7787-4E4E-90B7-AEC8F1940BDA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4013012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  <a:endParaRPr lang="fr-CA" altLang="zh-TW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  <a:endParaRPr lang="fr-CA" altLang="zh-TW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88025E5-116C-4422-AF83-73E5CAD3B48E}" type="datetime1">
              <a:rPr lang="fr-FR" altLang="zh-TW" smtClean="0"/>
              <a:t>04/03/2019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FEAAA49-A817-4036-A07A-95AFDF0C65AF}" type="slidenum">
              <a:rPr lang="fr-CA" altLang="zh-TW"/>
              <a:pPr/>
              <a:t>‹#›</a:t>
            </a:fld>
            <a:endParaRPr lang="fr-CA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2321942" y="1928813"/>
            <a:ext cx="6786562" cy="1470025"/>
          </a:xfrm>
        </p:spPr>
        <p:txBody>
          <a:bodyPr/>
          <a:lstStyle/>
          <a:p>
            <a:r>
              <a:rPr lang="en-US" altLang="zh-TW" sz="4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sz="4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學年度第二學期 第一次</a:t>
            </a:r>
            <a:r>
              <a:rPr lang="en-US" altLang="zh-TW" sz="4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0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生涯發展教育工作委員會議</a:t>
            </a:r>
            <a:endParaRPr lang="fr-CA" altLang="zh-TW" sz="40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2585554" y="3398838"/>
            <a:ext cx="5589588" cy="1752600"/>
          </a:xfrm>
        </p:spPr>
        <p:txBody>
          <a:bodyPr/>
          <a:lstStyle/>
          <a:p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日期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02</a:t>
            </a:r>
            <a:r>
              <a:rPr lang="zh-TW" altLang="en-US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25</a:t>
            </a:r>
            <a:r>
              <a:rPr lang="zh-TW" altLang="en-US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33948" y="188640"/>
            <a:ext cx="7375848" cy="1143000"/>
          </a:xfrm>
        </p:spPr>
        <p:txBody>
          <a:bodyPr/>
          <a:lstStyle/>
          <a:p>
            <a:pPr algn="l"/>
            <a:r>
              <a:rPr lang="zh-TW" altLang="en-US" sz="4000" dirty="0" smtClean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議題：</a:t>
            </a:r>
            <a:r>
              <a:rPr lang="zh-TW" altLang="zh-TW" sz="4000" dirty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課程及活動規劃</a:t>
            </a:r>
            <a:endParaRPr lang="fr-CA" altLang="zh-TW" dirty="0" smtClean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71689"/>
            <a:ext cx="8229600" cy="637232"/>
          </a:xfrm>
        </p:spPr>
        <p:txBody>
          <a:bodyPr rtlCol="0">
            <a:normAutofit/>
          </a:bodyPr>
          <a:lstStyle/>
          <a:p>
            <a:pPr marL="274320" lvl="0" indent="-274320" fontAlgn="auto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en-US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107</a:t>
            </a:r>
            <a:r>
              <a:rPr lang="zh-TW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學年</a:t>
            </a:r>
            <a:r>
              <a:rPr lang="zh-TW" altLang="zh-TW" sz="2800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度</a:t>
            </a:r>
            <a:r>
              <a:rPr lang="zh-TW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第</a:t>
            </a:r>
            <a:r>
              <a:rPr lang="zh-TW" altLang="en-US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二</a:t>
            </a:r>
            <a:r>
              <a:rPr lang="zh-TW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學期</a:t>
            </a:r>
            <a:r>
              <a:rPr lang="zh-TW" altLang="en-US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升學輔導</a:t>
            </a:r>
            <a:endParaRPr lang="en-US" altLang="zh-TW" sz="2800" b="1" dirty="0">
              <a:solidFill>
                <a:srgbClr val="073E87"/>
              </a:solidFill>
              <a:latin typeface="Candara"/>
              <a:ea typeface="標楷體" panose="03000509000000000000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252258"/>
              </p:ext>
            </p:extLst>
          </p:nvPr>
        </p:nvGraphicFramePr>
        <p:xfrm>
          <a:off x="179512" y="2536256"/>
          <a:ext cx="8784975" cy="3595094"/>
        </p:xfrm>
        <a:graphic>
          <a:graphicData uri="http://schemas.openxmlformats.org/drawingml/2006/table">
            <a:tbl>
              <a:tblPr firstRow="1" firstCol="1" bandRow="1"/>
              <a:tblGrid>
                <a:gridCol w="1224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47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75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03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19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時間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地點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主題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講師</a:t>
                      </a:r>
                      <a:endParaRPr lang="zh-TW" sz="20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對象</a:t>
                      </a:r>
                      <a:endParaRPr lang="zh-TW" sz="20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6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6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2/23(8:00-9:00)</a:t>
                      </a:r>
                      <a:endParaRPr lang="zh-TW" sz="1600" b="1" kern="1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本校</a:t>
                      </a: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第二會議室</a:t>
                      </a:r>
                      <a:endParaRPr lang="zh-TW" alt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適性入學宣導</a:t>
                      </a:r>
                      <a:endParaRPr lang="zh-TW" altLang="zh-TW" sz="2000" kern="10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東海高中</a:t>
                      </a:r>
                      <a:endParaRPr lang="en-US" altLang="zh-TW" sz="20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黃麗米校長</a:t>
                      </a:r>
                      <a:endParaRPr lang="zh-TW" alt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九年級導師</a:t>
                      </a:r>
                      <a:endParaRPr lang="zh-TW" altLang="zh-TW" sz="20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472586"/>
                  </a:ext>
                </a:extLst>
              </a:tr>
              <a:tr h="6456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3/8</a:t>
                      </a:r>
                      <a:r>
                        <a:rPr lang="zh-TW" altLang="en-US" sz="18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家長日</a:t>
                      </a:r>
                      <a:endParaRPr lang="zh-TW" sz="1800" b="1" kern="1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本校</a:t>
                      </a: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第一會議室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適性入學宣導</a:t>
                      </a:r>
                      <a:endParaRPr lang="zh-TW" altLang="zh-TW" sz="2000" kern="10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東海高中</a:t>
                      </a:r>
                      <a:endParaRPr lang="en-US" altLang="zh-TW" sz="20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黃麗米校長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九年級家長</a:t>
                      </a:r>
                      <a:endParaRPr lang="zh-TW" altLang="zh-TW" sz="20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6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5/20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5/21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第</a:t>
                      </a:r>
                      <a:r>
                        <a:rPr lang="en-US" altLang="zh-TW" sz="18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5.6.7</a:t>
                      </a:r>
                      <a:r>
                        <a:rPr lang="zh-TW" altLang="en-US" sz="18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節</a:t>
                      </a:r>
                      <a:endParaRPr lang="zh-TW" sz="1800" b="1" kern="1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靜心綜合教室</a:t>
                      </a:r>
                      <a:endParaRPr lang="zh-TW" sz="2000" kern="100" dirty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noProof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升學宣導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高職、五專</a:t>
                      </a:r>
                      <a:endParaRPr lang="en-US" altLang="zh-TW" sz="2000" kern="1200" dirty="0" smtClean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九年級學生</a:t>
                      </a:r>
                      <a:endParaRPr lang="en-US" altLang="zh-TW" sz="20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475695"/>
                  </a:ext>
                </a:extLst>
              </a:tr>
              <a:tr h="8446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5/21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第</a:t>
                      </a:r>
                      <a:r>
                        <a:rPr lang="en-US" altLang="zh-TW" sz="18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2.3</a:t>
                      </a:r>
                      <a:r>
                        <a:rPr lang="zh-TW" altLang="en-US" sz="18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節</a:t>
                      </a:r>
                      <a:endParaRPr lang="zh-TW" sz="1800" b="1" kern="1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靜心綜合教室</a:t>
                      </a:r>
                      <a:endParaRPr lang="zh-TW" altLang="zh-TW" sz="2000" kern="100" dirty="0" smtClean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noProof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升學宣導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高中</a:t>
                      </a:r>
                      <a:endParaRPr lang="en-US" altLang="zh-TW" sz="2000" kern="1200" dirty="0" smtClean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九年級學生</a:t>
                      </a:r>
                      <a:endParaRPr lang="en-US" altLang="zh-TW" sz="20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70152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323528" y="1206159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生涯探索與進路選擇</a:t>
            </a:r>
          </a:p>
        </p:txBody>
      </p:sp>
    </p:spTree>
    <p:extLst>
      <p:ext uri="{BB962C8B-B14F-4D97-AF65-F5344CB8AC3E}">
        <p14:creationId xmlns:p14="http://schemas.microsoft.com/office/powerpoint/2010/main" val="334644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3171" y="1167336"/>
            <a:ext cx="8229600" cy="637232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rgbClr val="31B6FD"/>
              </a:buClr>
              <a:buSzPct val="100000"/>
              <a:buNone/>
            </a:pPr>
            <a:r>
              <a:rPr lang="en-US" altLang="zh-TW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107-02-</a:t>
            </a:r>
            <a:r>
              <a:rPr lang="zh-TW" altLang="en-US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生涯發展教育融入領域課程</a:t>
            </a:r>
          </a:p>
          <a:p>
            <a:pPr marL="0" lvl="0" indent="0" fontAlgn="auto">
              <a:spcAft>
                <a:spcPts val="0"/>
              </a:spcAft>
              <a:buClr>
                <a:srgbClr val="31B6FD"/>
              </a:buClr>
              <a:buSzPct val="100000"/>
              <a:buNone/>
            </a:pPr>
            <a:endParaRPr lang="zh-TW" altLang="en-US" sz="2800" b="1" dirty="0" smtClean="0">
              <a:solidFill>
                <a:srgbClr val="073E87"/>
              </a:solidFill>
              <a:latin typeface="Candara"/>
              <a:ea typeface="標楷體" panose="03000509000000000000" pitchFamily="65" charset="-120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 bwMode="auto">
          <a:xfrm>
            <a:off x="282923" y="1796584"/>
            <a:ext cx="8527301" cy="2383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 algn="just" fontAlgn="auto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zh-TW" altLang="zh-TW" sz="2800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請</a:t>
            </a:r>
            <a:r>
              <a:rPr lang="zh-TW" altLang="zh-TW" sz="2800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各領域</a:t>
            </a:r>
            <a:r>
              <a:rPr lang="zh-TW" altLang="zh-TW" sz="2800" b="1" dirty="0">
                <a:solidFill>
                  <a:srgbClr val="FF0000"/>
                </a:solidFill>
                <a:latin typeface="Candara"/>
                <a:ea typeface="標楷體" panose="03000509000000000000" pitchFamily="65" charset="-120"/>
              </a:rPr>
              <a:t>每學年</a:t>
            </a:r>
            <a:r>
              <a:rPr lang="zh-TW" altLang="zh-TW" sz="2800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舉辦一次「生涯發展教育融入課程」研討，並將討論內容及結果</a:t>
            </a:r>
            <a:r>
              <a:rPr lang="zh-TW" altLang="zh-TW" sz="2800" b="1" dirty="0">
                <a:solidFill>
                  <a:srgbClr val="FF0000"/>
                </a:solidFill>
                <a:latin typeface="Candara"/>
                <a:ea typeface="標楷體" panose="03000509000000000000" pitchFamily="65" charset="-120"/>
              </a:rPr>
              <a:t>記錄在會議紀錄簿中</a:t>
            </a:r>
            <a:r>
              <a:rPr lang="zh-TW" altLang="en-US" sz="2800" b="1" dirty="0" smtClean="0">
                <a:solidFill>
                  <a:srgbClr val="FF0000"/>
                </a:solidFill>
                <a:latin typeface="Candara"/>
                <a:ea typeface="標楷體" panose="03000509000000000000" pitchFamily="65" charset="-120"/>
              </a:rPr>
              <a:t>。</a:t>
            </a:r>
            <a:endParaRPr lang="en-US" altLang="zh-TW" sz="2800" b="1" dirty="0" smtClean="0">
              <a:solidFill>
                <a:srgbClr val="FF0000"/>
              </a:solidFill>
              <a:latin typeface="Candara"/>
              <a:ea typeface="標楷體" panose="03000509000000000000" pitchFamily="65" charset="-120"/>
            </a:endParaRPr>
          </a:p>
          <a:p>
            <a:pPr marL="274320" indent="-274320" algn="just" fontAlgn="auto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zh-TW" altLang="en-US" sz="2800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期末教學研究會領域教師自我</a:t>
            </a:r>
            <a:r>
              <a:rPr lang="zh-TW" altLang="en-US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檢核</a:t>
            </a:r>
            <a:endParaRPr lang="en-US" altLang="zh-TW" sz="2800" b="1" dirty="0" smtClean="0">
              <a:solidFill>
                <a:srgbClr val="FF0000"/>
              </a:solidFill>
              <a:latin typeface="Candara"/>
              <a:ea typeface="標楷體" panose="03000509000000000000" pitchFamily="65" charset="-120"/>
            </a:endParaRPr>
          </a:p>
          <a:p>
            <a:pPr marL="274320" indent="-274320" algn="just" fontAlgn="auto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en-US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107</a:t>
            </a:r>
            <a:r>
              <a:rPr lang="zh-TW" altLang="en-US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學年</a:t>
            </a:r>
            <a:r>
              <a:rPr lang="zh-TW" altLang="en-US" sz="2800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度生涯發展教育融入領域課程，</a:t>
            </a:r>
            <a:r>
              <a:rPr lang="zh-TW" altLang="en-US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請各領召蒐集領域教師之簡</a:t>
            </a:r>
            <a:r>
              <a:rPr lang="zh-TW" altLang="en-US" sz="2800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案、學習單、照片等佐證資料</a:t>
            </a:r>
            <a:r>
              <a:rPr lang="zh-TW" altLang="en-US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。於</a:t>
            </a:r>
            <a:r>
              <a:rPr lang="en-US" altLang="zh-TW" sz="2000" dirty="0" smtClean="0">
                <a:solidFill>
                  <a:srgbClr val="FF0000"/>
                </a:solidFill>
                <a:latin typeface="Aharoni" panose="02010803020104030203" pitchFamily="2" charset="-79"/>
                <a:ea typeface="標楷體" panose="03000509000000000000" pitchFamily="65" charset="-120"/>
                <a:cs typeface="Aharoni" panose="02010803020104030203" pitchFamily="2" charset="-79"/>
              </a:rPr>
              <a:t> </a:t>
            </a:r>
            <a:r>
              <a:rPr lang="en-US" altLang="zh-TW" sz="3000" dirty="0">
                <a:solidFill>
                  <a:srgbClr val="FF0000"/>
                </a:solidFill>
                <a:latin typeface="Aharoni" panose="02010803020104030203" pitchFamily="2" charset="-79"/>
                <a:ea typeface="標楷體" panose="03000509000000000000" pitchFamily="65" charset="-120"/>
                <a:cs typeface="Aharoni" panose="02010803020104030203" pitchFamily="2" charset="-79"/>
              </a:rPr>
              <a:t>6/10</a:t>
            </a:r>
            <a:r>
              <a:rPr lang="zh-TW" altLang="en-US" sz="3000" dirty="0" smtClean="0">
                <a:solidFill>
                  <a:srgbClr val="FF0000"/>
                </a:solidFill>
                <a:latin typeface="Candara"/>
                <a:ea typeface="標楷體" panose="03000509000000000000" pitchFamily="65" charset="-120"/>
              </a:rPr>
              <a:t>前</a:t>
            </a:r>
            <a:r>
              <a:rPr lang="zh-TW" altLang="en-US" sz="3000" dirty="0" smtClean="0">
                <a:solidFill>
                  <a:schemeClr val="tx2">
                    <a:lumMod val="75000"/>
                  </a:schemeClr>
                </a:solidFill>
                <a:latin typeface="Candara"/>
                <a:ea typeface="標楷體" panose="03000509000000000000" pitchFamily="65" charset="-120"/>
              </a:rPr>
              <a:t>寄</a:t>
            </a:r>
            <a:r>
              <a:rPr lang="en-US" altLang="zh-TW" sz="1900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bettina@ntpc.edu.tw</a:t>
            </a:r>
            <a:r>
              <a:rPr lang="zh-TW" altLang="en-US" sz="1900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淑宛信箱</a:t>
            </a:r>
            <a:endParaRPr lang="zh-TW" altLang="en-US" sz="3000" dirty="0">
              <a:solidFill>
                <a:srgbClr val="073E87"/>
              </a:solidFill>
              <a:latin typeface="Candara"/>
              <a:ea typeface="標楷體" panose="03000509000000000000" pitchFamily="65" charset="-120"/>
            </a:endParaRPr>
          </a:p>
          <a:p>
            <a:pPr marL="274320" indent="-274320" fontAlgn="auto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</a:pPr>
            <a:endParaRPr lang="en-US" altLang="zh-TW" sz="2800" b="1" dirty="0">
              <a:solidFill>
                <a:srgbClr val="073E87"/>
              </a:solidFill>
              <a:latin typeface="Candara"/>
              <a:ea typeface="標楷體" panose="03000509000000000000" pitchFamily="65" charset="-120"/>
            </a:endParaRPr>
          </a:p>
          <a:p>
            <a:pPr marL="274320" indent="-274320" fontAlgn="auto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</a:pPr>
            <a:endParaRPr lang="en-US" altLang="zh-TW" sz="2800" b="1" dirty="0" smtClean="0">
              <a:solidFill>
                <a:srgbClr val="FF0000"/>
              </a:solidFill>
              <a:latin typeface="Candara"/>
              <a:ea typeface="標楷體" panose="03000509000000000000" pitchFamily="65" charset="-120"/>
            </a:endParaRPr>
          </a:p>
          <a:p>
            <a:pPr marL="0" indent="0" fontAlgn="auto">
              <a:spcAft>
                <a:spcPts val="0"/>
              </a:spcAft>
              <a:buClr>
                <a:srgbClr val="31B6FD"/>
              </a:buClr>
              <a:buSzPct val="100000"/>
              <a:buNone/>
            </a:pPr>
            <a:endParaRPr lang="en-US" altLang="zh-TW" sz="2800" b="1" dirty="0" smtClean="0">
              <a:solidFill>
                <a:srgbClr val="073E87"/>
              </a:solidFill>
              <a:latin typeface="Candara"/>
              <a:ea typeface="標楷體" panose="03000509000000000000" pitchFamily="65" charset="-120"/>
            </a:endParaRPr>
          </a:p>
          <a:p>
            <a:pPr marL="274320" indent="-274320" fontAlgn="auto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</a:pPr>
            <a:endParaRPr lang="en-US" altLang="zh-TW" sz="2800" b="1" dirty="0" smtClean="0">
              <a:solidFill>
                <a:srgbClr val="073E87"/>
              </a:solidFill>
              <a:latin typeface="Candara"/>
              <a:ea typeface="標楷體" panose="03000509000000000000" pitchFamily="65" charset="-120"/>
            </a:endParaRPr>
          </a:p>
          <a:p>
            <a:pPr marL="0" indent="0" fontAlgn="auto">
              <a:spcAft>
                <a:spcPts val="0"/>
              </a:spcAft>
              <a:buClr>
                <a:srgbClr val="31B6FD"/>
              </a:buClr>
              <a:buSzPct val="100000"/>
              <a:buNone/>
            </a:pPr>
            <a:endParaRPr lang="zh-TW" altLang="en-US" sz="2800" b="1" dirty="0">
              <a:solidFill>
                <a:srgbClr val="073E87"/>
              </a:solidFill>
              <a:latin typeface="Candara"/>
              <a:ea typeface="標楷體" panose="03000509000000000000" pitchFamily="65" charset="-120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293171" y="4326536"/>
            <a:ext cx="8229600" cy="63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rgbClr val="31B6FD"/>
              </a:buClr>
              <a:buSzPct val="100000"/>
              <a:buNone/>
            </a:pPr>
            <a:r>
              <a:rPr lang="en-US" altLang="zh-TW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108</a:t>
            </a:r>
            <a:r>
              <a:rPr lang="zh-TW" altLang="en-US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學年度生涯發展教育融入領域課程</a:t>
            </a:r>
            <a:r>
              <a:rPr lang="zh-TW" altLang="en-US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規劃</a:t>
            </a:r>
          </a:p>
          <a:p>
            <a:pPr marL="0" indent="0" fontAlgn="auto">
              <a:spcAft>
                <a:spcPts val="0"/>
              </a:spcAft>
              <a:buClr>
                <a:srgbClr val="31B6FD"/>
              </a:buClr>
              <a:buSzPct val="100000"/>
              <a:buFont typeface="Arial" panose="020B0604020202020204" pitchFamily="34" charset="0"/>
              <a:buNone/>
            </a:pPr>
            <a:endParaRPr lang="zh-TW" altLang="en-US" sz="2800" b="1" dirty="0" smtClean="0">
              <a:solidFill>
                <a:srgbClr val="073E87"/>
              </a:solidFill>
              <a:latin typeface="Candara"/>
              <a:ea typeface="標楷體" panose="03000509000000000000" pitchFamily="65" charset="-120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 bwMode="auto">
          <a:xfrm>
            <a:off x="282922" y="4809456"/>
            <a:ext cx="8527301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請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規劃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108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學年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度</a:t>
            </a:r>
            <a:r>
              <a:rPr kumimoji="0" lang="zh-TW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生涯發展教育融入課程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，每年級至少一個單元。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en-US" altLang="zh-TW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haroni" panose="02010803020104030203" pitchFamily="2" charset="-79"/>
                <a:ea typeface="標楷體" panose="03000509000000000000" pitchFamily="65" charset="-120"/>
                <a:cs typeface="Aharoni" panose="02010803020104030203" pitchFamily="2" charset="-79"/>
              </a:rPr>
              <a:t>6/10</a:t>
            </a: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前</a:t>
            </a: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繳交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新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北市中平國中生涯發展教育融入各學習領域課程教學</a:t>
            </a:r>
            <a:r>
              <a:rPr kumimoji="0" lang="zh-TW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一覽表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)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bettina@ntpc.edu.tw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淑宛信箱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)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33948" y="188640"/>
            <a:ext cx="7375848" cy="1143000"/>
          </a:xfrm>
        </p:spPr>
        <p:txBody>
          <a:bodyPr/>
          <a:lstStyle/>
          <a:p>
            <a:pPr algn="l"/>
            <a:r>
              <a:rPr lang="zh-TW" altLang="en-US" sz="4000" dirty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議題：</a:t>
            </a:r>
            <a:r>
              <a:rPr lang="zh-TW" altLang="zh-TW" sz="4000" dirty="0" smtClean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課程</a:t>
            </a:r>
            <a:r>
              <a:rPr lang="zh-TW" altLang="zh-TW" sz="4000" dirty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及活動規劃</a:t>
            </a:r>
            <a:endParaRPr lang="fr-CA" altLang="zh-TW" sz="4000" dirty="0">
              <a:solidFill>
                <a:srgbClr val="FFFFFF"/>
              </a:solidFill>
              <a:latin typeface="Candara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5014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3000" b="0" i="0" u="none" strike="noStrike" kern="1200" cap="small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j-cs"/>
            </a:endParaRPr>
          </a:p>
        </p:txBody>
      </p:sp>
      <p:sp>
        <p:nvSpPr>
          <p:cNvPr id="2" name="圓角矩形 1"/>
          <p:cNvSpPr/>
          <p:nvPr/>
        </p:nvSpPr>
        <p:spPr>
          <a:xfrm>
            <a:off x="6649605" y="831850"/>
            <a:ext cx="2304256" cy="582387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1907704" y="831850"/>
            <a:ext cx="2304256" cy="582113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4283968" y="831850"/>
            <a:ext cx="2304256" cy="58375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17327" y="836712"/>
            <a:ext cx="165618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七年級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622110" y="836712"/>
            <a:ext cx="165618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八年級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7092280" y="836712"/>
            <a:ext cx="165618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九年級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360598" y="1340768"/>
            <a:ext cx="1509111" cy="4225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智力測驗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380679" y="1844824"/>
            <a:ext cx="1491952" cy="45174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生涯檔案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664854" y="1287405"/>
            <a:ext cx="1469361" cy="4656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性向測驗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642263" y="1819858"/>
            <a:ext cx="1491952" cy="4080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生涯檔案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092280" y="1284936"/>
            <a:ext cx="1457653" cy="4672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興趣測驗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7092280" y="1795335"/>
            <a:ext cx="1457653" cy="4404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生涯檔案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2427986" y="3025593"/>
            <a:ext cx="1491952" cy="430932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職業講座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427986" y="3501008"/>
            <a:ext cx="1491952" cy="420925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職群參觀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4584387" y="3114163"/>
            <a:ext cx="1751463" cy="430932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專業群科參訪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4611761" y="3692017"/>
            <a:ext cx="1717579" cy="434600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技藝教育遴選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6945167" y="3704265"/>
            <a:ext cx="1803297" cy="434600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技藝教育課程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6940176" y="4591777"/>
            <a:ext cx="1803297" cy="421399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多元進路宣導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6961984" y="5085184"/>
            <a:ext cx="1803296" cy="410584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升學博覽會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4581508" y="4739368"/>
            <a:ext cx="1803297" cy="447730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職業類科體驗營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270806" y="6178070"/>
            <a:ext cx="1727562" cy="41030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生涯融入課程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4586421" y="6165304"/>
            <a:ext cx="1727562" cy="41030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生涯融入課程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999851" y="6160275"/>
            <a:ext cx="1727562" cy="42809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生涯融入課程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0" name="圓角矩形 39"/>
          <p:cNvSpPr/>
          <p:nvPr/>
        </p:nvSpPr>
        <p:spPr>
          <a:xfrm>
            <a:off x="168885" y="1268760"/>
            <a:ext cx="8784976" cy="164217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自我覺察</a:t>
            </a:r>
            <a:endParaRPr kumimoji="0" lang="en-US" altLang="zh-TW" sz="3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與探索</a:t>
            </a:r>
            <a:endParaRPr kumimoji="0" lang="zh-TW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2" name="圓角矩形 41"/>
          <p:cNvSpPr/>
          <p:nvPr/>
        </p:nvSpPr>
        <p:spPr>
          <a:xfrm>
            <a:off x="139213" y="2924944"/>
            <a:ext cx="8784976" cy="157016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生涯覺察</a:t>
            </a:r>
            <a:endParaRPr kumimoji="0" lang="en-US" altLang="zh-TW" sz="3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與試探</a:t>
            </a:r>
            <a:endParaRPr kumimoji="0" lang="zh-TW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3" name="圓角矩形 42"/>
          <p:cNvSpPr/>
          <p:nvPr/>
        </p:nvSpPr>
        <p:spPr>
          <a:xfrm>
            <a:off x="109541" y="4509120"/>
            <a:ext cx="8784976" cy="157016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生涯探索</a:t>
            </a:r>
            <a:endParaRPr kumimoji="0" lang="en-US" altLang="zh-TW" sz="3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進路選擇</a:t>
            </a:r>
            <a:endParaRPr kumimoji="0" lang="zh-TW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6" name="文字方塊 55"/>
          <p:cNvSpPr txBox="1"/>
          <p:nvPr/>
        </p:nvSpPr>
        <p:spPr>
          <a:xfrm>
            <a:off x="323528" y="76626"/>
            <a:ext cx="82264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生涯發展教育具體推動措施</a:t>
            </a:r>
            <a:endParaRPr kumimoji="0" lang="zh-TW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2427986" y="3933056"/>
            <a:ext cx="1491952" cy="420925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職群認識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6949207" y="5589240"/>
            <a:ext cx="1803296" cy="410584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產業參訪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2388088" y="2376062"/>
            <a:ext cx="1491952" cy="4936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產業參訪</a:t>
            </a:r>
            <a:endParaRPr kumimoji="0" lang="en-US" altLang="zh-TW" sz="1800" b="0" i="0" u="none" strike="noStrike" kern="1200" cap="none" spc="0" normalizeH="0" baseline="0" noProof="0" dirty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(</a:t>
            </a: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校外教學</a:t>
            </a:r>
            <a:r>
              <a:rPr kumimoji="0" lang="en-US" altLang="zh-TW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)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5" name="五角星形 44"/>
          <p:cNvSpPr/>
          <p:nvPr/>
        </p:nvSpPr>
        <p:spPr>
          <a:xfrm>
            <a:off x="1944980" y="2391468"/>
            <a:ext cx="504056" cy="360040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5CD2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6" name="五角星形 45"/>
          <p:cNvSpPr/>
          <p:nvPr/>
        </p:nvSpPr>
        <p:spPr>
          <a:xfrm>
            <a:off x="1944980" y="1896885"/>
            <a:ext cx="504056" cy="360040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5CD2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7" name="五角星形 46"/>
          <p:cNvSpPr/>
          <p:nvPr/>
        </p:nvSpPr>
        <p:spPr>
          <a:xfrm>
            <a:off x="1944980" y="3044900"/>
            <a:ext cx="504056" cy="360040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5CD2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8" name="五角星形 47"/>
          <p:cNvSpPr/>
          <p:nvPr/>
        </p:nvSpPr>
        <p:spPr>
          <a:xfrm>
            <a:off x="1886618" y="6194303"/>
            <a:ext cx="504056" cy="360040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5CD2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9" name="五角星形 48"/>
          <p:cNvSpPr/>
          <p:nvPr/>
        </p:nvSpPr>
        <p:spPr>
          <a:xfrm>
            <a:off x="4273012" y="6179846"/>
            <a:ext cx="504056" cy="360040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5CD2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0" name="五角星形 49"/>
          <p:cNvSpPr/>
          <p:nvPr/>
        </p:nvSpPr>
        <p:spPr>
          <a:xfrm>
            <a:off x="6629480" y="6169157"/>
            <a:ext cx="504056" cy="360040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5CD2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1" name="五角星形 50"/>
          <p:cNvSpPr/>
          <p:nvPr/>
        </p:nvSpPr>
        <p:spPr>
          <a:xfrm>
            <a:off x="4242712" y="4761185"/>
            <a:ext cx="504056" cy="360040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5CD2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2" name="五角星形 51"/>
          <p:cNvSpPr/>
          <p:nvPr/>
        </p:nvSpPr>
        <p:spPr>
          <a:xfrm>
            <a:off x="6588224" y="4610128"/>
            <a:ext cx="504056" cy="360040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5CD2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3" name="五角星形 52"/>
          <p:cNvSpPr/>
          <p:nvPr/>
        </p:nvSpPr>
        <p:spPr>
          <a:xfrm>
            <a:off x="6629480" y="3687208"/>
            <a:ext cx="504056" cy="360040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5CD2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4" name="五角星形 53"/>
          <p:cNvSpPr/>
          <p:nvPr/>
        </p:nvSpPr>
        <p:spPr>
          <a:xfrm>
            <a:off x="6688148" y="1826013"/>
            <a:ext cx="504056" cy="360040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5CD2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5" name="五角星形 54"/>
          <p:cNvSpPr/>
          <p:nvPr/>
        </p:nvSpPr>
        <p:spPr>
          <a:xfrm>
            <a:off x="4254016" y="1812291"/>
            <a:ext cx="504056" cy="360040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5CD2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8" name="五角星形 57"/>
          <p:cNvSpPr/>
          <p:nvPr/>
        </p:nvSpPr>
        <p:spPr>
          <a:xfrm>
            <a:off x="4231060" y="3729297"/>
            <a:ext cx="504056" cy="360040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5CD2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4664854" y="2322032"/>
            <a:ext cx="1491952" cy="4936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產業參訪</a:t>
            </a:r>
            <a:endParaRPr kumimoji="0" lang="en-US" altLang="zh-TW" sz="1800" b="0" i="0" u="none" strike="noStrike" kern="1200" cap="none" spc="0" normalizeH="0" baseline="0" noProof="0" dirty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(</a:t>
            </a: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校外教學</a:t>
            </a:r>
            <a:r>
              <a:rPr kumimoji="0" lang="en-US" altLang="zh-TW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)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7092280" y="2321854"/>
            <a:ext cx="1491952" cy="4936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產業參訪</a:t>
            </a:r>
            <a:endParaRPr kumimoji="0" lang="en-US" altLang="zh-TW" sz="1800" b="0" i="0" u="none" strike="noStrike" kern="1200" cap="none" spc="0" normalizeH="0" baseline="0" noProof="0" dirty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(</a:t>
            </a:r>
            <a:r>
              <a:rPr kumimoji="0" lang="zh-TW" altLang="en-US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校外教學</a:t>
            </a:r>
            <a:r>
              <a:rPr kumimoji="0" lang="en-US" altLang="zh-TW" sz="1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)</a:t>
            </a:r>
            <a:endParaRPr kumimoji="0" lang="zh-TW" alt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1" name="五角星形 60"/>
          <p:cNvSpPr/>
          <p:nvPr/>
        </p:nvSpPr>
        <p:spPr>
          <a:xfrm>
            <a:off x="4309345" y="2417753"/>
            <a:ext cx="504056" cy="360040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5CD2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2" name="五角星形 61"/>
          <p:cNvSpPr/>
          <p:nvPr/>
        </p:nvSpPr>
        <p:spPr>
          <a:xfrm>
            <a:off x="6720452" y="2371827"/>
            <a:ext cx="504056" cy="360040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5CD2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3" name="五角星形 62"/>
          <p:cNvSpPr/>
          <p:nvPr/>
        </p:nvSpPr>
        <p:spPr>
          <a:xfrm>
            <a:off x="6618176" y="5582236"/>
            <a:ext cx="504056" cy="360040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5CD2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4" name="五角星形 63"/>
          <p:cNvSpPr/>
          <p:nvPr/>
        </p:nvSpPr>
        <p:spPr>
          <a:xfrm>
            <a:off x="6618176" y="5082335"/>
            <a:ext cx="504056" cy="360040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5CD2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327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33948" y="188640"/>
            <a:ext cx="7375848" cy="1143000"/>
          </a:xfrm>
        </p:spPr>
        <p:txBody>
          <a:bodyPr/>
          <a:lstStyle/>
          <a:p>
            <a:pPr algn="l"/>
            <a:r>
              <a:rPr lang="zh-TW" altLang="en-US" sz="4000" dirty="0" smtClean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議題：</a:t>
            </a:r>
            <a:r>
              <a:rPr lang="zh-TW" altLang="zh-TW" sz="4000" dirty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課程及活動規劃</a:t>
            </a:r>
            <a:endParaRPr lang="fr-CA" altLang="zh-TW" dirty="0" smtClean="0">
              <a:solidFill>
                <a:schemeClr val="bg1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23528" y="1206159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自我覺察與探索</a:t>
            </a: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 bwMode="auto">
          <a:xfrm>
            <a:off x="323528" y="2060848"/>
            <a:ext cx="8496944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r>
              <a:rPr kumimoji="0" lang="en-US" altLang="zh-TW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107</a:t>
            </a:r>
            <a:r>
              <a:rPr kumimoji="0" lang="zh-TW" altLang="zh-TW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學年</a:t>
            </a:r>
            <a:r>
              <a:rPr kumimoji="0" lang="zh-TW" altLang="zh-TW" b="1" i="0" u="none" strike="noStrike" kern="1200" cap="none" spc="0" normalizeH="0" baseline="0" noProof="0" dirty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度</a:t>
            </a:r>
            <a:r>
              <a:rPr kumimoji="0" lang="zh-TW" altLang="zh-TW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第</a:t>
            </a:r>
            <a:r>
              <a:rPr kumimoji="0" lang="zh-TW" alt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二</a:t>
            </a:r>
            <a:r>
              <a:rPr kumimoji="0" lang="zh-TW" altLang="zh-TW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學期</a:t>
            </a:r>
            <a:r>
              <a:rPr kumimoji="0" lang="zh-TW" altLang="en-US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生涯檔案</a:t>
            </a:r>
            <a:r>
              <a:rPr kumimoji="0" lang="zh-TW" alt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製作</a:t>
            </a:r>
            <a:endParaRPr kumimoji="0" lang="en-US" altLang="zh-TW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67437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為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鼓勵學生用心製作生涯檔案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，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下學期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由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輔導活動老師挑選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每班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1-7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位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生涯檔案製作優良同學，給予嘉獎乙次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。</a:t>
            </a: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107</a:t>
            </a:r>
            <a:r>
              <a:rPr kumimoji="0" lang="zh-TW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學年</a:t>
            </a:r>
            <a:r>
              <a:rPr kumimoji="0" lang="zh-TW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度</a:t>
            </a:r>
            <a:r>
              <a:rPr kumimoji="0" lang="zh-TW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第</a:t>
            </a:r>
            <a:r>
              <a:rPr kumimoji="0" lang="zh-TW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二</a:t>
            </a:r>
            <a:r>
              <a:rPr kumimoji="0" lang="zh-TW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學期</a:t>
            </a:r>
            <a:r>
              <a:rPr kumimoji="0" lang="zh-TW" altLang="en-US" sz="32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</a:rPr>
              <a:t>生涯</a:t>
            </a:r>
            <a:r>
              <a:rPr lang="zh-TW" altLang="en-US" b="1" u="sng" noProof="0" dirty="0" smtClean="0">
                <a:solidFill>
                  <a:srgbClr val="FF0000"/>
                </a:solidFill>
                <a:latin typeface="Candara"/>
                <a:ea typeface="標楷體" panose="03000509000000000000" pitchFamily="65" charset="-120"/>
              </a:rPr>
              <a:t>發</a:t>
            </a:r>
            <a:r>
              <a:rPr lang="zh-TW" altLang="en-US" b="1" u="sng" noProof="0" dirty="0">
                <a:solidFill>
                  <a:srgbClr val="FF0000"/>
                </a:solidFill>
                <a:latin typeface="Candara"/>
                <a:ea typeface="標楷體" panose="03000509000000000000" pitchFamily="65" charset="-120"/>
              </a:rPr>
              <a:t>展</a:t>
            </a:r>
            <a:r>
              <a:rPr kumimoji="0" lang="zh-TW" altLang="en-US" sz="32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</a:rPr>
              <a:t>紀錄手冊</a:t>
            </a:r>
            <a:r>
              <a:rPr kumimoji="0" lang="zh-TW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檢核</a:t>
            </a:r>
            <a:endParaRPr kumimoji="0" lang="en-US" altLang="zh-TW" sz="3200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674370" lvl="1" indent="-274320" fontAlgn="auto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en-US" altLang="zh-TW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5/29</a:t>
            </a:r>
            <a:r>
              <a:rPr lang="zh-TW" altLang="en-US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檢核生涯發展紀錄</a:t>
            </a:r>
            <a:r>
              <a:rPr lang="zh-TW" altLang="en-US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手冊</a:t>
            </a:r>
            <a:r>
              <a:rPr lang="en-US" altLang="zh-TW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九年級</a:t>
            </a:r>
            <a:r>
              <a:rPr lang="en-US" altLang="zh-TW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)</a:t>
            </a:r>
          </a:p>
          <a:p>
            <a:pPr marL="674370" lvl="1" indent="-274320" fontAlgn="auto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en-US" altLang="zh-TW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6/13-6/14</a:t>
            </a:r>
            <a:r>
              <a:rPr lang="zh-TW" altLang="en-US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檢核生涯發展紀錄手冊</a:t>
            </a:r>
            <a:r>
              <a:rPr lang="en-US" altLang="zh-TW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七八年級</a:t>
            </a:r>
            <a:r>
              <a:rPr lang="en-US" altLang="zh-TW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)</a:t>
            </a:r>
          </a:p>
          <a:p>
            <a:pPr marL="67437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40005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zh-TW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27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33948" y="188640"/>
            <a:ext cx="7375848" cy="1143000"/>
          </a:xfrm>
        </p:spPr>
        <p:txBody>
          <a:bodyPr/>
          <a:lstStyle/>
          <a:p>
            <a:pPr algn="l"/>
            <a:r>
              <a:rPr lang="zh-TW" altLang="en-US" sz="4000" dirty="0" smtClean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議題：</a:t>
            </a:r>
            <a:r>
              <a:rPr lang="zh-TW" altLang="zh-TW" sz="4000" dirty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課程及活動規劃</a:t>
            </a:r>
            <a:endParaRPr lang="fr-CA" altLang="zh-TW" dirty="0" smtClean="0">
              <a:solidFill>
                <a:schemeClr val="bg1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23528" y="1206159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自我覺察與探索</a:t>
            </a: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 bwMode="auto">
          <a:xfrm>
            <a:off x="193613" y="1959280"/>
            <a:ext cx="8496944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賈桃樂主題館參訪活動</a:t>
            </a:r>
            <a:r>
              <a:rPr kumimoji="0" lang="en-US" altLang="zh-TW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TW" alt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勞動部勞動力發展署桃竹苗分署</a:t>
            </a:r>
            <a:r>
              <a:rPr kumimoji="0" lang="en-US" altLang="zh-TW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~</a:t>
            </a:r>
            <a:r>
              <a:rPr kumimoji="0" lang="zh-TW" alt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新竹就業中心</a:t>
            </a:r>
            <a:r>
              <a:rPr kumimoji="0" lang="en-US" altLang="zh-TW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)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67437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40005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zh-TW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643253"/>
            <a:ext cx="8191500" cy="3981450"/>
          </a:xfrm>
          <a:prstGeom prst="rect">
            <a:avLst/>
          </a:prstGeom>
        </p:spPr>
      </p:pic>
      <p:pic>
        <p:nvPicPr>
          <p:cNvPr id="6" name="圖片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66665"/>
            <a:ext cx="3542493" cy="176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86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-6079" y="-42182"/>
            <a:ext cx="7375848" cy="1143000"/>
          </a:xfrm>
        </p:spPr>
        <p:txBody>
          <a:bodyPr/>
          <a:lstStyle/>
          <a:p>
            <a:pPr algn="l"/>
            <a:r>
              <a:rPr lang="zh-TW" altLang="en-US" sz="4000" dirty="0" smtClean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議題：</a:t>
            </a:r>
            <a:r>
              <a:rPr lang="zh-TW" altLang="zh-TW" sz="4000" dirty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課程及活動規劃</a:t>
            </a:r>
            <a:endParaRPr lang="fr-CA" altLang="zh-TW" dirty="0" smtClean="0">
              <a:solidFill>
                <a:schemeClr val="bg1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93613" y="852880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自我覺察與探索</a:t>
            </a: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 bwMode="auto">
          <a:xfrm>
            <a:off x="-14483" y="1562710"/>
            <a:ext cx="8496944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賈桃樂主題館參訪活動</a:t>
            </a:r>
            <a:r>
              <a:rPr kumimoji="0" lang="en-US" altLang="zh-TW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TW" alt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勞動部勞動力發展署桃竹苗分署</a:t>
            </a:r>
            <a:r>
              <a:rPr kumimoji="0" lang="en-US" altLang="zh-TW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~</a:t>
            </a:r>
            <a:r>
              <a:rPr kumimoji="0" lang="zh-TW" alt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新竹就業中心</a:t>
            </a:r>
            <a:r>
              <a:rPr kumimoji="0" lang="en-US" altLang="zh-TW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3E87"/>
                </a:solidFill>
                <a:effectLst/>
                <a:uLnTx/>
                <a:uFillTx/>
                <a:latin typeface="Candara"/>
                <a:ea typeface="標楷體" panose="03000509000000000000" pitchFamily="65" charset="-120"/>
                <a:cs typeface="+mn-cs"/>
              </a:rPr>
              <a:t>)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67437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40005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zh-TW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73E87"/>
              </a:solidFill>
              <a:effectLst/>
              <a:uLnTx/>
              <a:uFillTx/>
              <a:latin typeface="Candara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6" name="圖片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146" y="-42182"/>
            <a:ext cx="3542493" cy="176999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613" y="2206342"/>
            <a:ext cx="8743330" cy="416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3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33948" y="188640"/>
            <a:ext cx="7375848" cy="1143000"/>
          </a:xfrm>
        </p:spPr>
        <p:txBody>
          <a:bodyPr/>
          <a:lstStyle/>
          <a:p>
            <a:pPr algn="l"/>
            <a:r>
              <a:rPr lang="zh-TW" altLang="en-US" sz="4000" dirty="0" smtClean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議題：</a:t>
            </a:r>
            <a:r>
              <a:rPr lang="zh-TW" altLang="zh-TW" sz="4000" dirty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課程及活動規劃</a:t>
            </a:r>
            <a:endParaRPr lang="fr-CA" altLang="zh-TW" dirty="0" smtClean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71689"/>
            <a:ext cx="8229600" cy="637232"/>
          </a:xfrm>
        </p:spPr>
        <p:txBody>
          <a:bodyPr rtlCol="0">
            <a:normAutofit/>
          </a:bodyPr>
          <a:lstStyle/>
          <a:p>
            <a:pPr marL="274320" lvl="0" indent="-274320" fontAlgn="auto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en-US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107</a:t>
            </a:r>
            <a:r>
              <a:rPr lang="zh-TW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學年</a:t>
            </a:r>
            <a:r>
              <a:rPr lang="zh-TW" altLang="zh-TW" sz="2800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度</a:t>
            </a:r>
            <a:r>
              <a:rPr lang="zh-TW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第</a:t>
            </a:r>
            <a:r>
              <a:rPr lang="zh-TW" altLang="en-US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二</a:t>
            </a:r>
            <a:r>
              <a:rPr lang="zh-TW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學期</a:t>
            </a:r>
            <a:r>
              <a:rPr lang="zh-TW" altLang="en-US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職業分享</a:t>
            </a:r>
            <a:endParaRPr lang="en-US" altLang="zh-TW" sz="2800" b="1" dirty="0">
              <a:solidFill>
                <a:srgbClr val="073E87"/>
              </a:solidFill>
              <a:latin typeface="Candara"/>
              <a:ea typeface="標楷體" panose="03000509000000000000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604649"/>
              </p:ext>
            </p:extLst>
          </p:nvPr>
        </p:nvGraphicFramePr>
        <p:xfrm>
          <a:off x="465161" y="2654094"/>
          <a:ext cx="8427318" cy="1624029"/>
        </p:xfrm>
        <a:graphic>
          <a:graphicData uri="http://schemas.openxmlformats.org/drawingml/2006/table">
            <a:tbl>
              <a:tblPr firstRow="1" firstCol="1" bandRow="1"/>
              <a:tblGrid>
                <a:gridCol w="1010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9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07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28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時間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地點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主題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講師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對象</a:t>
                      </a:r>
                      <a:endParaRPr lang="zh-TW" sz="20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12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4/15-4/30</a:t>
                      </a:r>
                      <a:endParaRPr lang="zh-TW" sz="2000" b="1" kern="1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七年級各班教室</a:t>
                      </a:r>
                      <a:endParaRPr lang="zh-TW" altLang="zh-TW" sz="18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家長職業分享</a:t>
                      </a:r>
                      <a:endParaRPr lang="en-US" altLang="zh-TW" sz="1800" kern="10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家長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七</a:t>
                      </a:r>
                      <a:r>
                        <a:rPr lang="zh-TW" altLang="zh-TW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年級</a:t>
                      </a:r>
                      <a:endParaRPr lang="zh-TW" altLang="zh-TW" sz="18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323528" y="1206159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生涯覺察與試探</a:t>
            </a:r>
          </a:p>
        </p:txBody>
      </p:sp>
    </p:spTree>
    <p:extLst>
      <p:ext uri="{BB962C8B-B14F-4D97-AF65-F5344CB8AC3E}">
        <p14:creationId xmlns:p14="http://schemas.microsoft.com/office/powerpoint/2010/main" val="83892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33948" y="188640"/>
            <a:ext cx="7375848" cy="1143000"/>
          </a:xfrm>
        </p:spPr>
        <p:txBody>
          <a:bodyPr/>
          <a:lstStyle/>
          <a:p>
            <a:pPr algn="l"/>
            <a:r>
              <a:rPr lang="zh-TW" altLang="en-US" sz="4000" dirty="0" smtClean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議題：</a:t>
            </a:r>
            <a:r>
              <a:rPr lang="zh-TW" altLang="zh-TW" sz="4000" dirty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課程及活動規劃</a:t>
            </a:r>
            <a:endParaRPr lang="fr-CA" altLang="zh-TW" dirty="0" smtClean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71689"/>
            <a:ext cx="8229600" cy="637232"/>
          </a:xfrm>
        </p:spPr>
        <p:txBody>
          <a:bodyPr rtlCol="0">
            <a:normAutofit/>
          </a:bodyPr>
          <a:lstStyle/>
          <a:p>
            <a:pPr marL="274320" lvl="0" indent="-274320" fontAlgn="auto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en-US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107</a:t>
            </a:r>
            <a:r>
              <a:rPr lang="zh-TW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學年</a:t>
            </a:r>
            <a:r>
              <a:rPr lang="zh-TW" altLang="zh-TW" sz="2800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度</a:t>
            </a:r>
            <a:r>
              <a:rPr lang="zh-TW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第</a:t>
            </a:r>
            <a:r>
              <a:rPr lang="zh-TW" altLang="en-US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二</a:t>
            </a:r>
            <a:r>
              <a:rPr lang="zh-TW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學期技藝</a:t>
            </a:r>
            <a:r>
              <a:rPr lang="zh-TW" altLang="en-US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教育課程、技藝教育社團</a:t>
            </a:r>
            <a:endParaRPr lang="en-US" altLang="zh-TW" sz="2800" b="1" dirty="0">
              <a:solidFill>
                <a:srgbClr val="073E87"/>
              </a:solidFill>
              <a:latin typeface="Candara"/>
              <a:ea typeface="標楷體" panose="03000509000000000000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56912"/>
              </p:ext>
            </p:extLst>
          </p:nvPr>
        </p:nvGraphicFramePr>
        <p:xfrm>
          <a:off x="465161" y="2654094"/>
          <a:ext cx="8427318" cy="2770028"/>
        </p:xfrm>
        <a:graphic>
          <a:graphicData uri="http://schemas.openxmlformats.org/drawingml/2006/table">
            <a:tbl>
              <a:tblPr firstRow="1" firstCol="1" bandRow="1"/>
              <a:tblGrid>
                <a:gridCol w="1010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9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07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28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時間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地點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主題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講師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對象</a:t>
                      </a:r>
                      <a:endParaRPr lang="zh-TW" sz="20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37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2/15</a:t>
                      </a:r>
                      <a:endParaRPr lang="zh-TW" altLang="zh-TW" sz="2000" b="1" kern="100" dirty="0" smtClean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本校第一會議室</a:t>
                      </a:r>
                      <a:endParaRPr lang="zh-TW" altLang="zh-TW" sz="18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技藝教育課程</a:t>
                      </a:r>
                      <a:endParaRPr lang="en-US" altLang="zh-TW" sz="1800" kern="10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開課說明</a:t>
                      </a:r>
                      <a:endParaRPr lang="en-US" altLang="zh-TW" sz="1800" kern="10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資料組長</a:t>
                      </a:r>
                      <a:endParaRPr lang="en-US" altLang="zh-TW" sz="1800" kern="1200" dirty="0" smtClean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技藝教育課程學生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375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2/22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6/21</a:t>
                      </a:r>
                      <a:endParaRPr lang="zh-TW" sz="2000" b="1" kern="1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力行樓</a:t>
                      </a:r>
                      <a:r>
                        <a:rPr lang="en-US" altLang="zh-TW" sz="1800" kern="100" dirty="0" err="1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5F</a:t>
                      </a:r>
                      <a:endParaRPr lang="en-US" altLang="zh-TW" sz="1800" kern="100" dirty="0" smtClean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美術教室</a:t>
                      </a:r>
                      <a:endParaRPr lang="zh-TW" sz="1800" kern="100" dirty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00" noProof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技藝教育社團</a:t>
                      </a:r>
                      <a:r>
                        <a:rPr lang="en-US" altLang="zh-TW" sz="1800" kern="100" noProof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 </a:t>
                      </a:r>
                      <a:r>
                        <a:rPr lang="zh-TW" altLang="en-US" sz="1800" kern="100" noProof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美容美髮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李芳儀老師</a:t>
                      </a:r>
                      <a:endParaRPr lang="en-US" altLang="zh-TW" sz="1800" kern="1200" dirty="0" smtClean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七年級學生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70152"/>
                  </a:ext>
                </a:extLst>
              </a:tr>
              <a:tr h="67972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中平樓 </a:t>
                      </a:r>
                      <a:r>
                        <a:rPr lang="en-US" altLang="zh-TW" sz="1800" kern="1200" dirty="0" err="1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3F</a:t>
                      </a:r>
                      <a:endParaRPr lang="en-US" altLang="zh-TW" sz="1800" kern="1200" dirty="0" smtClean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校史室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00" noProof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技藝教育社團</a:t>
                      </a:r>
                      <a:r>
                        <a:rPr lang="en-US" altLang="zh-TW" sz="1800" kern="100" noProof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 </a:t>
                      </a:r>
                      <a:r>
                        <a:rPr lang="zh-TW" altLang="en-US" sz="1800" kern="100" noProof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演藝社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陳向柔老師</a:t>
                      </a:r>
                      <a:endParaRPr lang="en-US" altLang="zh-TW" sz="1800" kern="1200" dirty="0" smtClean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八年級學生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323528" y="1206159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生涯覺察與試探</a:t>
            </a:r>
          </a:p>
        </p:txBody>
      </p:sp>
    </p:spTree>
    <p:extLst>
      <p:ext uri="{BB962C8B-B14F-4D97-AF65-F5344CB8AC3E}">
        <p14:creationId xmlns:p14="http://schemas.microsoft.com/office/powerpoint/2010/main" val="214004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33948" y="188640"/>
            <a:ext cx="7375848" cy="1143000"/>
          </a:xfrm>
        </p:spPr>
        <p:txBody>
          <a:bodyPr/>
          <a:lstStyle/>
          <a:p>
            <a:pPr algn="l"/>
            <a:r>
              <a:rPr lang="zh-TW" altLang="en-US" sz="4000" dirty="0" smtClean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議題：</a:t>
            </a:r>
            <a:r>
              <a:rPr lang="zh-TW" altLang="zh-TW" sz="4000" dirty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課程及活動規劃</a:t>
            </a:r>
            <a:endParaRPr lang="fr-CA" altLang="zh-TW" dirty="0" smtClean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637232"/>
          </a:xfrm>
        </p:spPr>
        <p:txBody>
          <a:bodyPr rtlCol="0">
            <a:normAutofit/>
          </a:bodyPr>
          <a:lstStyle/>
          <a:p>
            <a:pPr marL="274320" lvl="0" indent="-274320" fontAlgn="auto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en-US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108</a:t>
            </a:r>
            <a:r>
              <a:rPr lang="zh-TW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學年</a:t>
            </a:r>
            <a:r>
              <a:rPr lang="zh-TW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度技藝</a:t>
            </a:r>
            <a:r>
              <a:rPr lang="zh-TW" altLang="en-US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教育課程遴選</a:t>
            </a:r>
            <a:endParaRPr lang="en-US" altLang="zh-TW" sz="2800" b="1" dirty="0">
              <a:solidFill>
                <a:srgbClr val="073E87"/>
              </a:solidFill>
              <a:latin typeface="Candara"/>
              <a:ea typeface="標楷體" panose="03000509000000000000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985829"/>
              </p:ext>
            </p:extLst>
          </p:nvPr>
        </p:nvGraphicFramePr>
        <p:xfrm>
          <a:off x="306869" y="2564904"/>
          <a:ext cx="8009547" cy="4087275"/>
        </p:xfrm>
        <a:graphic>
          <a:graphicData uri="http://schemas.openxmlformats.org/drawingml/2006/table">
            <a:tbl>
              <a:tblPr firstRow="1" firstCol="1" bandRow="1"/>
              <a:tblGrid>
                <a:gridCol w="2823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58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47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時間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項目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129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kern="1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5/1(</a:t>
                      </a:r>
                      <a:r>
                        <a:rPr lang="zh-TW" altLang="en-US" sz="2400" b="0" kern="1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三</a:t>
                      </a:r>
                      <a:r>
                        <a:rPr lang="en-US" altLang="zh-TW" sz="2400" b="0" kern="1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altLang="zh-TW" sz="2400" b="0" kern="10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zh-TW" sz="2400" b="0" kern="1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18:30-21:00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kern="100" noProof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技藝教育遴選說明會</a:t>
                      </a:r>
                      <a:r>
                        <a:rPr lang="en-US" altLang="zh-TW" sz="2400" kern="100" noProof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(</a:t>
                      </a:r>
                      <a:r>
                        <a:rPr lang="zh-TW" altLang="en-US" sz="2400" kern="100" baseline="0" noProof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八年級</a:t>
                      </a:r>
                      <a:r>
                        <a:rPr lang="zh-TW" altLang="en-US" sz="2400" kern="100" noProof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家長</a:t>
                      </a:r>
                      <a:r>
                        <a:rPr lang="zh-TW" altLang="en-US" sz="2400" kern="100" noProof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學生</a:t>
                      </a:r>
                      <a:r>
                        <a:rPr lang="en-US" altLang="zh-TW" sz="2400" kern="100" noProof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7377"/>
                  </a:ext>
                </a:extLst>
              </a:tr>
              <a:tr h="705129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5/8(</a:t>
                      </a:r>
                      <a:r>
                        <a:rPr lang="zh-TW" altLang="en-US" sz="2400" b="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三</a:t>
                      </a:r>
                      <a:r>
                        <a:rPr lang="en-US" altLang="zh-TW" sz="2400" b="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 12:30</a:t>
                      </a:r>
                      <a:r>
                        <a:rPr lang="zh-TW" altLang="zh-TW" sz="2400" b="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前</a:t>
                      </a:r>
                      <a:endParaRPr lang="en-US" altLang="zh-TW" sz="2400" b="0" kern="1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學生繳交報名表件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129">
                <a:tc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US" altLang="zh-TW" sz="2400" b="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5/13(</a:t>
                      </a:r>
                      <a:r>
                        <a:rPr lang="zh-TW" altLang="en-US" sz="2400" b="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一</a:t>
                      </a:r>
                      <a:r>
                        <a:rPr lang="en-US" altLang="zh-TW" sz="2400" b="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12:30</a:t>
                      </a:r>
                      <a:endParaRPr lang="zh-TW" altLang="zh-TW" sz="2400" b="0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技藝教育學生遴薦及輔導會</a:t>
                      </a:r>
                      <a:endParaRPr kumimoji="0" lang="en-US" altLang="zh-TW" sz="2400" b="0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3820">
                <a:tc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US" altLang="zh-TW" sz="2400" b="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5/15(</a:t>
                      </a:r>
                      <a:r>
                        <a:rPr lang="zh-TW" altLang="en-US" sz="2400" b="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三</a:t>
                      </a:r>
                      <a:r>
                        <a:rPr lang="en-US" altLang="zh-TW" sz="2400" b="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zh-TW" sz="2400" b="0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公布「初步錄取通知」、學生領取「職群確認書」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70152"/>
                  </a:ext>
                </a:extLst>
              </a:tr>
              <a:tr h="763306">
                <a:tc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US" altLang="zh-TW" sz="2400" b="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5/17(</a:t>
                      </a:r>
                      <a:r>
                        <a:rPr lang="zh-TW" altLang="en-US" sz="2400" b="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五</a:t>
                      </a:r>
                      <a:r>
                        <a:rPr lang="en-US" altLang="zh-TW" sz="2400" b="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 12:30</a:t>
                      </a:r>
                      <a:r>
                        <a:rPr lang="zh-TW" altLang="zh-TW" sz="2400" b="0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前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學生繳回「職群確認書」，正式錄取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794003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323528" y="1206159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生涯覺察與試探</a:t>
            </a:r>
          </a:p>
        </p:txBody>
      </p:sp>
    </p:spTree>
    <p:extLst>
      <p:ext uri="{BB962C8B-B14F-4D97-AF65-F5344CB8AC3E}">
        <p14:creationId xmlns:p14="http://schemas.microsoft.com/office/powerpoint/2010/main" val="363960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33948" y="188640"/>
            <a:ext cx="7375848" cy="1143000"/>
          </a:xfrm>
        </p:spPr>
        <p:txBody>
          <a:bodyPr/>
          <a:lstStyle/>
          <a:p>
            <a:pPr algn="l"/>
            <a:r>
              <a:rPr lang="zh-TW" altLang="en-US" sz="4000" dirty="0" smtClean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議題：</a:t>
            </a:r>
            <a:r>
              <a:rPr lang="zh-TW" altLang="zh-TW" sz="4000" dirty="0">
                <a:solidFill>
                  <a:srgbClr val="FFFFFF"/>
                </a:solidFill>
                <a:latin typeface="Candara"/>
                <a:ea typeface="標楷體" panose="03000509000000000000" pitchFamily="65" charset="-120"/>
              </a:rPr>
              <a:t>課程及活動規劃</a:t>
            </a:r>
            <a:endParaRPr lang="fr-CA" altLang="zh-TW" dirty="0" smtClean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4892" y="1932030"/>
            <a:ext cx="8229600" cy="637232"/>
          </a:xfrm>
        </p:spPr>
        <p:txBody>
          <a:bodyPr rtlCol="0">
            <a:normAutofit/>
          </a:bodyPr>
          <a:lstStyle/>
          <a:p>
            <a:pPr marL="274320" lvl="0" indent="-274320" fontAlgn="auto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en-US" altLang="zh-TW" sz="2800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107</a:t>
            </a:r>
            <a:r>
              <a:rPr lang="zh-TW" altLang="zh-TW" sz="2800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學年度第</a:t>
            </a:r>
            <a:r>
              <a:rPr lang="zh-TW" altLang="en-US" sz="2800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二</a:t>
            </a:r>
            <a:r>
              <a:rPr lang="zh-TW" altLang="zh-TW" sz="2800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學期生涯</a:t>
            </a:r>
            <a:r>
              <a:rPr lang="en-US" altLang="zh-TW" sz="2800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/</a:t>
            </a:r>
            <a:r>
              <a:rPr lang="zh-TW" altLang="zh-TW" sz="2800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技職教育</a:t>
            </a:r>
            <a:r>
              <a:rPr lang="zh-TW" altLang="en-US" sz="2800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體驗</a:t>
            </a:r>
            <a:endParaRPr lang="en-US" altLang="zh-TW" sz="2800" b="1" dirty="0">
              <a:solidFill>
                <a:srgbClr val="073E87"/>
              </a:solidFill>
              <a:latin typeface="Candara"/>
              <a:ea typeface="標楷體" panose="03000509000000000000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539661"/>
              </p:ext>
            </p:extLst>
          </p:nvPr>
        </p:nvGraphicFramePr>
        <p:xfrm>
          <a:off x="144734" y="2523652"/>
          <a:ext cx="8858530" cy="1711010"/>
        </p:xfrm>
        <a:graphic>
          <a:graphicData uri="http://schemas.openxmlformats.org/drawingml/2006/table">
            <a:tbl>
              <a:tblPr firstRow="1" firstCol="1" bandRow="1"/>
              <a:tblGrid>
                <a:gridCol w="1945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04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38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25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時間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地點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主題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講師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對象</a:t>
                      </a:r>
                      <a:endParaRPr lang="zh-TW" sz="20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84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3/18-3/22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輔導課</a:t>
                      </a:r>
                      <a:endParaRPr lang="zh-TW" sz="2000" b="1" kern="1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靜心綜合教室</a:t>
                      </a:r>
                      <a:endParaRPr lang="zh-TW" altLang="zh-TW" sz="18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八年級職業類科體驗營</a:t>
                      </a:r>
                      <a:endParaRPr lang="zh-TW" altLang="zh-TW" sz="1800" kern="10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東海高中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八年級</a:t>
                      </a:r>
                      <a:endParaRPr lang="zh-TW" altLang="zh-TW" sz="18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323528" y="1206159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生涯探索與進路選擇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 bwMode="auto">
          <a:xfrm>
            <a:off x="200014" y="4449936"/>
            <a:ext cx="8229600" cy="63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 fontAlgn="auto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en-US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107</a:t>
            </a:r>
            <a:r>
              <a:rPr lang="zh-TW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學年度第</a:t>
            </a:r>
            <a:r>
              <a:rPr lang="zh-TW" altLang="en-US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二</a:t>
            </a:r>
            <a:r>
              <a:rPr lang="zh-TW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學期</a:t>
            </a:r>
            <a:r>
              <a:rPr lang="zh-TW" altLang="en-US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產業</a:t>
            </a:r>
            <a:r>
              <a:rPr lang="zh-TW" altLang="en-US" sz="2800" b="1" dirty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參</a:t>
            </a:r>
            <a:r>
              <a:rPr lang="zh-TW" altLang="en-US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訪</a:t>
            </a:r>
            <a:r>
              <a:rPr lang="en-US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亞東醫院</a:t>
            </a:r>
            <a:r>
              <a:rPr lang="en-US" altLang="zh-TW" sz="2800" b="1" dirty="0" smtClean="0">
                <a:solidFill>
                  <a:srgbClr val="073E87"/>
                </a:solidFill>
                <a:latin typeface="Candara"/>
                <a:ea typeface="標楷體" panose="03000509000000000000" pitchFamily="65" charset="-120"/>
              </a:rPr>
              <a:t>)</a:t>
            </a:r>
            <a:endParaRPr lang="en-US" altLang="zh-TW" sz="2800" b="1" dirty="0">
              <a:solidFill>
                <a:srgbClr val="073E87"/>
              </a:solidFill>
              <a:latin typeface="Candara"/>
              <a:ea typeface="標楷體" panose="03000509000000000000" pitchFamily="65" charset="-12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863633"/>
              </p:ext>
            </p:extLst>
          </p:nvPr>
        </p:nvGraphicFramePr>
        <p:xfrm>
          <a:off x="285470" y="4941168"/>
          <a:ext cx="8858530" cy="1711010"/>
        </p:xfrm>
        <a:graphic>
          <a:graphicData uri="http://schemas.openxmlformats.org/drawingml/2006/table">
            <a:tbl>
              <a:tblPr firstRow="1" firstCol="1" bandRow="1"/>
              <a:tblGrid>
                <a:gridCol w="1945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04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38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25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時間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地點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主題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講師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對象</a:t>
                      </a:r>
                      <a:endParaRPr lang="zh-TW" sz="20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84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5/28(</a:t>
                      </a:r>
                      <a:r>
                        <a:rPr lang="zh-TW" altLang="en-US" sz="20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二</a:t>
                      </a:r>
                      <a:r>
                        <a:rPr lang="en-US" altLang="zh-TW" sz="20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TW" altLang="en-US" sz="20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下午</a:t>
                      </a:r>
                      <a:endParaRPr lang="en-US" altLang="zh-TW" sz="2000" b="1" kern="100" dirty="0" smtClean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5/31(</a:t>
                      </a:r>
                      <a:r>
                        <a:rPr lang="zh-TW" altLang="en-US" sz="20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五</a:t>
                      </a:r>
                      <a:r>
                        <a:rPr lang="en-US" altLang="zh-TW" sz="20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TW" altLang="en-US" sz="2000" b="1" kern="1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下午</a:t>
                      </a:r>
                      <a:endParaRPr lang="zh-TW" sz="2000" b="1" kern="1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亞東醫院</a:t>
                      </a:r>
                      <a:endParaRPr lang="zh-TW" altLang="zh-TW" sz="18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臨床：護理科、醫事：影像醫學科、藥劑部</a:t>
                      </a:r>
                      <a:endParaRPr lang="zh-TW" altLang="zh-TW" sz="1800" kern="10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亞東醫院安排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904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905</a:t>
                      </a:r>
                      <a:endParaRPr lang="zh-TW" altLang="zh-TW" sz="18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533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</TotalTime>
  <Words>779</Words>
  <Application>Microsoft Office PowerPoint</Application>
  <PresentationFormat>如螢幕大小 (4:3)</PresentationFormat>
  <Paragraphs>195</Paragraphs>
  <Slides>11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22" baseType="lpstr">
      <vt:lpstr>新細明體</vt:lpstr>
      <vt:lpstr>標楷體</vt:lpstr>
      <vt:lpstr>Aharoni</vt:lpstr>
      <vt:lpstr>Arial</vt:lpstr>
      <vt:lpstr>Calibri</vt:lpstr>
      <vt:lpstr>Candara</vt:lpstr>
      <vt:lpstr>Century Schoolbook</vt:lpstr>
      <vt:lpstr>Symbol</vt:lpstr>
      <vt:lpstr>Times New Roman</vt:lpstr>
      <vt:lpstr>Wingdings</vt:lpstr>
      <vt:lpstr>Thème Office</vt:lpstr>
      <vt:lpstr>108學年度第二學期 第一次 生涯發展教育工作委員會議</vt:lpstr>
      <vt:lpstr>PowerPoint 簡報</vt:lpstr>
      <vt:lpstr>議題：課程及活動規劃</vt:lpstr>
      <vt:lpstr>議題：課程及活動規劃</vt:lpstr>
      <vt:lpstr>議題：課程及活動規劃</vt:lpstr>
      <vt:lpstr>議題：課程及活動規劃</vt:lpstr>
      <vt:lpstr>議題：課程及活動規劃</vt:lpstr>
      <vt:lpstr>議題：課程及活動規劃</vt:lpstr>
      <vt:lpstr>議題：課程及活動規劃</vt:lpstr>
      <vt:lpstr>議題：課程及活動規劃</vt:lpstr>
      <vt:lpstr>議題：課程及活動規劃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104學年度第一學期 期末 生涯發展教育工作委員會議</dc:title>
  <dc:creator>user</dc:creator>
  <cp:lastModifiedBy>user</cp:lastModifiedBy>
  <cp:revision>175</cp:revision>
  <cp:lastPrinted>2019-03-04T09:18:13Z</cp:lastPrinted>
  <dcterms:created xsi:type="dcterms:W3CDTF">2016-01-18T01:14:50Z</dcterms:created>
  <dcterms:modified xsi:type="dcterms:W3CDTF">2019-03-04T09:18:21Z</dcterms:modified>
</cp:coreProperties>
</file>