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8" r:id="rId2"/>
    <p:sldId id="294" r:id="rId3"/>
    <p:sldId id="261" r:id="rId4"/>
    <p:sldId id="292" r:id="rId5"/>
    <p:sldId id="289" r:id="rId6"/>
    <p:sldId id="291" r:id="rId7"/>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4" d="100"/>
          <a:sy n="114" d="100"/>
        </p:scale>
        <p:origin x="41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zh-TW" altLang="en-US"/>
              <a:t>按一下以編輯母片標題樣式</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2605708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407557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4041325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A15F1B3-9825-4039-80CB-9595D8CD5055}" type="slidenum">
              <a:rPr lang="zh-TW" altLang="en-US" smtClean="0"/>
              <a:t>‹#›</a:t>
            </a:fld>
            <a:endParaRPr lang="zh-TW" alt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07328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558655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3156387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3" name="Date Placeholder 2"/>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2670259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3547891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zh-TW" altLang="en-US"/>
              <a:t>按一下以編輯母片標題樣式</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3960641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FE36E97-3F9C-4F09-A3F2-DEE6E3EFAAB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593F9CA1-7853-4F00-BD0C-6BDCF61B139A}"/>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4A7AEA6-187E-4E14-B10A-D2BBFED1B5AE}"/>
              </a:ext>
            </a:extLst>
          </p:cNvPr>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5" name="頁尾版面配置區 4">
            <a:extLst>
              <a:ext uri="{FF2B5EF4-FFF2-40B4-BE49-F238E27FC236}">
                <a16:creationId xmlns:a16="http://schemas.microsoft.com/office/drawing/2014/main" id="{2BF49AAC-9066-41E0-B4A1-84EA3E39C2F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C2A0C29-9DEE-4A8A-974A-D7CD09AE529B}"/>
              </a:ext>
            </a:extLst>
          </p:cNvPr>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1512137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1496542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zh-TW" altLang="en-US"/>
              <a:t>按一下以編輯母片標題樣式</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189608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533557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2" name="Content Placeholder 3"/>
          <p:cNvSpPr>
            <a:spLocks noGrp="1"/>
          </p:cNvSpPr>
          <p:nvPr>
            <p:ph sz="quarter" idx="13"/>
          </p:nvPr>
        </p:nvSpPr>
        <p:spPr>
          <a:xfrm>
            <a:off x="913774" y="3051012"/>
            <a:ext cx="5106027" cy="274018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13" name="Content Placeholder 5"/>
          <p:cNvSpPr>
            <a:spLocks noGrp="1"/>
          </p:cNvSpPr>
          <p:nvPr>
            <p:ph sz="quarter" idx="14"/>
          </p:nvPr>
        </p:nvSpPr>
        <p:spPr>
          <a:xfrm>
            <a:off x="6172200" y="3051012"/>
            <a:ext cx="5105401" cy="274018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2685000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1807324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1458868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zh-TW" altLang="en-US"/>
              <a:t>按一下以編輯母片標題樣式</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3117448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A87531A8-D759-4B8E-8280-8611318098B1}" type="datetimeFigureOut">
              <a:rPr lang="zh-TW" altLang="en-US" smtClean="0"/>
              <a:t>2024/11/27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1411973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A87531A8-D759-4B8E-8280-8611318098B1}" type="datetimeFigureOut">
              <a:rPr lang="zh-TW" altLang="en-US" smtClean="0"/>
              <a:t>2024/11/27</a:t>
            </a:fld>
            <a:endParaRPr lang="zh-TW" alt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zh-TW" alt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BA15F1B3-9825-4039-80CB-9595D8CD5055}" type="slidenum">
              <a:rPr lang="zh-TW" altLang="en-US" smtClean="0"/>
              <a:t>‹#›</a:t>
            </a:fld>
            <a:endParaRPr lang="zh-TW" altLang="en-US"/>
          </a:p>
        </p:txBody>
      </p:sp>
    </p:spTree>
    <p:extLst>
      <p:ext uri="{BB962C8B-B14F-4D97-AF65-F5344CB8AC3E}">
        <p14:creationId xmlns:p14="http://schemas.microsoft.com/office/powerpoint/2010/main" val="31170890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FD844D3-7233-4A31-91CA-FE2600FF3A62}"/>
              </a:ext>
            </a:extLst>
          </p:cNvPr>
          <p:cNvSpPr>
            <a:spLocks noGrp="1"/>
          </p:cNvSpPr>
          <p:nvPr>
            <p:ph type="ctrTitle"/>
          </p:nvPr>
        </p:nvSpPr>
        <p:spPr/>
        <p:txBody>
          <a:bodyPr/>
          <a:lstStyle/>
          <a:p>
            <a:r>
              <a:rPr lang="en-US" altLang="zh-TW" dirty="0">
                <a:latin typeface="文鼎粗圓" panose="020F0809000000000000" pitchFamily="49" charset="-120"/>
                <a:ea typeface="文鼎粗圓" panose="020F0809000000000000" pitchFamily="49" charset="-120"/>
              </a:rPr>
              <a:t>113-1</a:t>
            </a:r>
            <a:r>
              <a:rPr lang="zh-TW" altLang="en-US" dirty="0">
                <a:latin typeface="文鼎粗圓" panose="020F0809000000000000" pitchFamily="49" charset="-120"/>
                <a:ea typeface="文鼎粗圓" panose="020F0809000000000000" pitchFamily="49" charset="-120"/>
              </a:rPr>
              <a:t>十二月份導師會報</a:t>
            </a:r>
          </a:p>
        </p:txBody>
      </p:sp>
      <p:sp>
        <p:nvSpPr>
          <p:cNvPr id="3" name="副標題 2">
            <a:extLst>
              <a:ext uri="{FF2B5EF4-FFF2-40B4-BE49-F238E27FC236}">
                <a16:creationId xmlns:a16="http://schemas.microsoft.com/office/drawing/2014/main" id="{A0FE3CF5-301E-43B7-A701-B809C3D80A38}"/>
              </a:ext>
            </a:extLst>
          </p:cNvPr>
          <p:cNvSpPr>
            <a:spLocks noGrp="1"/>
          </p:cNvSpPr>
          <p:nvPr>
            <p:ph type="subTitle" idx="1"/>
          </p:nvPr>
        </p:nvSpPr>
        <p:spPr/>
        <p:txBody>
          <a:bodyPr>
            <a:normAutofit/>
          </a:bodyPr>
          <a:lstStyle/>
          <a:p>
            <a:pPr algn="r"/>
            <a:r>
              <a:rPr lang="zh-TW" altLang="en-US" sz="3600" dirty="0">
                <a:latin typeface="文鼎粗圓" panose="020F0809000000000000" pitchFamily="49" charset="-120"/>
                <a:ea typeface="文鼎粗圓" panose="020F0809000000000000" pitchFamily="49" charset="-120"/>
              </a:rPr>
              <a:t>總務處</a:t>
            </a:r>
            <a:r>
              <a:rPr lang="en-US" altLang="zh-TW" sz="3600" dirty="0">
                <a:latin typeface="文鼎粗圓" panose="020F0809000000000000" pitchFamily="49" charset="-120"/>
                <a:ea typeface="文鼎粗圓" panose="020F0809000000000000" pitchFamily="49" charset="-120"/>
              </a:rPr>
              <a:t>1131203</a:t>
            </a:r>
            <a:endParaRPr lang="zh-TW" altLang="en-US" sz="3600" dirty="0">
              <a:latin typeface="文鼎粗圓" panose="020F0809000000000000" pitchFamily="49" charset="-120"/>
              <a:ea typeface="文鼎粗圓" panose="020F0809000000000000" pitchFamily="49" charset="-120"/>
            </a:endParaRPr>
          </a:p>
        </p:txBody>
      </p:sp>
    </p:spTree>
    <p:extLst>
      <p:ext uri="{BB962C8B-B14F-4D97-AF65-F5344CB8AC3E}">
        <p14:creationId xmlns:p14="http://schemas.microsoft.com/office/powerpoint/2010/main" val="1635833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5BB757D-741A-4F61-8557-54770BC1D4FA}"/>
              </a:ext>
            </a:extLst>
          </p:cNvPr>
          <p:cNvSpPr>
            <a:spLocks noGrp="1"/>
          </p:cNvSpPr>
          <p:nvPr>
            <p:ph type="title"/>
          </p:nvPr>
        </p:nvSpPr>
        <p:spPr/>
        <p:txBody>
          <a:bodyPr/>
          <a:lstStyle/>
          <a:p>
            <a:r>
              <a:rPr lang="zh-TW" altLang="en-US" dirty="0"/>
              <a:t>建議事項</a:t>
            </a:r>
          </a:p>
        </p:txBody>
      </p:sp>
      <p:pic>
        <p:nvPicPr>
          <p:cNvPr id="4" name="內容版面配置區 3">
            <a:extLst>
              <a:ext uri="{FF2B5EF4-FFF2-40B4-BE49-F238E27FC236}">
                <a16:creationId xmlns:a16="http://schemas.microsoft.com/office/drawing/2014/main" id="{D6577D74-8360-4253-AC31-2DE8C540B9F3}"/>
              </a:ext>
            </a:extLst>
          </p:cNvPr>
          <p:cNvPicPr>
            <a:picLocks noGrp="1" noChangeAspect="1"/>
          </p:cNvPicPr>
          <p:nvPr>
            <p:ph sz="quarter" idx="13"/>
          </p:nvPr>
        </p:nvPicPr>
        <p:blipFill>
          <a:blip r:embed="rId2"/>
          <a:stretch>
            <a:fillRect/>
          </a:stretch>
        </p:blipFill>
        <p:spPr>
          <a:xfrm>
            <a:off x="741602" y="1783782"/>
            <a:ext cx="8603734" cy="2226156"/>
          </a:xfrm>
          <a:prstGeom prst="rect">
            <a:avLst/>
          </a:prstGeom>
        </p:spPr>
      </p:pic>
      <p:sp>
        <p:nvSpPr>
          <p:cNvPr id="5" name="文字方塊 4">
            <a:extLst>
              <a:ext uri="{FF2B5EF4-FFF2-40B4-BE49-F238E27FC236}">
                <a16:creationId xmlns:a16="http://schemas.microsoft.com/office/drawing/2014/main" id="{8E3EBCF2-B52C-4E82-9330-E6CA01867D32}"/>
              </a:ext>
            </a:extLst>
          </p:cNvPr>
          <p:cNvSpPr txBox="1"/>
          <p:nvPr/>
        </p:nvSpPr>
        <p:spPr>
          <a:xfrm>
            <a:off x="913774" y="4009938"/>
            <a:ext cx="8741953" cy="1815882"/>
          </a:xfrm>
          <a:prstGeom prst="rect">
            <a:avLst/>
          </a:prstGeom>
          <a:noFill/>
        </p:spPr>
        <p:txBody>
          <a:bodyPr wrap="square" rtlCol="0">
            <a:spAutoFit/>
          </a:bodyPr>
          <a:lstStyle/>
          <a:p>
            <a:r>
              <a:rPr lang="zh-TW" altLang="en-US" sz="2800" dirty="0">
                <a:latin typeface="微軟正黑體" panose="020B0604030504040204" pitchFamily="34" charset="-120"/>
                <a:ea typeface="微軟正黑體" panose="020B0604030504040204" pitchFamily="34" charset="-120"/>
              </a:rPr>
              <a:t>本人因剛接任總務工作，有一些事情沒有了解清楚，導致響學生的權益，請老師及同學見諒。爾後，冷氣使用會依</a:t>
            </a:r>
            <a:r>
              <a:rPr lang="en-US" altLang="zh-TW" sz="2800" dirty="0">
                <a:latin typeface="微軟正黑體" panose="020B0604030504040204" pitchFamily="34" charset="-120"/>
                <a:ea typeface="微軟正黑體" panose="020B0604030504040204" pitchFamily="34" charset="-120"/>
              </a:rPr>
              <a:t>112</a:t>
            </a:r>
            <a:r>
              <a:rPr lang="zh-TW" altLang="en-US" sz="2800" dirty="0">
                <a:latin typeface="微軟正黑體" panose="020B0604030504040204" pitchFamily="34" charset="-120"/>
                <a:ea typeface="微軟正黑體" panose="020B0604030504040204" pitchFamily="34" charset="-120"/>
              </a:rPr>
              <a:t>學年度的冷氣使用規定辦理。學校的經費有限，也請大家能夠一起節約能源。感謝配合。</a:t>
            </a:r>
          </a:p>
        </p:txBody>
      </p:sp>
    </p:spTree>
    <p:extLst>
      <p:ext uri="{BB962C8B-B14F-4D97-AF65-F5344CB8AC3E}">
        <p14:creationId xmlns:p14="http://schemas.microsoft.com/office/powerpoint/2010/main" val="32036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0F683-F24B-46E2-B416-0147575F56CC}"/>
              </a:ext>
            </a:extLst>
          </p:cNvPr>
          <p:cNvSpPr>
            <a:spLocks noGrp="1"/>
          </p:cNvSpPr>
          <p:nvPr>
            <p:ph type="title"/>
          </p:nvPr>
        </p:nvSpPr>
        <p:spPr/>
        <p:txBody>
          <a:bodyPr/>
          <a:lstStyle/>
          <a:p>
            <a:r>
              <a:rPr lang="zh-TW" altLang="en-US" dirty="0">
                <a:latin typeface="文鼎粗圓" panose="020F0809000000000000" pitchFamily="49" charset="-120"/>
                <a:ea typeface="文鼎粗圓" panose="020F0809000000000000" pitchFamily="49" charset="-120"/>
              </a:rPr>
              <a:t>工程標案</a:t>
            </a:r>
          </a:p>
        </p:txBody>
      </p:sp>
      <p:sp>
        <p:nvSpPr>
          <p:cNvPr id="3" name="內容版面配置區 2">
            <a:extLst>
              <a:ext uri="{FF2B5EF4-FFF2-40B4-BE49-F238E27FC236}">
                <a16:creationId xmlns:a16="http://schemas.microsoft.com/office/drawing/2014/main" id="{CE9D9D6C-F68A-4017-9DB6-CDA0720A7FCB}"/>
              </a:ext>
            </a:extLst>
          </p:cNvPr>
          <p:cNvSpPr>
            <a:spLocks noGrp="1"/>
          </p:cNvSpPr>
          <p:nvPr>
            <p:ph idx="1"/>
          </p:nvPr>
        </p:nvSpPr>
        <p:spPr/>
        <p:txBody>
          <a:bodyPr>
            <a:normAutofit/>
          </a:bodyPr>
          <a:lstStyle/>
          <a:p>
            <a:r>
              <a:rPr lang="zh-TW" altLang="en-US" sz="2800" dirty="0">
                <a:latin typeface="文鼎粗圓" panose="020F0809000000000000" pitchFamily="49" charset="-120"/>
                <a:ea typeface="文鼎粗圓" panose="020F0809000000000000" pitchFamily="49" charset="-120"/>
              </a:rPr>
              <a:t>名稱</a:t>
            </a:r>
            <a:r>
              <a:rPr lang="en-US" altLang="zh-TW" sz="2800" dirty="0">
                <a:latin typeface="文鼎粗圓" panose="020F0809000000000000" pitchFamily="49" charset="-120"/>
                <a:ea typeface="文鼎粗圓" panose="020F0809000000000000" pitchFamily="49" charset="-120"/>
              </a:rPr>
              <a:t>:</a:t>
            </a:r>
            <a:r>
              <a:rPr lang="zh-TW" altLang="en-US" sz="2800" dirty="0">
                <a:latin typeface="文鼎粗圓" panose="020F0809000000000000" pitchFamily="49" charset="-120"/>
                <a:ea typeface="文鼎粗圓" panose="020F0809000000000000" pitchFamily="49" charset="-120"/>
              </a:rPr>
              <a:t>美術教室</a:t>
            </a:r>
            <a:r>
              <a:rPr lang="en-US" altLang="zh-TW" sz="2800" dirty="0">
                <a:latin typeface="文鼎粗圓" panose="020F0809000000000000" pitchFamily="49" charset="-120"/>
                <a:ea typeface="文鼎粗圓" panose="020F0809000000000000" pitchFamily="49" charset="-120"/>
              </a:rPr>
              <a:t>(</a:t>
            </a:r>
            <a:r>
              <a:rPr lang="zh-TW" altLang="en-US" sz="2800" dirty="0">
                <a:latin typeface="文鼎粗圓" panose="020F0809000000000000" pitchFamily="49" charset="-120"/>
                <a:ea typeface="文鼎粗圓" panose="020F0809000000000000" pitchFamily="49" charset="-120"/>
              </a:rPr>
              <a:t>一</a:t>
            </a:r>
            <a:r>
              <a:rPr lang="en-US" altLang="zh-TW" sz="2800" dirty="0">
                <a:latin typeface="文鼎粗圓" panose="020F0809000000000000" pitchFamily="49" charset="-120"/>
                <a:ea typeface="文鼎粗圓" panose="020F0809000000000000" pitchFamily="49" charset="-120"/>
              </a:rPr>
              <a:t>)</a:t>
            </a:r>
            <a:r>
              <a:rPr lang="zh-TW" altLang="en-US" sz="2800" dirty="0">
                <a:latin typeface="文鼎粗圓" panose="020F0809000000000000" pitchFamily="49" charset="-120"/>
                <a:ea typeface="文鼎粗圓" panose="020F0809000000000000" pitchFamily="49" charset="-120"/>
              </a:rPr>
              <a:t>更新工程計畫</a:t>
            </a:r>
            <a:endParaRPr lang="en-US" altLang="zh-TW" sz="2800" dirty="0">
              <a:latin typeface="文鼎粗圓" panose="020F0809000000000000" pitchFamily="49" charset="-120"/>
              <a:ea typeface="文鼎粗圓" panose="020F0809000000000000" pitchFamily="49" charset="-120"/>
            </a:endParaRPr>
          </a:p>
          <a:p>
            <a:r>
              <a:rPr lang="zh-TW" altLang="en-US" sz="2800" dirty="0">
                <a:latin typeface="文鼎粗圓" panose="020F0809000000000000" pitchFamily="49" charset="-120"/>
                <a:ea typeface="文鼎粗圓" panose="020F0809000000000000" pitchFamily="49" charset="-120"/>
              </a:rPr>
              <a:t>已於</a:t>
            </a:r>
            <a:r>
              <a:rPr lang="en-US" altLang="zh-TW" sz="2800" dirty="0">
                <a:latin typeface="文鼎粗圓" panose="020F0809000000000000" pitchFamily="49" charset="-120"/>
                <a:ea typeface="文鼎粗圓" panose="020F0809000000000000" pitchFamily="49" charset="-120"/>
              </a:rPr>
              <a:t>11/28</a:t>
            </a:r>
            <a:r>
              <a:rPr lang="zh-TW" altLang="en-US" sz="2800" dirty="0">
                <a:latin typeface="文鼎粗圓" panose="020F0809000000000000" pitchFamily="49" charset="-120"/>
                <a:ea typeface="文鼎粗圓" panose="020F0809000000000000" pitchFamily="49" charset="-120"/>
              </a:rPr>
              <a:t>辦理招標、評選完成。</a:t>
            </a:r>
            <a:endParaRPr lang="en-US" altLang="zh-TW" sz="2800" dirty="0">
              <a:latin typeface="文鼎粗圓" panose="020F0809000000000000" pitchFamily="49" charset="-120"/>
              <a:ea typeface="文鼎粗圓" panose="020F0809000000000000" pitchFamily="49" charset="-120"/>
            </a:endParaRPr>
          </a:p>
          <a:p>
            <a:endParaRPr lang="en-US" altLang="zh-TW" dirty="0">
              <a:latin typeface="文鼎粗圓" panose="020F0809000000000000" pitchFamily="49" charset="-120"/>
              <a:ea typeface="文鼎粗圓" panose="020F0809000000000000" pitchFamily="49" charset="-120"/>
            </a:endParaRPr>
          </a:p>
          <a:p>
            <a:r>
              <a:rPr lang="zh-TW" altLang="en-US" sz="2800" dirty="0">
                <a:latin typeface="文鼎粗圓" panose="020F0809000000000000" pitchFamily="49" charset="-120"/>
                <a:ea typeface="文鼎粗圓" panose="020F0809000000000000" pitchFamily="49" charset="-120"/>
              </a:rPr>
              <a:t>工期</a:t>
            </a:r>
            <a:r>
              <a:rPr lang="en-US" altLang="zh-TW" sz="2800" dirty="0">
                <a:latin typeface="文鼎粗圓" panose="020F0809000000000000" pitchFamily="49" charset="-120"/>
                <a:ea typeface="文鼎粗圓" panose="020F0809000000000000" pitchFamily="49" charset="-120"/>
              </a:rPr>
              <a:t>:113/11/30~114/1/15(45</a:t>
            </a:r>
            <a:r>
              <a:rPr lang="zh-TW" altLang="en-US" sz="2800" dirty="0">
                <a:latin typeface="文鼎粗圓" panose="020F0809000000000000" pitchFamily="49" charset="-120"/>
                <a:ea typeface="文鼎粗圓" panose="020F0809000000000000" pitchFamily="49" charset="-120"/>
              </a:rPr>
              <a:t>個日曆天</a:t>
            </a:r>
            <a:r>
              <a:rPr lang="en-US" altLang="zh-TW" sz="2800" dirty="0">
                <a:latin typeface="文鼎粗圓" panose="020F0809000000000000" pitchFamily="49" charset="-120"/>
                <a:ea typeface="文鼎粗圓" panose="020F0809000000000000" pitchFamily="49" charset="-120"/>
              </a:rPr>
              <a:t>)</a:t>
            </a:r>
            <a:endParaRPr lang="zh-TW" altLang="en-US" sz="2800" dirty="0">
              <a:latin typeface="文鼎粗圓" panose="020F0809000000000000" pitchFamily="49" charset="-120"/>
              <a:ea typeface="文鼎粗圓" panose="020F0809000000000000" pitchFamily="49" charset="-120"/>
            </a:endParaRPr>
          </a:p>
        </p:txBody>
      </p:sp>
    </p:spTree>
    <p:extLst>
      <p:ext uri="{BB962C8B-B14F-4D97-AF65-F5344CB8AC3E}">
        <p14:creationId xmlns:p14="http://schemas.microsoft.com/office/powerpoint/2010/main" val="4118615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30F683-F24B-46E2-B416-0147575F56CC}"/>
              </a:ext>
            </a:extLst>
          </p:cNvPr>
          <p:cNvSpPr>
            <a:spLocks noGrp="1"/>
          </p:cNvSpPr>
          <p:nvPr>
            <p:ph type="title"/>
          </p:nvPr>
        </p:nvSpPr>
        <p:spPr/>
        <p:txBody>
          <a:bodyPr/>
          <a:lstStyle/>
          <a:p>
            <a:r>
              <a:rPr lang="zh-TW" altLang="en-US" dirty="0">
                <a:latin typeface="文鼎粗圓" panose="020F0809000000000000" pitchFamily="49" charset="-120"/>
                <a:ea typeface="文鼎粗圓" panose="020F0809000000000000" pitchFamily="49" charset="-120"/>
              </a:rPr>
              <a:t>標案</a:t>
            </a:r>
          </a:p>
        </p:txBody>
      </p:sp>
      <p:sp>
        <p:nvSpPr>
          <p:cNvPr id="3" name="內容版面配置區 2">
            <a:extLst>
              <a:ext uri="{FF2B5EF4-FFF2-40B4-BE49-F238E27FC236}">
                <a16:creationId xmlns:a16="http://schemas.microsoft.com/office/drawing/2014/main" id="{CE9D9D6C-F68A-4017-9DB6-CDA0720A7FCB}"/>
              </a:ext>
            </a:extLst>
          </p:cNvPr>
          <p:cNvSpPr>
            <a:spLocks noGrp="1"/>
          </p:cNvSpPr>
          <p:nvPr>
            <p:ph idx="1"/>
          </p:nvPr>
        </p:nvSpPr>
        <p:spPr/>
        <p:txBody>
          <a:bodyPr>
            <a:normAutofit/>
          </a:bodyPr>
          <a:lstStyle/>
          <a:p>
            <a:r>
              <a:rPr lang="zh-TW" altLang="en-US" sz="2800" dirty="0">
                <a:latin typeface="文鼎粗圓" panose="020F0809000000000000" pitchFamily="49" charset="-120"/>
                <a:ea typeface="文鼎粗圓" panose="020F0809000000000000" pitchFamily="49" charset="-120"/>
              </a:rPr>
              <a:t>名稱</a:t>
            </a:r>
            <a:r>
              <a:rPr lang="en-US" altLang="zh-TW" sz="2800" dirty="0">
                <a:latin typeface="文鼎粗圓" panose="020F0809000000000000" pitchFamily="49" charset="-120"/>
                <a:ea typeface="文鼎粗圓" panose="020F0809000000000000" pitchFamily="49" charset="-120"/>
              </a:rPr>
              <a:t>:113</a:t>
            </a:r>
            <a:r>
              <a:rPr lang="zh-TW" altLang="en-US" sz="2800" dirty="0">
                <a:latin typeface="文鼎粗圓" panose="020F0809000000000000" pitchFamily="49" charset="-120"/>
                <a:ea typeface="文鼎粗圓" panose="020F0809000000000000" pitchFamily="49" charset="-120"/>
              </a:rPr>
              <a:t>年度充實公立國民中小學圖書館（室）</a:t>
            </a:r>
            <a:endParaRPr lang="en-US" altLang="zh-TW" sz="2800" dirty="0">
              <a:latin typeface="文鼎粗圓" panose="020F0809000000000000" pitchFamily="49" charset="-120"/>
              <a:ea typeface="文鼎粗圓" panose="020F0809000000000000" pitchFamily="49" charset="-120"/>
            </a:endParaRPr>
          </a:p>
          <a:p>
            <a:r>
              <a:rPr lang="zh-TW" altLang="en-US" sz="2800" dirty="0">
                <a:latin typeface="文鼎粗圓" panose="020F0809000000000000" pitchFamily="49" charset="-120"/>
                <a:ea typeface="文鼎粗圓" panose="020F0809000000000000" pitchFamily="49" charset="-120"/>
              </a:rPr>
              <a:t>     中文藏書採購案圖書館圖書</a:t>
            </a:r>
            <a:endParaRPr lang="en-US" altLang="zh-TW" sz="2800" dirty="0">
              <a:latin typeface="文鼎粗圓" panose="020F0809000000000000" pitchFamily="49" charset="-120"/>
              <a:ea typeface="文鼎粗圓" panose="020F0809000000000000" pitchFamily="49" charset="-120"/>
            </a:endParaRPr>
          </a:p>
          <a:p>
            <a:r>
              <a:rPr lang="zh-TW" altLang="en-US" sz="2800" dirty="0">
                <a:latin typeface="文鼎粗圓" panose="020F0809000000000000" pitchFamily="49" charset="-120"/>
                <a:ea typeface="文鼎粗圓" panose="020F0809000000000000" pitchFamily="49" charset="-120"/>
              </a:rPr>
              <a:t>已於</a:t>
            </a:r>
            <a:r>
              <a:rPr lang="en-US" altLang="zh-TW" sz="2800">
                <a:latin typeface="文鼎粗圓" panose="020F0809000000000000" pitchFamily="49" charset="-120"/>
                <a:ea typeface="文鼎粗圓" panose="020F0809000000000000" pitchFamily="49" charset="-120"/>
              </a:rPr>
              <a:t>11/20</a:t>
            </a:r>
            <a:r>
              <a:rPr lang="zh-TW" altLang="en-US" sz="2800">
                <a:latin typeface="文鼎粗圓" panose="020F0809000000000000" pitchFamily="49" charset="-120"/>
                <a:ea typeface="文鼎粗圓" panose="020F0809000000000000" pitchFamily="49" charset="-120"/>
              </a:rPr>
              <a:t>辦理</a:t>
            </a:r>
            <a:r>
              <a:rPr lang="zh-TW" altLang="en-US" sz="2800" dirty="0">
                <a:latin typeface="文鼎粗圓" panose="020F0809000000000000" pitchFamily="49" charset="-120"/>
                <a:ea typeface="文鼎粗圓" panose="020F0809000000000000" pitchFamily="49" charset="-120"/>
              </a:rPr>
              <a:t>招標、評選完成。</a:t>
            </a:r>
            <a:endParaRPr lang="en-US" altLang="zh-TW" sz="2800" dirty="0">
              <a:latin typeface="文鼎粗圓" panose="020F0809000000000000" pitchFamily="49" charset="-120"/>
              <a:ea typeface="文鼎粗圓" panose="020F0809000000000000" pitchFamily="49" charset="-120"/>
            </a:endParaRPr>
          </a:p>
          <a:p>
            <a:endParaRPr lang="en-US" altLang="zh-TW" dirty="0">
              <a:solidFill>
                <a:srgbClr val="FF0000"/>
              </a:solidFill>
              <a:latin typeface="文鼎粗圓" panose="020F0809000000000000" pitchFamily="49" charset="-120"/>
              <a:ea typeface="文鼎粗圓" panose="020F0809000000000000" pitchFamily="49" charset="-120"/>
            </a:endParaRPr>
          </a:p>
        </p:txBody>
      </p:sp>
    </p:spTree>
    <p:extLst>
      <p:ext uri="{BB962C8B-B14F-4D97-AF65-F5344CB8AC3E}">
        <p14:creationId xmlns:p14="http://schemas.microsoft.com/office/powerpoint/2010/main" val="3367230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62269" y="1839100"/>
            <a:ext cx="702485" cy="1049235"/>
          </a:xfrm>
        </p:spPr>
        <p:txBody>
          <a:bodyPr>
            <a:normAutofit fontScale="90000"/>
          </a:bodyPr>
          <a:lstStyle/>
          <a:p>
            <a:r>
              <a:rPr lang="zh-TW" altLang="en-US" dirty="0">
                <a:latin typeface="文鼎粗圓" panose="020F0809000000000000" pitchFamily="49" charset="-120"/>
                <a:ea typeface="文鼎粗圓" panose="020F0809000000000000" pitchFamily="49" charset="-120"/>
              </a:rPr>
              <a:t>水電支出狀況</a:t>
            </a:r>
          </a:p>
        </p:txBody>
      </p:sp>
      <p:sp>
        <p:nvSpPr>
          <p:cNvPr id="4" name="內容版面配置區 3"/>
          <p:cNvSpPr>
            <a:spLocks noGrp="1"/>
          </p:cNvSpPr>
          <p:nvPr>
            <p:ph idx="1"/>
          </p:nvPr>
        </p:nvSpPr>
        <p:spPr/>
        <p:txBody>
          <a:bodyPr/>
          <a:lstStyle/>
          <a:p>
            <a:endParaRPr lang="zh-TW" altLang="en-US"/>
          </a:p>
        </p:txBody>
      </p:sp>
      <p:graphicFrame>
        <p:nvGraphicFramePr>
          <p:cNvPr id="6" name="內容版面配置區 4">
            <a:extLst>
              <a:ext uri="{FF2B5EF4-FFF2-40B4-BE49-F238E27FC236}">
                <a16:creationId xmlns:a16="http://schemas.microsoft.com/office/drawing/2014/main" id="{3FE66064-DDCF-4316-A3E8-D4491CB6ABB2}"/>
              </a:ext>
            </a:extLst>
          </p:cNvPr>
          <p:cNvGraphicFramePr>
            <a:graphicFrameLocks/>
          </p:cNvGraphicFramePr>
          <p:nvPr>
            <p:extLst>
              <p:ext uri="{D42A27DB-BD31-4B8C-83A1-F6EECF244321}">
                <p14:modId xmlns:p14="http://schemas.microsoft.com/office/powerpoint/2010/main" val="129433044"/>
              </p:ext>
            </p:extLst>
          </p:nvPr>
        </p:nvGraphicFramePr>
        <p:xfrm>
          <a:off x="1109317" y="202695"/>
          <a:ext cx="10292184" cy="3141436"/>
        </p:xfrm>
        <a:graphic>
          <a:graphicData uri="http://schemas.openxmlformats.org/drawingml/2006/table">
            <a:tbl>
              <a:tblPr>
                <a:tableStyleId>{D7AC3CCA-C797-4891-BE02-D94E43425B78}</a:tableStyleId>
              </a:tblPr>
              <a:tblGrid>
                <a:gridCol w="735156">
                  <a:extLst>
                    <a:ext uri="{9D8B030D-6E8A-4147-A177-3AD203B41FA5}">
                      <a16:colId xmlns:a16="http://schemas.microsoft.com/office/drawing/2014/main" val="20000"/>
                    </a:ext>
                  </a:extLst>
                </a:gridCol>
                <a:gridCol w="735156">
                  <a:extLst>
                    <a:ext uri="{9D8B030D-6E8A-4147-A177-3AD203B41FA5}">
                      <a16:colId xmlns:a16="http://schemas.microsoft.com/office/drawing/2014/main" val="20001"/>
                    </a:ext>
                  </a:extLst>
                </a:gridCol>
                <a:gridCol w="735156">
                  <a:extLst>
                    <a:ext uri="{9D8B030D-6E8A-4147-A177-3AD203B41FA5}">
                      <a16:colId xmlns:a16="http://schemas.microsoft.com/office/drawing/2014/main" val="20002"/>
                    </a:ext>
                  </a:extLst>
                </a:gridCol>
                <a:gridCol w="735156">
                  <a:extLst>
                    <a:ext uri="{9D8B030D-6E8A-4147-A177-3AD203B41FA5}">
                      <a16:colId xmlns:a16="http://schemas.microsoft.com/office/drawing/2014/main" val="20003"/>
                    </a:ext>
                  </a:extLst>
                </a:gridCol>
                <a:gridCol w="735156">
                  <a:extLst>
                    <a:ext uri="{9D8B030D-6E8A-4147-A177-3AD203B41FA5}">
                      <a16:colId xmlns:a16="http://schemas.microsoft.com/office/drawing/2014/main" val="20004"/>
                    </a:ext>
                  </a:extLst>
                </a:gridCol>
                <a:gridCol w="735156">
                  <a:extLst>
                    <a:ext uri="{9D8B030D-6E8A-4147-A177-3AD203B41FA5}">
                      <a16:colId xmlns:a16="http://schemas.microsoft.com/office/drawing/2014/main" val="20005"/>
                    </a:ext>
                  </a:extLst>
                </a:gridCol>
                <a:gridCol w="735156">
                  <a:extLst>
                    <a:ext uri="{9D8B030D-6E8A-4147-A177-3AD203B41FA5}">
                      <a16:colId xmlns:a16="http://schemas.microsoft.com/office/drawing/2014/main" val="20006"/>
                    </a:ext>
                  </a:extLst>
                </a:gridCol>
                <a:gridCol w="735156">
                  <a:extLst>
                    <a:ext uri="{9D8B030D-6E8A-4147-A177-3AD203B41FA5}">
                      <a16:colId xmlns:a16="http://schemas.microsoft.com/office/drawing/2014/main" val="20007"/>
                    </a:ext>
                  </a:extLst>
                </a:gridCol>
                <a:gridCol w="735156">
                  <a:extLst>
                    <a:ext uri="{9D8B030D-6E8A-4147-A177-3AD203B41FA5}">
                      <a16:colId xmlns:a16="http://schemas.microsoft.com/office/drawing/2014/main" val="20008"/>
                    </a:ext>
                  </a:extLst>
                </a:gridCol>
                <a:gridCol w="735156">
                  <a:extLst>
                    <a:ext uri="{9D8B030D-6E8A-4147-A177-3AD203B41FA5}">
                      <a16:colId xmlns:a16="http://schemas.microsoft.com/office/drawing/2014/main" val="4203336758"/>
                    </a:ext>
                  </a:extLst>
                </a:gridCol>
                <a:gridCol w="735156">
                  <a:extLst>
                    <a:ext uri="{9D8B030D-6E8A-4147-A177-3AD203B41FA5}">
                      <a16:colId xmlns:a16="http://schemas.microsoft.com/office/drawing/2014/main" val="20009"/>
                    </a:ext>
                  </a:extLst>
                </a:gridCol>
                <a:gridCol w="735156">
                  <a:extLst>
                    <a:ext uri="{9D8B030D-6E8A-4147-A177-3AD203B41FA5}">
                      <a16:colId xmlns:a16="http://schemas.microsoft.com/office/drawing/2014/main" val="1965595144"/>
                    </a:ext>
                  </a:extLst>
                </a:gridCol>
                <a:gridCol w="735156">
                  <a:extLst>
                    <a:ext uri="{9D8B030D-6E8A-4147-A177-3AD203B41FA5}">
                      <a16:colId xmlns:a16="http://schemas.microsoft.com/office/drawing/2014/main" val="2847901844"/>
                    </a:ext>
                  </a:extLst>
                </a:gridCol>
                <a:gridCol w="735156">
                  <a:extLst>
                    <a:ext uri="{9D8B030D-6E8A-4147-A177-3AD203B41FA5}">
                      <a16:colId xmlns:a16="http://schemas.microsoft.com/office/drawing/2014/main" val="1292874203"/>
                    </a:ext>
                  </a:extLst>
                </a:gridCol>
              </a:tblGrid>
              <a:tr h="392924">
                <a:tc>
                  <a:txBody>
                    <a:bodyPr/>
                    <a:lstStyle/>
                    <a:p>
                      <a:pPr algn="ctr" fontAlgn="ctr"/>
                      <a:r>
                        <a:rPr lang="zh-TW" altLang="en-US" sz="2000" u="none" strike="noStrike" dirty="0">
                          <a:effectLst/>
                        </a:rPr>
                        <a:t>月份</a:t>
                      </a:r>
                      <a:endParaRPr lang="zh-TW" altLang="en-US"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1</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2</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3</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4</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5</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6</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7</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8</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9</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a:r>
                        <a:rPr lang="en-US" altLang="zh-TW" dirty="0"/>
                        <a:t>10</a:t>
                      </a:r>
                      <a:endParaRPr lang="zh-TW" altLang="en-US" dirty="0">
                        <a:solidFill>
                          <a:schemeClr val="bg1"/>
                        </a:solidFill>
                        <a:latin typeface="文鼎粗圓" panose="020F0809000000000000" pitchFamily="49" charset="-120"/>
                        <a:ea typeface="文鼎粗圓" panose="020F0809000000000000" pitchFamily="49" charset="-120"/>
                      </a:endParaRPr>
                    </a:p>
                  </a:txBody>
                  <a:tcPr marL="0" marR="0" marT="0" marB="0" anchor="ctr"/>
                </a:tc>
                <a:tc>
                  <a:txBody>
                    <a:bodyPr/>
                    <a:lstStyle/>
                    <a:p>
                      <a:pPr algn="ctr"/>
                      <a:r>
                        <a:rPr lang="en-US" altLang="zh-TW" dirty="0"/>
                        <a:t>11</a:t>
                      </a:r>
                      <a:endParaRPr lang="zh-TW" altLang="en-US" dirty="0">
                        <a:solidFill>
                          <a:schemeClr val="bg1"/>
                        </a:solidFill>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1800" u="none" strike="noStrike" dirty="0">
                          <a:effectLst/>
                        </a:rPr>
                        <a:t>12</a:t>
                      </a:r>
                      <a:endParaRPr lang="zh-TW" altLang="en-US" sz="1800" b="0"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zh-TW" altLang="en-US" sz="2000" u="none" strike="noStrike" dirty="0">
                          <a:effectLst/>
                        </a:rPr>
                        <a:t>小計</a:t>
                      </a:r>
                      <a:endParaRPr lang="zh-TW" altLang="en-US"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extLst>
                  <a:ext uri="{0D108BD9-81ED-4DB2-BD59-A6C34878D82A}">
                    <a16:rowId xmlns:a16="http://schemas.microsoft.com/office/drawing/2014/main" val="10000"/>
                  </a:ext>
                </a:extLst>
              </a:tr>
              <a:tr h="424252">
                <a:tc rowSpan="2">
                  <a:txBody>
                    <a:bodyPr/>
                    <a:lstStyle/>
                    <a:p>
                      <a:pPr algn="ctr" fontAlgn="ctr"/>
                      <a:r>
                        <a:rPr lang="en-US" altLang="zh-TW" sz="1600" u="none" strike="noStrike" dirty="0">
                          <a:effectLst/>
                        </a:rPr>
                        <a:t>112</a:t>
                      </a:r>
                    </a:p>
                    <a:p>
                      <a:pPr algn="ctr" fontAlgn="ctr"/>
                      <a:r>
                        <a:rPr lang="zh-TW" altLang="en-US" sz="1600" u="none" strike="noStrike" dirty="0">
                          <a:effectLst/>
                        </a:rPr>
                        <a:t>用電量</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rtl="0" fontAlgn="ctr"/>
                      <a:r>
                        <a:rPr lang="en-US" altLang="zh-TW" sz="1400" u="none" strike="noStrike" dirty="0">
                          <a:solidFill>
                            <a:schemeClr val="tx1"/>
                          </a:solidFill>
                          <a:effectLst/>
                        </a:rPr>
                        <a:t>39480</a:t>
                      </a:r>
                      <a:endParaRPr lang="en-US" altLang="zh-TW" sz="1400" b="0" i="0" u="none" strike="noStrike" dirty="0">
                        <a:solidFill>
                          <a:schemeClr val="tx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solidFill>
                            <a:schemeClr val="tx1"/>
                          </a:solidFill>
                          <a:effectLst/>
                        </a:rPr>
                        <a:t>24360</a:t>
                      </a:r>
                      <a:endParaRPr lang="en-US" altLang="zh-TW" sz="1400" b="0" i="0" u="none" strike="noStrike" dirty="0">
                        <a:solidFill>
                          <a:schemeClr val="tx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33960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36240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40080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49800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45600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27720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48720</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62760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41880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39840</a:t>
                      </a:r>
                    </a:p>
                  </a:txBody>
                  <a:tcPr marL="9525" marR="9525" marT="9525" marB="0" anchor="ctr"/>
                </a:tc>
                <a:tc>
                  <a:txBody>
                    <a:bodyPr/>
                    <a:lstStyle/>
                    <a:p>
                      <a:pPr algn="ctr" rtl="0" fontAlgn="ct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extLst>
                  <a:ext uri="{0D108BD9-81ED-4DB2-BD59-A6C34878D82A}">
                    <a16:rowId xmlns:a16="http://schemas.microsoft.com/office/drawing/2014/main" val="10002"/>
                  </a:ext>
                </a:extLst>
              </a:tr>
              <a:tr h="424252">
                <a:tc vMerge="1">
                  <a:txBody>
                    <a:bodyPr/>
                    <a:lstStyle/>
                    <a:p>
                      <a:endParaRPr lang="zh-TW" altLang="en-US"/>
                    </a:p>
                  </a:txBody>
                  <a:tcPr/>
                </a:tc>
                <a:tc>
                  <a:txBody>
                    <a:bodyPr/>
                    <a:lstStyle/>
                    <a:p>
                      <a:pPr algn="ctr" rtl="0" fontAlgn="ctr"/>
                      <a:r>
                        <a:rPr lang="en-US" altLang="zh-TW" sz="1400" u="none" strike="noStrike" dirty="0">
                          <a:solidFill>
                            <a:schemeClr val="tx1"/>
                          </a:solidFill>
                          <a:effectLst/>
                        </a:rPr>
                        <a:t>80</a:t>
                      </a:r>
                      <a:endParaRPr lang="en-US" altLang="zh-TW" sz="1400" b="0" i="0" u="none" strike="noStrike" dirty="0">
                        <a:solidFill>
                          <a:schemeClr val="tx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solidFill>
                            <a:schemeClr val="tx1"/>
                          </a:solidFill>
                          <a:effectLst/>
                        </a:rPr>
                        <a:t>0</a:t>
                      </a:r>
                      <a:endParaRPr lang="en-US" altLang="zh-TW" sz="1400" b="0" i="0" u="none" strike="noStrike" dirty="0">
                        <a:solidFill>
                          <a:schemeClr val="tx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1120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2720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10880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10240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560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7840</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13680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3120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480</a:t>
                      </a:r>
                    </a:p>
                  </a:txBody>
                  <a:tcPr marL="9525" marR="9525" marT="9525" marB="0" anchor="ctr"/>
                </a:tc>
                <a:tc>
                  <a:txBody>
                    <a:bodyPr/>
                    <a:lstStyle/>
                    <a:p>
                      <a:pPr algn="ctr" rtl="0" fontAlgn="ct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extLst>
                  <a:ext uri="{0D108BD9-81ED-4DB2-BD59-A6C34878D82A}">
                    <a16:rowId xmlns:a16="http://schemas.microsoft.com/office/drawing/2014/main" val="3310257507"/>
                  </a:ext>
                </a:extLst>
              </a:tr>
              <a:tr h="424252">
                <a:tc rowSpan="2">
                  <a:txBody>
                    <a:bodyPr/>
                    <a:lstStyle/>
                    <a:p>
                      <a:pPr algn="ctr" fontAlgn="ctr"/>
                      <a:r>
                        <a:rPr lang="en-US" altLang="zh-TW" sz="1600" u="none" strike="noStrike" dirty="0">
                          <a:effectLst/>
                        </a:rPr>
                        <a:t>113</a:t>
                      </a:r>
                    </a:p>
                    <a:p>
                      <a:pPr algn="ctr" fontAlgn="ctr"/>
                      <a:r>
                        <a:rPr lang="zh-TW" altLang="en-US" sz="1600" u="none" strike="noStrike" dirty="0">
                          <a:effectLst/>
                        </a:rPr>
                        <a:t>用電量</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37560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22920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31080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37800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47400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44880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40560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27600</a:t>
                      </a: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54360</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48960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41280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tx1"/>
                        </a:solidFill>
                        <a:effectLst/>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bg1"/>
                        </a:solidFill>
                        <a:effectLst/>
                        <a:latin typeface="+mn-lt"/>
                        <a:ea typeface="文鼎粗圓" panose="020F0809000000000000" pitchFamily="49" charset="-120"/>
                      </a:endParaRPr>
                    </a:p>
                  </a:txBody>
                  <a:tcPr marL="9525" marR="9525" marT="9525" marB="0" anchor="ctr"/>
                </a:tc>
                <a:extLst>
                  <a:ext uri="{0D108BD9-81ED-4DB2-BD59-A6C34878D82A}">
                    <a16:rowId xmlns:a16="http://schemas.microsoft.com/office/drawing/2014/main" val="472842518"/>
                  </a:ext>
                </a:extLst>
              </a:tr>
              <a:tr h="424252">
                <a:tc vMerge="1">
                  <a:txBody>
                    <a:bodyPr/>
                    <a:lstStyle/>
                    <a:p>
                      <a:endParaRPr lang="zh-TW" altLang="en-US"/>
                    </a:p>
                  </a:txBody>
                  <a:tcP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960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4640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6640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9280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720</a:t>
                      </a: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12720</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8160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1520</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tx1"/>
                        </a:solidFill>
                        <a:effectLst/>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bg1"/>
                        </a:solidFill>
                        <a:effectLst/>
                        <a:latin typeface="+mn-lt"/>
                        <a:ea typeface="文鼎粗圓" panose="020F0809000000000000" pitchFamily="49" charset="-120"/>
                      </a:endParaRPr>
                    </a:p>
                  </a:txBody>
                  <a:tcPr marL="9525" marR="9525" marT="9525" marB="0" anchor="ctr"/>
                </a:tc>
                <a:extLst>
                  <a:ext uri="{0D108BD9-81ED-4DB2-BD59-A6C34878D82A}">
                    <a16:rowId xmlns:a16="http://schemas.microsoft.com/office/drawing/2014/main" val="3503336665"/>
                  </a:ext>
                </a:extLst>
              </a:tr>
              <a:tr h="487680">
                <a:tc>
                  <a:txBody>
                    <a:bodyPr/>
                    <a:lstStyle/>
                    <a:p>
                      <a:pPr algn="ctr" fontAlgn="ctr"/>
                      <a:r>
                        <a:rPr lang="zh-TW" altLang="en-US" sz="1600" u="none" strike="noStrike" dirty="0">
                          <a:effectLst/>
                        </a:rPr>
                        <a:t>用電量</a:t>
                      </a:r>
                      <a:endParaRPr lang="en-US" altLang="zh-TW" sz="1600" u="none" strike="noStrike" dirty="0">
                        <a:effectLst/>
                      </a:endParaRPr>
                    </a:p>
                    <a:p>
                      <a:pPr algn="ctr" fontAlgn="ctr"/>
                      <a:r>
                        <a:rPr lang="zh-TW" altLang="en-US" sz="1600" u="none" strike="noStrike" dirty="0">
                          <a:effectLst/>
                        </a:rPr>
                        <a:t>變化</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rtl="0" fontAlgn="ct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-1920</a:t>
                      </a:r>
                    </a:p>
                  </a:txBody>
                  <a:tcPr marL="9525" marR="9525" marT="9525" marB="0" anchor="ctr"/>
                </a:tc>
                <a:tc>
                  <a:txBody>
                    <a:bodyPr/>
                    <a:lstStyle/>
                    <a:p>
                      <a:pPr algn="ctr" rtl="0" fontAlgn="ct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-1360</a:t>
                      </a:r>
                    </a:p>
                  </a:txBody>
                  <a:tcPr marL="9525" marR="9525" marT="9525" marB="0" anchor="ctr"/>
                </a:tc>
                <a:tc>
                  <a:txBody>
                    <a:bodyPr/>
                    <a:lstStyle/>
                    <a:p>
                      <a:pPr algn="ctr" rtl="0" fontAlgn="ct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-2880</a:t>
                      </a:r>
                    </a:p>
                  </a:txBody>
                  <a:tcPr marL="9525" marR="9525" marT="9525" marB="0" anchor="ctr"/>
                </a:tc>
                <a:tc>
                  <a:txBody>
                    <a:bodyPr/>
                    <a:lstStyle/>
                    <a:p>
                      <a:pPr algn="ctr" rtl="0" fontAlgn="ct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+1400</a:t>
                      </a:r>
                    </a:p>
                  </a:txBody>
                  <a:tcPr marL="9525" marR="9525" marT="9525" marB="0" anchor="ctr"/>
                </a:tc>
                <a:tc>
                  <a:txBody>
                    <a:bodyPr/>
                    <a:lstStyle/>
                    <a:p>
                      <a:pPr algn="ctr" rtl="0" fontAlgn="ct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+9240</a:t>
                      </a:r>
                    </a:p>
                  </a:txBody>
                  <a:tcPr marL="9525" marR="9525" marT="9525" marB="0" anchor="ctr"/>
                </a:tc>
                <a:tc>
                  <a:txBody>
                    <a:bodyPr/>
                    <a:lstStyle/>
                    <a:p>
                      <a:pPr algn="ctr" rtl="0" fontAlgn="ct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-9160</a:t>
                      </a:r>
                    </a:p>
                  </a:txBody>
                  <a:tcPr marL="9525" marR="9525" marT="9525" marB="0" anchor="ctr"/>
                </a:tc>
                <a:tc>
                  <a:txBody>
                    <a:bodyPr/>
                    <a:lstStyle/>
                    <a:p>
                      <a:pPr algn="ctr" rtl="0" fontAlgn="ct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-6000</a:t>
                      </a:r>
                    </a:p>
                  </a:txBody>
                  <a:tcPr marL="9525" marR="9525" marT="9525" marB="0" anchor="ctr"/>
                </a:tc>
                <a:tc>
                  <a:txBody>
                    <a:bodyPr/>
                    <a:lstStyle/>
                    <a:p>
                      <a:pPr algn="ctr" rtl="0" fontAlgn="ct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-40</a:t>
                      </a:r>
                    </a:p>
                  </a:txBody>
                  <a:tcPr marL="9525" marR="9525" marT="9525" marB="0" anchor="ctr"/>
                </a:tc>
                <a:tc>
                  <a:txBody>
                    <a:bodyPr/>
                    <a:lstStyle/>
                    <a:p>
                      <a:pPr algn="ctr" rtl="0" fontAlgn="ctr"/>
                      <a:r>
                        <a:rPr lang="en-US" altLang="zh-TW" sz="1400" b="0" i="0" u="none" strike="noStrike" dirty="0">
                          <a:solidFill>
                            <a:srgbClr val="FF0000"/>
                          </a:solidFill>
                          <a:effectLst/>
                          <a:latin typeface="+mn-lt"/>
                          <a:ea typeface="文鼎粗圓" panose="020F0809000000000000" pitchFamily="49" charset="-120"/>
                        </a:rPr>
                        <a:t>+10520</a:t>
                      </a:r>
                    </a:p>
                  </a:txBody>
                  <a:tcPr marL="9525" marR="9525" marT="9525" marB="0" anchor="ctr"/>
                </a:tc>
                <a:tc>
                  <a:txBody>
                    <a:bodyPr/>
                    <a:lstStyle/>
                    <a:p>
                      <a:pPr algn="ctr"/>
                      <a:r>
                        <a:rPr lang="en-US" altLang="zh-TW" sz="1400" dirty="0">
                          <a:solidFill>
                            <a:srgbClr val="00B0F0"/>
                          </a:solidFill>
                          <a:latin typeface="+mn-lt"/>
                          <a:ea typeface="文鼎粗圓" panose="020F0809000000000000" pitchFamily="49" charset="-120"/>
                        </a:rPr>
                        <a:t>-19320</a:t>
                      </a:r>
                      <a:endParaRPr lang="zh-TW" altLang="en-US" sz="1400" dirty="0">
                        <a:solidFill>
                          <a:srgbClr val="00B0F0"/>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rgbClr val="FF0000"/>
                          </a:solidFill>
                          <a:latin typeface="+mn-lt"/>
                          <a:ea typeface="文鼎粗圓" panose="020F0809000000000000" pitchFamily="49" charset="-120"/>
                        </a:rPr>
                        <a:t>-1500</a:t>
                      </a:r>
                      <a:endParaRPr lang="zh-TW" altLang="en-US" sz="1400" dirty="0">
                        <a:solidFill>
                          <a:srgbClr val="FF0000"/>
                        </a:solidFill>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tx1"/>
                        </a:solidFill>
                        <a:effectLst/>
                        <a:latin typeface="+mn-lt"/>
                        <a:ea typeface="文鼎粗圓" panose="020F0809000000000000" pitchFamily="49" charset="-120"/>
                      </a:endParaRPr>
                    </a:p>
                  </a:txBody>
                  <a:tcPr marL="9525" marR="9525" marT="9525"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-21000</a:t>
                      </a:r>
                    </a:p>
                    <a:p>
                      <a:pPr marL="0" marR="0" lvl="0" indent="0" algn="ctr" defTabSz="457200" rtl="0" eaLnBrk="1" fontAlgn="ctr" latinLnBrk="0" hangingPunct="1">
                        <a:lnSpc>
                          <a:spcPct val="100000"/>
                        </a:lnSpc>
                        <a:spcBef>
                          <a:spcPts val="0"/>
                        </a:spcBef>
                        <a:spcAft>
                          <a:spcPts val="0"/>
                        </a:spcAft>
                        <a:buClrTx/>
                        <a:buSzTx/>
                        <a:buFontTx/>
                        <a:buNone/>
                        <a:tabLst/>
                        <a:defRPr/>
                      </a:pPr>
                      <a:endParaRPr lang="en-US" altLang="zh-TW" sz="1400" b="0" i="0" u="none" strike="noStrike" dirty="0">
                        <a:solidFill>
                          <a:srgbClr val="00B0F0"/>
                        </a:solidFill>
                        <a:effectLst/>
                        <a:latin typeface="文鼎粗圓" panose="020F0809000000000000" pitchFamily="49" charset="-120"/>
                        <a:ea typeface="文鼎粗圓" panose="020F0809000000000000" pitchFamily="49" charset="-120"/>
                      </a:endParaRPr>
                    </a:p>
                  </a:txBody>
                  <a:tcPr marL="9525" marR="9525" marT="9525" marB="0" anchor="ctr"/>
                </a:tc>
                <a:extLst>
                  <a:ext uri="{0D108BD9-81ED-4DB2-BD59-A6C34878D82A}">
                    <a16:rowId xmlns:a16="http://schemas.microsoft.com/office/drawing/2014/main" val="10003"/>
                  </a:ext>
                </a:extLst>
              </a:tr>
              <a:tr h="281912">
                <a:tc rowSpan="2">
                  <a:txBody>
                    <a:bodyPr/>
                    <a:lstStyle/>
                    <a:p>
                      <a:pPr algn="ctr" fontAlgn="ctr"/>
                      <a:r>
                        <a:rPr lang="zh-TW" altLang="en-US" sz="1600" u="none" strike="noStrike" dirty="0">
                          <a:effectLst/>
                        </a:rPr>
                        <a:t>電費</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102775</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61577</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81510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115904</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148654</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156808</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161897</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88919</a:t>
                      </a: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207693</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167183</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132725</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tx1"/>
                        </a:solidFill>
                        <a:effectLst/>
                        <a:latin typeface="+mn-lt"/>
                        <a:ea typeface="文鼎粗圓" panose="020F0809000000000000" pitchFamily="49" charset="-120"/>
                      </a:endParaRPr>
                    </a:p>
                  </a:txBody>
                  <a:tcPr marL="9525" marR="9525" marT="9525"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endParaRPr lang="en-US" altLang="zh-TW" sz="1400" b="0" i="0" u="none" strike="noStrike" dirty="0">
                        <a:solidFill>
                          <a:schemeClr val="bg1"/>
                        </a:solidFill>
                        <a:effectLst/>
                        <a:latin typeface="+mn-lt"/>
                        <a:ea typeface="文鼎粗圓" panose="020F0809000000000000" pitchFamily="49" charset="-120"/>
                      </a:endParaRPr>
                    </a:p>
                  </a:txBody>
                  <a:tcPr marL="9525" marR="9525" marT="9525" marB="0" anchor="ctr"/>
                </a:tc>
                <a:extLst>
                  <a:ext uri="{0D108BD9-81ED-4DB2-BD59-A6C34878D82A}">
                    <a16:rowId xmlns:a16="http://schemas.microsoft.com/office/drawing/2014/main" val="3239023472"/>
                  </a:ext>
                </a:extLst>
              </a:tr>
              <a:tr h="281912">
                <a:tc vMerge="1">
                  <a:txBody>
                    <a:bodyPr/>
                    <a:lstStyle/>
                    <a:p>
                      <a:endParaRPr lang="zh-TW" altLang="en-US"/>
                    </a:p>
                  </a:txBody>
                  <a:tcP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800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476</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360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13515</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28722</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13684</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60633</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6018</a:t>
                      </a: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75077</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46005</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a:solidFill>
                            <a:schemeClr val="tx1"/>
                          </a:solidFill>
                          <a:latin typeface="+mn-lt"/>
                          <a:ea typeface="文鼎粗圓" panose="020F0809000000000000" pitchFamily="49" charset="-120"/>
                        </a:rPr>
                        <a:t>19835</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400" b="0" i="0" u="none" strike="noStrike" dirty="0">
                        <a:solidFill>
                          <a:schemeClr val="tx1"/>
                        </a:solidFill>
                        <a:effectLst/>
                        <a:latin typeface="+mn-lt"/>
                        <a:ea typeface="文鼎粗圓" panose="020F0809000000000000" pitchFamily="49" charset="-120"/>
                      </a:endParaRPr>
                    </a:p>
                  </a:txBody>
                  <a:tcPr marL="9525" marR="9525" marT="9525"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endParaRPr lang="en-US" altLang="zh-TW" sz="1400" b="0" i="0" u="none" strike="noStrike" dirty="0">
                        <a:solidFill>
                          <a:schemeClr val="bg1"/>
                        </a:solidFill>
                        <a:effectLst/>
                        <a:latin typeface="+mn-lt"/>
                        <a:ea typeface="文鼎粗圓" panose="020F0809000000000000" pitchFamily="49" charset="-120"/>
                      </a:endParaRPr>
                    </a:p>
                  </a:txBody>
                  <a:tcPr marL="9525" marR="9525" marT="9525" marB="0" anchor="ctr"/>
                </a:tc>
                <a:extLst>
                  <a:ext uri="{0D108BD9-81ED-4DB2-BD59-A6C34878D82A}">
                    <a16:rowId xmlns:a16="http://schemas.microsoft.com/office/drawing/2014/main" val="1958108668"/>
                  </a:ext>
                </a:extLst>
              </a:tr>
            </a:tbl>
          </a:graphicData>
        </a:graphic>
      </p:graphicFrame>
      <p:graphicFrame>
        <p:nvGraphicFramePr>
          <p:cNvPr id="9" name="表格 8">
            <a:extLst>
              <a:ext uri="{FF2B5EF4-FFF2-40B4-BE49-F238E27FC236}">
                <a16:creationId xmlns:a16="http://schemas.microsoft.com/office/drawing/2014/main" id="{487BC64A-E71C-4F9A-A7D6-CA347F08055E}"/>
              </a:ext>
            </a:extLst>
          </p:cNvPr>
          <p:cNvGraphicFramePr>
            <a:graphicFrameLocks noGrp="1"/>
          </p:cNvGraphicFramePr>
          <p:nvPr>
            <p:extLst>
              <p:ext uri="{D42A27DB-BD31-4B8C-83A1-F6EECF244321}">
                <p14:modId xmlns:p14="http://schemas.microsoft.com/office/powerpoint/2010/main" val="3576681762"/>
              </p:ext>
            </p:extLst>
          </p:nvPr>
        </p:nvGraphicFramePr>
        <p:xfrm>
          <a:off x="1109317" y="3475375"/>
          <a:ext cx="10292198" cy="2591360"/>
        </p:xfrm>
        <a:graphic>
          <a:graphicData uri="http://schemas.openxmlformats.org/drawingml/2006/table">
            <a:tbl>
              <a:tblPr>
                <a:tableStyleId>{D7AC3CCA-C797-4891-BE02-D94E43425B78}</a:tableStyleId>
              </a:tblPr>
              <a:tblGrid>
                <a:gridCol w="735157">
                  <a:extLst>
                    <a:ext uri="{9D8B030D-6E8A-4147-A177-3AD203B41FA5}">
                      <a16:colId xmlns:a16="http://schemas.microsoft.com/office/drawing/2014/main" val="20000"/>
                    </a:ext>
                  </a:extLst>
                </a:gridCol>
                <a:gridCol w="735157">
                  <a:extLst>
                    <a:ext uri="{9D8B030D-6E8A-4147-A177-3AD203B41FA5}">
                      <a16:colId xmlns:a16="http://schemas.microsoft.com/office/drawing/2014/main" val="2330688808"/>
                    </a:ext>
                  </a:extLst>
                </a:gridCol>
                <a:gridCol w="735157">
                  <a:extLst>
                    <a:ext uri="{9D8B030D-6E8A-4147-A177-3AD203B41FA5}">
                      <a16:colId xmlns:a16="http://schemas.microsoft.com/office/drawing/2014/main" val="20001"/>
                    </a:ext>
                  </a:extLst>
                </a:gridCol>
                <a:gridCol w="735157">
                  <a:extLst>
                    <a:ext uri="{9D8B030D-6E8A-4147-A177-3AD203B41FA5}">
                      <a16:colId xmlns:a16="http://schemas.microsoft.com/office/drawing/2014/main" val="20002"/>
                    </a:ext>
                  </a:extLst>
                </a:gridCol>
                <a:gridCol w="735157">
                  <a:extLst>
                    <a:ext uri="{9D8B030D-6E8A-4147-A177-3AD203B41FA5}">
                      <a16:colId xmlns:a16="http://schemas.microsoft.com/office/drawing/2014/main" val="20003"/>
                    </a:ext>
                  </a:extLst>
                </a:gridCol>
                <a:gridCol w="735157">
                  <a:extLst>
                    <a:ext uri="{9D8B030D-6E8A-4147-A177-3AD203B41FA5}">
                      <a16:colId xmlns:a16="http://schemas.microsoft.com/office/drawing/2014/main" val="20004"/>
                    </a:ext>
                  </a:extLst>
                </a:gridCol>
                <a:gridCol w="735157">
                  <a:extLst>
                    <a:ext uri="{9D8B030D-6E8A-4147-A177-3AD203B41FA5}">
                      <a16:colId xmlns:a16="http://schemas.microsoft.com/office/drawing/2014/main" val="20005"/>
                    </a:ext>
                  </a:extLst>
                </a:gridCol>
                <a:gridCol w="735157">
                  <a:extLst>
                    <a:ext uri="{9D8B030D-6E8A-4147-A177-3AD203B41FA5}">
                      <a16:colId xmlns:a16="http://schemas.microsoft.com/office/drawing/2014/main" val="20006"/>
                    </a:ext>
                  </a:extLst>
                </a:gridCol>
                <a:gridCol w="735157">
                  <a:extLst>
                    <a:ext uri="{9D8B030D-6E8A-4147-A177-3AD203B41FA5}">
                      <a16:colId xmlns:a16="http://schemas.microsoft.com/office/drawing/2014/main" val="20007"/>
                    </a:ext>
                  </a:extLst>
                </a:gridCol>
                <a:gridCol w="735157">
                  <a:extLst>
                    <a:ext uri="{9D8B030D-6E8A-4147-A177-3AD203B41FA5}">
                      <a16:colId xmlns:a16="http://schemas.microsoft.com/office/drawing/2014/main" val="20008"/>
                    </a:ext>
                  </a:extLst>
                </a:gridCol>
                <a:gridCol w="735157">
                  <a:extLst>
                    <a:ext uri="{9D8B030D-6E8A-4147-A177-3AD203B41FA5}">
                      <a16:colId xmlns:a16="http://schemas.microsoft.com/office/drawing/2014/main" val="1359392529"/>
                    </a:ext>
                  </a:extLst>
                </a:gridCol>
                <a:gridCol w="719743">
                  <a:extLst>
                    <a:ext uri="{9D8B030D-6E8A-4147-A177-3AD203B41FA5}">
                      <a16:colId xmlns:a16="http://schemas.microsoft.com/office/drawing/2014/main" val="20009"/>
                    </a:ext>
                  </a:extLst>
                </a:gridCol>
                <a:gridCol w="750571">
                  <a:extLst>
                    <a:ext uri="{9D8B030D-6E8A-4147-A177-3AD203B41FA5}">
                      <a16:colId xmlns:a16="http://schemas.microsoft.com/office/drawing/2014/main" val="1161691770"/>
                    </a:ext>
                  </a:extLst>
                </a:gridCol>
                <a:gridCol w="735157">
                  <a:extLst>
                    <a:ext uri="{9D8B030D-6E8A-4147-A177-3AD203B41FA5}">
                      <a16:colId xmlns:a16="http://schemas.microsoft.com/office/drawing/2014/main" val="2823309044"/>
                    </a:ext>
                  </a:extLst>
                </a:gridCol>
              </a:tblGrid>
              <a:tr h="526623">
                <a:tc>
                  <a:txBody>
                    <a:bodyPr/>
                    <a:lstStyle/>
                    <a:p>
                      <a:pPr algn="ctr" fontAlgn="ctr"/>
                      <a:r>
                        <a:rPr lang="zh-TW" altLang="en-US" sz="2000" u="none" strike="noStrike" dirty="0">
                          <a:effectLst/>
                        </a:rPr>
                        <a:t>月份</a:t>
                      </a:r>
                      <a:endParaRPr lang="zh-TW" altLang="en-US"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1</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2</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3</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4</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5</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a:effectLst/>
                        </a:rPr>
                        <a:t>6</a:t>
                      </a:r>
                      <a:endParaRPr lang="en-US" altLang="zh-TW" sz="2000" b="1" i="0" u="none" strike="noStrike">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a:effectLst/>
                        </a:rPr>
                        <a:t>7</a:t>
                      </a:r>
                      <a:endParaRPr lang="en-US" altLang="zh-TW" sz="2000" b="1" i="0" u="none" strike="noStrike">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8</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2000" u="none" strike="noStrike" dirty="0">
                          <a:effectLst/>
                        </a:rPr>
                        <a:t>9</a:t>
                      </a:r>
                      <a:endParaRPr lang="en-US" altLang="zh-TW"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a:r>
                        <a:rPr lang="en-US" altLang="zh-TW" dirty="0"/>
                        <a:t>10</a:t>
                      </a:r>
                      <a:endParaRPr lang="zh-TW" altLang="en-US" dirty="0">
                        <a:solidFill>
                          <a:schemeClr val="bg1"/>
                        </a:solidFill>
                        <a:latin typeface="文鼎粗圓" panose="020F0809000000000000" pitchFamily="49" charset="-120"/>
                        <a:ea typeface="文鼎粗圓" panose="020F0809000000000000" pitchFamily="49" charset="-120"/>
                      </a:endParaRPr>
                    </a:p>
                  </a:txBody>
                  <a:tcPr marL="0" marR="0" marT="0" marB="0" anchor="ctr"/>
                </a:tc>
                <a:tc>
                  <a:txBody>
                    <a:bodyPr/>
                    <a:lstStyle/>
                    <a:p>
                      <a:pPr algn="ctr"/>
                      <a:r>
                        <a:rPr lang="en-US" altLang="zh-TW" dirty="0"/>
                        <a:t>11</a:t>
                      </a:r>
                      <a:endParaRPr lang="zh-TW" altLang="en-US" dirty="0">
                        <a:solidFill>
                          <a:schemeClr val="bg1"/>
                        </a:solidFill>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1800" u="none" strike="noStrike" dirty="0">
                          <a:effectLst/>
                        </a:rPr>
                        <a:t>12</a:t>
                      </a:r>
                      <a:endParaRPr lang="zh-TW" altLang="en-US" sz="1800" b="0"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zh-TW" altLang="en-US" sz="2000" u="none" strike="noStrike" dirty="0">
                          <a:effectLst/>
                        </a:rPr>
                        <a:t>小計</a:t>
                      </a:r>
                      <a:endParaRPr lang="zh-TW" altLang="en-US" sz="20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extLst>
                  <a:ext uri="{0D108BD9-81ED-4DB2-BD59-A6C34878D82A}">
                    <a16:rowId xmlns:a16="http://schemas.microsoft.com/office/drawing/2014/main" val="10000"/>
                  </a:ext>
                </a:extLst>
              </a:tr>
              <a:tr h="629709">
                <a:tc>
                  <a:txBody>
                    <a:bodyPr/>
                    <a:lstStyle/>
                    <a:p>
                      <a:pPr algn="ctr" fontAlgn="ctr"/>
                      <a:r>
                        <a:rPr lang="en-US" altLang="zh-TW" sz="1600" u="none" strike="noStrike" dirty="0">
                          <a:effectLst/>
                        </a:rPr>
                        <a:t>112</a:t>
                      </a:r>
                    </a:p>
                    <a:p>
                      <a:pPr algn="ctr" fontAlgn="ctr"/>
                      <a:r>
                        <a:rPr lang="zh-TW" altLang="en-US" sz="1600" u="none" strike="noStrike" dirty="0">
                          <a:effectLst/>
                        </a:rPr>
                        <a:t>用水量</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rtl="0" fontAlgn="ctr"/>
                      <a:r>
                        <a:rPr lang="en-US" altLang="zh-TW" sz="1400" u="none" strike="noStrike" dirty="0">
                          <a:effectLst/>
                        </a:rPr>
                        <a:t>883</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998</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656</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1134</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910</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933</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804</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u="none" strike="noStrike" dirty="0">
                          <a:effectLst/>
                        </a:rPr>
                        <a:t>871</a:t>
                      </a: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387</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639</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921</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983</a:t>
                      </a:r>
                    </a:p>
                  </a:txBody>
                  <a:tcPr marL="9525" marR="9525" marT="9525" marB="0" anchor="ctr"/>
                </a:tc>
                <a:tc>
                  <a:txBody>
                    <a:bodyPr/>
                    <a:lstStyle/>
                    <a:p>
                      <a:pPr algn="ctr" rtl="0" fontAlgn="ct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extLst>
                  <a:ext uri="{0D108BD9-81ED-4DB2-BD59-A6C34878D82A}">
                    <a16:rowId xmlns:a16="http://schemas.microsoft.com/office/drawing/2014/main" val="10001"/>
                  </a:ext>
                </a:extLst>
              </a:tr>
              <a:tr h="629709">
                <a:tc>
                  <a:txBody>
                    <a:bodyPr/>
                    <a:lstStyle/>
                    <a:p>
                      <a:pPr algn="ctr" fontAlgn="ctr"/>
                      <a:r>
                        <a:rPr lang="en-US" altLang="zh-TW" sz="1600" u="none" strike="noStrike" dirty="0">
                          <a:effectLst/>
                        </a:rPr>
                        <a:t>113</a:t>
                      </a:r>
                    </a:p>
                    <a:p>
                      <a:pPr algn="ctr" fontAlgn="ctr"/>
                      <a:r>
                        <a:rPr lang="zh-TW" altLang="en-US" sz="1600" u="none" strike="noStrike" dirty="0">
                          <a:effectLst/>
                        </a:rPr>
                        <a:t>用水量</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1032</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1196</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778</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970</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962</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985</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805</a:t>
                      </a:r>
                    </a:p>
                  </a:txBody>
                  <a:tcPr marL="9525" marR="9525" marT="9525" marB="0" anchor="ctr"/>
                </a:tc>
                <a:tc>
                  <a:txBody>
                    <a:bodyPr/>
                    <a:lstStyle/>
                    <a:p>
                      <a:pPr algn="ctr" rtl="0"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477</a:t>
                      </a:r>
                    </a:p>
                  </a:txBody>
                  <a:tcPr marL="9525" marR="9525" marT="9525" marB="0" anchor="ctr"/>
                </a:tc>
                <a:tc>
                  <a:txBody>
                    <a:bodyPr/>
                    <a:lstStyle/>
                    <a:p>
                      <a:pPr algn="ctr" rtl="0" fontAlgn="ctr"/>
                      <a:r>
                        <a:rPr lang="en-US" altLang="zh-TW" sz="1400" b="0" i="0" u="none" strike="noStrike" dirty="0">
                          <a:solidFill>
                            <a:schemeClr val="tx1"/>
                          </a:solidFill>
                          <a:effectLst/>
                          <a:latin typeface="+mn-lt"/>
                          <a:ea typeface="文鼎粗圓" panose="020F0809000000000000" pitchFamily="49" charset="-120"/>
                        </a:rPr>
                        <a:t>470</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646</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711</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tx1"/>
                        </a:solidFill>
                        <a:effectLst/>
                        <a:latin typeface="+mn-lt"/>
                        <a:ea typeface="文鼎粗圓" panose="020F0809000000000000" pitchFamily="49" charset="-120"/>
                      </a:endParaRPr>
                    </a:p>
                  </a:txBody>
                  <a:tcPr marL="9525" marR="9525" marT="9525" marB="0" anchor="ctr"/>
                </a:tc>
                <a:tc>
                  <a:txBody>
                    <a:bodyPr/>
                    <a:lstStyle/>
                    <a:p>
                      <a:pPr algn="ctr" rtl="0" fontAlgn="ct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extLst>
                  <a:ext uri="{0D108BD9-81ED-4DB2-BD59-A6C34878D82A}">
                    <a16:rowId xmlns:a16="http://schemas.microsoft.com/office/drawing/2014/main" val="10002"/>
                  </a:ext>
                </a:extLst>
              </a:tr>
              <a:tr h="420944">
                <a:tc>
                  <a:txBody>
                    <a:bodyPr/>
                    <a:lstStyle/>
                    <a:p>
                      <a:pPr algn="ctr" fontAlgn="ctr"/>
                      <a:r>
                        <a:rPr lang="zh-TW" altLang="en-US" sz="1600" u="none" strike="noStrike" dirty="0">
                          <a:effectLst/>
                        </a:rPr>
                        <a:t>每月</a:t>
                      </a:r>
                      <a:endParaRPr lang="en-US" altLang="zh-TW" sz="1600" u="none" strike="noStrike" dirty="0">
                        <a:effectLst/>
                      </a:endParaRPr>
                    </a:p>
                    <a:p>
                      <a:pPr algn="ctr" fontAlgn="ctr"/>
                      <a:r>
                        <a:rPr lang="zh-TW" altLang="en-US" sz="1600" u="none" strike="noStrike" dirty="0">
                          <a:effectLst/>
                        </a:rPr>
                        <a:t>省水度</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+149</a:t>
                      </a:r>
                    </a:p>
                  </a:txBody>
                  <a:tcPr marL="9525" marR="9525" marT="9525" marB="0" anchor="ctr"/>
                </a:tc>
                <a:tc>
                  <a:txBody>
                    <a:bodyPr/>
                    <a:lstStyle/>
                    <a:p>
                      <a:pPr algn="ctr" fontAlgn="ct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+198</a:t>
                      </a:r>
                    </a:p>
                  </a:txBody>
                  <a:tcPr marL="9525" marR="9525" marT="9525" marB="0" anchor="ctr"/>
                </a:tc>
                <a:tc>
                  <a:txBody>
                    <a:bodyPr/>
                    <a:lstStyle/>
                    <a:p>
                      <a:pPr algn="ctr" fontAlgn="ct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+122</a:t>
                      </a:r>
                    </a:p>
                  </a:txBody>
                  <a:tcPr marL="9525" marR="9525" marT="9525" marB="0" anchor="ctr"/>
                </a:tc>
                <a:tc>
                  <a:txBody>
                    <a:bodyPr/>
                    <a:lstStyle/>
                    <a:p>
                      <a:pPr algn="ctr" fontAlgn="ctr"/>
                      <a:r>
                        <a:rPr lang="en-US" altLang="zh-TW" sz="1400" b="0" i="0" u="none" strike="noStrike" dirty="0">
                          <a:solidFill>
                            <a:srgbClr val="00B0F0"/>
                          </a:solidFill>
                          <a:effectLst/>
                          <a:latin typeface="文鼎粗圓" panose="020F0809000000000000" pitchFamily="49" charset="-120"/>
                          <a:ea typeface="文鼎粗圓" panose="020F0809000000000000" pitchFamily="49" charset="-120"/>
                        </a:rPr>
                        <a:t>-164</a:t>
                      </a:r>
                    </a:p>
                  </a:txBody>
                  <a:tcPr marL="9525" marR="9525" marT="9525" marB="0" anchor="ctr"/>
                </a:tc>
                <a:tc>
                  <a:txBody>
                    <a:bodyPr/>
                    <a:lstStyle/>
                    <a:p>
                      <a:pPr algn="ctr" fontAlgn="ct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+52</a:t>
                      </a:r>
                    </a:p>
                  </a:txBody>
                  <a:tcPr marL="9525" marR="9525" marT="9525" marB="0" anchor="ctr"/>
                </a:tc>
                <a:tc>
                  <a:txBody>
                    <a:bodyPr/>
                    <a:lstStyle/>
                    <a:p>
                      <a:pPr algn="ctr" fontAlgn="ct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+52</a:t>
                      </a:r>
                    </a:p>
                  </a:txBody>
                  <a:tcPr marL="9525" marR="9525" marT="9525" marB="0" anchor="ctr"/>
                </a:tc>
                <a:tc>
                  <a:txBody>
                    <a:bodyPr/>
                    <a:lstStyle/>
                    <a:p>
                      <a:pPr algn="ctr" fontAlgn="ctr"/>
                      <a:r>
                        <a:rPr lang="en-US" altLang="zh-TW" sz="1400" b="0" i="0" u="none" strike="noStrike" dirty="0">
                          <a:solidFill>
                            <a:srgbClr val="FF0000"/>
                          </a:solidFill>
                          <a:effectLst/>
                          <a:latin typeface="+mn-lt"/>
                          <a:ea typeface="文鼎粗圓" panose="020F0809000000000000" pitchFamily="49" charset="-120"/>
                        </a:rPr>
                        <a:t>+1</a:t>
                      </a:r>
                    </a:p>
                  </a:txBody>
                  <a:tcPr marL="9525" marR="9525" marT="9525" marB="0" anchor="ctr"/>
                </a:tc>
                <a:tc>
                  <a:txBody>
                    <a:bodyPr/>
                    <a:lstStyle/>
                    <a:p>
                      <a:pPr algn="ctr" fontAlgn="ctr"/>
                      <a:r>
                        <a:rPr lang="en-US" altLang="zh-TW" sz="1400" b="0" i="0" u="none" strike="noStrike" dirty="0">
                          <a:solidFill>
                            <a:srgbClr val="00B0F0"/>
                          </a:solidFill>
                          <a:effectLst/>
                          <a:latin typeface="+mn-lt"/>
                          <a:ea typeface="文鼎粗圓" panose="020F0809000000000000" pitchFamily="49" charset="-120"/>
                        </a:rPr>
                        <a:t>-394</a:t>
                      </a:r>
                    </a:p>
                  </a:txBody>
                  <a:tcPr marL="9525" marR="9525" marT="9525" marB="0" anchor="ctr"/>
                </a:tc>
                <a:tc>
                  <a:txBody>
                    <a:bodyPr/>
                    <a:lstStyle/>
                    <a:p>
                      <a:pPr algn="ctr" fontAlgn="ctr"/>
                      <a:r>
                        <a:rPr lang="en-US" altLang="zh-TW" sz="1400" b="0" i="0" u="none" strike="noStrike" dirty="0">
                          <a:solidFill>
                            <a:srgbClr val="FF0000"/>
                          </a:solidFill>
                          <a:effectLst/>
                          <a:latin typeface="+mn-lt"/>
                          <a:ea typeface="文鼎粗圓" panose="020F0809000000000000" pitchFamily="49" charset="-120"/>
                        </a:rPr>
                        <a:t>+83</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+7</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accent1"/>
                          </a:solidFill>
                          <a:latin typeface="+mn-lt"/>
                          <a:ea typeface="文鼎粗圓" panose="020F0809000000000000" pitchFamily="49" charset="-120"/>
                        </a:rPr>
                        <a:t>-210</a:t>
                      </a:r>
                      <a:endParaRPr lang="zh-TW" altLang="en-US" sz="1400" dirty="0">
                        <a:solidFill>
                          <a:schemeClr val="accent1"/>
                        </a:solidFill>
                        <a:latin typeface="+mn-lt"/>
                        <a:ea typeface="文鼎粗圓" panose="020F0809000000000000" pitchFamily="49" charset="-120"/>
                      </a:endParaRPr>
                    </a:p>
                  </a:txBody>
                  <a:tcPr marL="9525" marR="9525" marT="9525" marB="0" anchor="ctr"/>
                </a:tc>
                <a:tc>
                  <a:txBody>
                    <a:bodyPr/>
                    <a:lstStyle/>
                    <a:p>
                      <a:pPr algn="ctr" fontAlgn="ctr"/>
                      <a:endParaRPr lang="en-US" altLang="zh-TW" sz="1400" b="0" i="0" u="none" strike="noStrike" dirty="0">
                        <a:solidFill>
                          <a:srgbClr val="FF0000"/>
                        </a:solidFill>
                        <a:effectLst/>
                        <a:latin typeface="+mn-lt"/>
                        <a:ea typeface="文鼎粗圓" panose="020F0809000000000000" pitchFamily="49" charset="-120"/>
                      </a:endParaRPr>
                    </a:p>
                  </a:txBody>
                  <a:tcPr marL="9525" marR="9525" marT="9525"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n-US" altLang="zh-TW" sz="1400" b="0" i="0" u="none" strike="noStrike" dirty="0">
                          <a:solidFill>
                            <a:srgbClr val="FF0000"/>
                          </a:solidFill>
                          <a:effectLst/>
                          <a:latin typeface="文鼎粗圓" panose="020F0809000000000000" pitchFamily="49" charset="-120"/>
                          <a:ea typeface="文鼎粗圓" panose="020F0809000000000000" pitchFamily="49" charset="-120"/>
                        </a:rPr>
                        <a:t>-111</a:t>
                      </a:r>
                    </a:p>
                  </a:txBody>
                  <a:tcPr marL="9525" marR="9525" marT="9525" marB="0" anchor="ctr"/>
                </a:tc>
                <a:extLst>
                  <a:ext uri="{0D108BD9-81ED-4DB2-BD59-A6C34878D82A}">
                    <a16:rowId xmlns:a16="http://schemas.microsoft.com/office/drawing/2014/main" val="10003"/>
                  </a:ext>
                </a:extLst>
              </a:tr>
              <a:tr h="317639">
                <a:tc>
                  <a:txBody>
                    <a:bodyPr/>
                    <a:lstStyle/>
                    <a:p>
                      <a:pPr algn="ctr" fontAlgn="ctr"/>
                      <a:r>
                        <a:rPr lang="zh-TW" altLang="en-US" sz="1600" u="none" strike="noStrike" dirty="0">
                          <a:effectLst/>
                        </a:rPr>
                        <a:t>水費</a:t>
                      </a:r>
                      <a:endParaRPr lang="zh-TW" altLang="en-US" sz="1600" b="1" i="0" u="none" strike="noStrike" dirty="0">
                        <a:solidFill>
                          <a:schemeClr val="bg1"/>
                        </a:solidFill>
                        <a:effectLst/>
                        <a:latin typeface="文鼎粗圓" panose="020F0809000000000000" pitchFamily="49" charset="-120"/>
                        <a:ea typeface="文鼎粗圓" panose="020F0809000000000000" pitchFamily="49" charset="-120"/>
                      </a:endParaRPr>
                    </a:p>
                  </a:txBody>
                  <a:tcPr marL="0" marR="0" marT="0" marB="0" anchor="ctr"/>
                </a:tc>
                <a:tc>
                  <a:txBody>
                    <a:bodyPr/>
                    <a:lstStyle/>
                    <a:p>
                      <a:pPr algn="ctr"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9132</a:t>
                      </a:r>
                    </a:p>
                  </a:txBody>
                  <a:tcPr marL="9525" marR="9525" marT="9525" marB="0" anchor="ctr"/>
                </a:tc>
                <a:tc>
                  <a:txBody>
                    <a:bodyPr/>
                    <a:lstStyle/>
                    <a:p>
                      <a:pPr algn="ctr"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10431</a:t>
                      </a:r>
                    </a:p>
                  </a:txBody>
                  <a:tcPr marL="9525" marR="9525" marT="9525" marB="0" anchor="ctr"/>
                </a:tc>
                <a:tc>
                  <a:txBody>
                    <a:bodyPr/>
                    <a:lstStyle/>
                    <a:p>
                      <a:pPr algn="ctr"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7119</a:t>
                      </a:r>
                    </a:p>
                  </a:txBody>
                  <a:tcPr marL="9525" marR="9525" marT="9525" marB="0" anchor="ctr"/>
                </a:tc>
                <a:tc>
                  <a:txBody>
                    <a:bodyPr/>
                    <a:lstStyle/>
                    <a:p>
                      <a:pPr algn="ctr"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8641</a:t>
                      </a:r>
                    </a:p>
                  </a:txBody>
                  <a:tcPr marL="9525" marR="9525" marT="9525" marB="0" anchor="ctr"/>
                </a:tc>
                <a:tc>
                  <a:txBody>
                    <a:bodyPr/>
                    <a:lstStyle/>
                    <a:p>
                      <a:pPr algn="ctr"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8577</a:t>
                      </a:r>
                    </a:p>
                  </a:txBody>
                  <a:tcPr marL="9525" marR="9525" marT="9525" marB="0" anchor="ctr"/>
                </a:tc>
                <a:tc>
                  <a:txBody>
                    <a:bodyPr/>
                    <a:lstStyle/>
                    <a:p>
                      <a:pPr algn="ctr" fontAlgn="ctr"/>
                      <a:r>
                        <a:rPr lang="en-US" altLang="zh-TW" sz="1400" b="0" i="0" u="none" strike="noStrike" dirty="0">
                          <a:solidFill>
                            <a:schemeClr val="tx1"/>
                          </a:solidFill>
                          <a:effectLst/>
                          <a:latin typeface="文鼎粗圓" panose="020F0809000000000000" pitchFamily="49" charset="-120"/>
                          <a:ea typeface="文鼎粗圓" panose="020F0809000000000000" pitchFamily="49" charset="-120"/>
                        </a:rPr>
                        <a:t>13684</a:t>
                      </a:r>
                    </a:p>
                  </a:txBody>
                  <a:tcPr marL="9525" marR="9525" marT="9525" marB="0" anchor="ctr"/>
                </a:tc>
                <a:tc>
                  <a:txBody>
                    <a:bodyPr/>
                    <a:lstStyle/>
                    <a:p>
                      <a:pPr algn="ctr" fontAlgn="ctr"/>
                      <a:r>
                        <a:rPr lang="en-US" altLang="zh-TW" sz="1400" b="0" i="0" u="none" strike="noStrike" dirty="0">
                          <a:solidFill>
                            <a:schemeClr val="tx1"/>
                          </a:solidFill>
                          <a:effectLst/>
                          <a:latin typeface="+mn-lt"/>
                          <a:ea typeface="文鼎粗圓" panose="020F0809000000000000" pitchFamily="49" charset="-120"/>
                        </a:rPr>
                        <a:t>11358</a:t>
                      </a:r>
                    </a:p>
                  </a:txBody>
                  <a:tcPr marL="9525" marR="9525" marT="9525" marB="0" anchor="ctr"/>
                </a:tc>
                <a:tc>
                  <a:txBody>
                    <a:bodyPr/>
                    <a:lstStyle/>
                    <a:p>
                      <a:pPr algn="ctr" fontAlgn="ctr"/>
                      <a:r>
                        <a:rPr lang="en-US" altLang="zh-TW" sz="1400" b="0" i="0" u="none" strike="noStrike" dirty="0">
                          <a:solidFill>
                            <a:schemeClr val="tx1"/>
                          </a:solidFill>
                          <a:effectLst/>
                          <a:latin typeface="+mn-lt"/>
                          <a:ea typeface="文鼎粗圓" panose="020F0809000000000000" pitchFamily="49" charset="-120"/>
                        </a:rPr>
                        <a:t>7119</a:t>
                      </a:r>
                    </a:p>
                  </a:txBody>
                  <a:tcPr marL="9525" marR="9525" marT="9525" marB="0" anchor="ctr"/>
                </a:tc>
                <a:tc>
                  <a:txBody>
                    <a:bodyPr/>
                    <a:lstStyle/>
                    <a:p>
                      <a:pPr algn="ctr" fontAlgn="ctr"/>
                      <a:r>
                        <a:rPr lang="en-US" altLang="zh-TW" sz="1400" b="0" i="0" u="none" strike="noStrike" dirty="0">
                          <a:solidFill>
                            <a:schemeClr val="tx1"/>
                          </a:solidFill>
                          <a:effectLst/>
                          <a:latin typeface="+mn-lt"/>
                          <a:ea typeface="文鼎粗圓" panose="020F0809000000000000" pitchFamily="49" charset="-120"/>
                        </a:rPr>
                        <a:t>7028</a:t>
                      </a: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9303</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a:r>
                        <a:rPr lang="en-US" altLang="zh-TW" sz="1400" dirty="0">
                          <a:solidFill>
                            <a:schemeClr val="tx1"/>
                          </a:solidFill>
                          <a:latin typeface="+mn-lt"/>
                          <a:ea typeface="文鼎粗圓" panose="020F0809000000000000" pitchFamily="49" charset="-120"/>
                        </a:rPr>
                        <a:t>10144</a:t>
                      </a:r>
                      <a:endParaRPr lang="zh-TW" altLang="en-US" sz="1400" dirty="0">
                        <a:solidFill>
                          <a:schemeClr val="tx1"/>
                        </a:solidFill>
                        <a:latin typeface="+mn-lt"/>
                        <a:ea typeface="文鼎粗圓" panose="020F0809000000000000" pitchFamily="49" charset="-120"/>
                      </a:endParaRPr>
                    </a:p>
                  </a:txBody>
                  <a:tcPr marL="9525" marR="9525" marT="9525" marB="0" anchor="ctr"/>
                </a:tc>
                <a:tc>
                  <a:txBody>
                    <a:bodyPr/>
                    <a:lstStyle/>
                    <a:p>
                      <a:pPr algn="ctr" fontAlgn="ctr"/>
                      <a:endParaRPr lang="en-US" altLang="zh-TW" sz="1400" b="0" i="0" u="none" strike="noStrike" dirty="0">
                        <a:solidFill>
                          <a:schemeClr val="tx1"/>
                        </a:solidFill>
                        <a:effectLst/>
                        <a:latin typeface="+mn-lt"/>
                        <a:ea typeface="文鼎粗圓" panose="020F0809000000000000" pitchFamily="49" charset="-120"/>
                      </a:endParaRPr>
                    </a:p>
                  </a:txBody>
                  <a:tcPr marL="9525" marR="9525" marT="9525"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endParaRPr lang="en-US" altLang="zh-TW" sz="1400" b="0" i="0" u="none" strike="noStrike" dirty="0">
                        <a:solidFill>
                          <a:schemeClr val="bg1"/>
                        </a:solidFill>
                        <a:effectLst/>
                        <a:latin typeface="文鼎粗圓" panose="020F0809000000000000" pitchFamily="49" charset="-120"/>
                        <a:ea typeface="文鼎粗圓" panose="020F0809000000000000" pitchFamily="49" charset="-120"/>
                      </a:endParaRPr>
                    </a:p>
                  </a:txBody>
                  <a:tcPr marL="9525" marR="9525" marT="9525" marB="0" anchor="ctr"/>
                </a:tc>
                <a:extLst>
                  <a:ext uri="{0D108BD9-81ED-4DB2-BD59-A6C34878D82A}">
                    <a16:rowId xmlns:a16="http://schemas.microsoft.com/office/drawing/2014/main" val="580237572"/>
                  </a:ext>
                </a:extLst>
              </a:tr>
            </a:tbl>
          </a:graphicData>
        </a:graphic>
      </p:graphicFrame>
    </p:spTree>
    <p:extLst>
      <p:ext uri="{BB962C8B-B14F-4D97-AF65-F5344CB8AC3E}">
        <p14:creationId xmlns:p14="http://schemas.microsoft.com/office/powerpoint/2010/main" val="2757177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C298B6A-940D-45FC-A8D5-931464F778E0}"/>
              </a:ext>
            </a:extLst>
          </p:cNvPr>
          <p:cNvSpPr>
            <a:spLocks noGrp="1"/>
          </p:cNvSpPr>
          <p:nvPr>
            <p:ph type="title"/>
          </p:nvPr>
        </p:nvSpPr>
        <p:spPr/>
        <p:txBody>
          <a:bodyPr/>
          <a:lstStyle/>
          <a:p>
            <a:r>
              <a:rPr lang="zh-TW" altLang="en-US" dirty="0">
                <a:latin typeface="文鼎粗圓" panose="020F0809000000000000" pitchFamily="49" charset="-120"/>
                <a:ea typeface="文鼎粗圓" panose="020F0809000000000000" pitchFamily="49" charset="-120"/>
              </a:rPr>
              <a:t>未來展望</a:t>
            </a:r>
          </a:p>
        </p:txBody>
      </p:sp>
      <p:sp>
        <p:nvSpPr>
          <p:cNvPr id="3" name="內容版面配置區 2">
            <a:extLst>
              <a:ext uri="{FF2B5EF4-FFF2-40B4-BE49-F238E27FC236}">
                <a16:creationId xmlns:a16="http://schemas.microsoft.com/office/drawing/2014/main" id="{C402A8A7-54E1-42FC-9D97-9429163E2D2C}"/>
              </a:ext>
            </a:extLst>
          </p:cNvPr>
          <p:cNvSpPr>
            <a:spLocks noGrp="1"/>
          </p:cNvSpPr>
          <p:nvPr>
            <p:ph sz="quarter" idx="13"/>
          </p:nvPr>
        </p:nvSpPr>
        <p:spPr>
          <a:xfrm>
            <a:off x="291517" y="1773405"/>
            <a:ext cx="11050398" cy="3311189"/>
          </a:xfrm>
        </p:spPr>
        <p:txBody>
          <a:bodyPr>
            <a:normAutofit fontScale="70000" lnSpcReduction="20000"/>
          </a:bodyPr>
          <a:lstStyle/>
          <a:p>
            <a:r>
              <a:rPr lang="en-US" altLang="zh-TW" sz="3200" dirty="0">
                <a:latin typeface="文鼎粗圓" panose="020F0809000000000000" pitchFamily="49" charset="-120"/>
                <a:ea typeface="文鼎粗圓" panose="020F0809000000000000" pitchFamily="49" charset="-120"/>
              </a:rPr>
              <a:t>1.</a:t>
            </a:r>
            <a:r>
              <a:rPr lang="zh-TW" altLang="en-US" sz="3200" dirty="0">
                <a:latin typeface="文鼎粗圓" panose="020F0809000000000000" pitchFamily="49" charset="-120"/>
                <a:ea typeface="文鼎粗圓" panose="020F0809000000000000" pitchFamily="49" charset="-120"/>
              </a:rPr>
              <a:t>美術教室更新工程</a:t>
            </a:r>
            <a:r>
              <a:rPr lang="en-US" altLang="zh-TW" sz="3200" dirty="0">
                <a:latin typeface="文鼎粗圓" panose="020F0809000000000000" pitchFamily="49" charset="-120"/>
                <a:ea typeface="文鼎粗圓" panose="020F0809000000000000" pitchFamily="49" charset="-120"/>
              </a:rPr>
              <a:t>(114/11/31</a:t>
            </a:r>
            <a:r>
              <a:rPr lang="zh-TW" altLang="en-US" sz="3200" dirty="0">
                <a:latin typeface="文鼎粗圓" panose="020F0809000000000000" pitchFamily="49" charset="-120"/>
                <a:ea typeface="文鼎粗圓" panose="020F0809000000000000" pitchFamily="49" charset="-120"/>
              </a:rPr>
              <a:t>開工，預計於</a:t>
            </a:r>
            <a:r>
              <a:rPr lang="en-US" altLang="zh-TW" sz="3200" dirty="0">
                <a:latin typeface="文鼎粗圓" panose="020F0809000000000000" pitchFamily="49" charset="-120"/>
                <a:ea typeface="文鼎粗圓" panose="020F0809000000000000" pitchFamily="49" charset="-120"/>
              </a:rPr>
              <a:t>114/1/15</a:t>
            </a:r>
            <a:r>
              <a:rPr lang="zh-TW" altLang="en-US" sz="3200" dirty="0">
                <a:latin typeface="文鼎粗圓" panose="020F0809000000000000" pitchFamily="49" charset="-120"/>
                <a:ea typeface="文鼎粗圓" panose="020F0809000000000000" pitchFamily="49" charset="-120"/>
              </a:rPr>
              <a:t>完工</a:t>
            </a:r>
            <a:r>
              <a:rPr lang="en-US" altLang="zh-TW" sz="3200" dirty="0">
                <a:latin typeface="文鼎粗圓" panose="020F0809000000000000" pitchFamily="49" charset="-120"/>
                <a:ea typeface="文鼎粗圓" panose="020F0809000000000000" pitchFamily="49" charset="-120"/>
              </a:rPr>
              <a:t>)</a:t>
            </a:r>
            <a:r>
              <a:rPr lang="zh-TW" altLang="en-US" sz="3200" dirty="0">
                <a:latin typeface="文鼎粗圓" panose="020F0809000000000000" pitchFamily="49" charset="-120"/>
                <a:ea typeface="文鼎粗圓" panose="020F0809000000000000" pitchFamily="49" charset="-120"/>
              </a:rPr>
              <a:t>。</a:t>
            </a:r>
            <a:endParaRPr lang="en-US" altLang="zh-TW" sz="3200" dirty="0">
              <a:latin typeface="文鼎粗圓" panose="020F0809000000000000" pitchFamily="49" charset="-120"/>
              <a:ea typeface="文鼎粗圓" panose="020F0809000000000000" pitchFamily="49" charset="-120"/>
            </a:endParaRPr>
          </a:p>
          <a:p>
            <a:r>
              <a:rPr lang="en-US" altLang="zh-TW" sz="3200" dirty="0">
                <a:latin typeface="文鼎粗圓" panose="020F0809000000000000" pitchFamily="49" charset="-120"/>
                <a:ea typeface="文鼎粗圓" panose="020F0809000000000000" pitchFamily="49" charset="-120"/>
              </a:rPr>
              <a:t>2.</a:t>
            </a:r>
            <a:r>
              <a:rPr lang="zh-TW" altLang="en-US" sz="3200" dirty="0">
                <a:latin typeface="文鼎粗圓" panose="020F0809000000000000" pitchFamily="49" charset="-120"/>
                <a:ea typeface="文鼎粗圓" panose="020F0809000000000000" pitchFamily="49" charset="-120"/>
              </a:rPr>
              <a:t>國教署補助各直轄市及縣市政府改善及充實身心障礙資源班設施及設備工程 </a:t>
            </a:r>
            <a:r>
              <a:rPr lang="en-US" altLang="zh-TW" sz="3200" dirty="0">
                <a:latin typeface="文鼎粗圓" panose="020F0809000000000000" pitchFamily="49" charset="-120"/>
                <a:ea typeface="文鼎粗圓" panose="020F0809000000000000" pitchFamily="49" charset="-120"/>
              </a:rPr>
              <a:t>(</a:t>
            </a:r>
            <a:r>
              <a:rPr lang="zh-TW" altLang="en-US" sz="3200" dirty="0">
                <a:latin typeface="文鼎粗圓" panose="020F0809000000000000" pitchFamily="49" charset="-120"/>
                <a:ea typeface="文鼎粗圓" panose="020F0809000000000000" pitchFamily="49" charset="-120"/>
              </a:rPr>
              <a:t>預計於</a:t>
            </a:r>
            <a:endParaRPr lang="en-US" altLang="zh-TW" sz="3200" dirty="0">
              <a:latin typeface="文鼎粗圓" panose="020F0809000000000000" pitchFamily="49" charset="-120"/>
              <a:ea typeface="文鼎粗圓" panose="020F0809000000000000" pitchFamily="49" charset="-120"/>
            </a:endParaRPr>
          </a:p>
          <a:p>
            <a:r>
              <a:rPr lang="en-US" altLang="zh-TW" sz="3200" dirty="0">
                <a:latin typeface="文鼎粗圓" panose="020F0809000000000000" pitchFamily="49" charset="-120"/>
                <a:ea typeface="文鼎粗圓" panose="020F0809000000000000" pitchFamily="49" charset="-120"/>
              </a:rPr>
              <a:t>  113/12/27/</a:t>
            </a:r>
            <a:r>
              <a:rPr lang="zh-TW" altLang="en-US" sz="3200" dirty="0">
                <a:latin typeface="文鼎粗圓" panose="020F0809000000000000" pitchFamily="49" charset="-120"/>
                <a:ea typeface="文鼎粗圓" panose="020F0809000000000000" pitchFamily="49" charset="-120"/>
              </a:rPr>
              <a:t>完工</a:t>
            </a:r>
            <a:r>
              <a:rPr lang="en-US" altLang="zh-TW" sz="3200" dirty="0">
                <a:latin typeface="文鼎粗圓" panose="020F0809000000000000" pitchFamily="49" charset="-120"/>
                <a:ea typeface="文鼎粗圓" panose="020F0809000000000000" pitchFamily="49" charset="-120"/>
              </a:rPr>
              <a:t>)</a:t>
            </a:r>
          </a:p>
          <a:p>
            <a:r>
              <a:rPr lang="en-US" altLang="zh-TW" sz="3200" dirty="0">
                <a:latin typeface="文鼎粗圓" panose="020F0809000000000000" pitchFamily="49" charset="-120"/>
                <a:ea typeface="文鼎粗圓" panose="020F0809000000000000" pitchFamily="49" charset="-120"/>
              </a:rPr>
              <a:t>3.</a:t>
            </a:r>
            <a:r>
              <a:rPr lang="zh-TW" altLang="en-US" sz="3200" dirty="0">
                <a:latin typeface="文鼎粗圓" panose="020F0809000000000000" pitchFamily="49" charset="-120"/>
                <a:ea typeface="文鼎粗圓" panose="020F0809000000000000" pitchFamily="49" charset="-120"/>
              </a:rPr>
              <a:t>機車棚規畫設計中</a:t>
            </a:r>
            <a:r>
              <a:rPr lang="en-US" altLang="zh-TW" sz="3200" dirty="0">
                <a:latin typeface="文鼎粗圓" panose="020F0809000000000000" pitchFamily="49" charset="-120"/>
                <a:ea typeface="文鼎粗圓" panose="020F0809000000000000" pitchFamily="49" charset="-120"/>
              </a:rPr>
              <a:t>(</a:t>
            </a:r>
            <a:r>
              <a:rPr lang="zh-TW" altLang="en-US" sz="3200" dirty="0">
                <a:latin typeface="文鼎粗圓" panose="020F0809000000000000" pitchFamily="49" charset="-120"/>
                <a:ea typeface="文鼎粗圓" panose="020F0809000000000000" pitchFamily="49" charset="-120"/>
              </a:rPr>
              <a:t>教育局已核定委託技術服務費</a:t>
            </a:r>
            <a:r>
              <a:rPr lang="en-US" altLang="zh-TW" sz="3200" dirty="0">
                <a:latin typeface="文鼎粗圓" panose="020F0809000000000000" pitchFamily="49" charset="-120"/>
                <a:ea typeface="文鼎粗圓" panose="020F0809000000000000" pitchFamily="49" charset="-120"/>
              </a:rPr>
              <a:t>-</a:t>
            </a:r>
            <a:r>
              <a:rPr lang="zh-TW" altLang="en-US" sz="3200" dirty="0">
                <a:latin typeface="文鼎粗圓" panose="020F0809000000000000" pitchFamily="49" charset="-120"/>
                <a:ea typeface="文鼎粗圓" panose="020F0809000000000000" pitchFamily="49" charset="-120"/>
              </a:rPr>
              <a:t>規畫、設計</a:t>
            </a:r>
            <a:r>
              <a:rPr lang="en-US" altLang="zh-TW" sz="3200" dirty="0">
                <a:latin typeface="文鼎粗圓" panose="020F0809000000000000" pitchFamily="49" charset="-120"/>
                <a:ea typeface="文鼎粗圓" panose="020F0809000000000000" pitchFamily="49" charset="-120"/>
              </a:rPr>
              <a:t>—</a:t>
            </a:r>
            <a:r>
              <a:rPr lang="zh-TW" altLang="en-US" sz="3200" dirty="0">
                <a:latin typeface="文鼎粗圓" panose="020F0809000000000000" pitchFamily="49" charset="-120"/>
                <a:ea typeface="文鼎粗圓" panose="020F0809000000000000" pitchFamily="49" charset="-120"/>
              </a:rPr>
              <a:t>不含工程款及監造</a:t>
            </a:r>
            <a:r>
              <a:rPr lang="en-US" altLang="zh-TW" sz="3200" dirty="0">
                <a:latin typeface="文鼎粗圓" panose="020F0809000000000000" pitchFamily="49" charset="-120"/>
                <a:ea typeface="文鼎粗圓" panose="020F0809000000000000" pitchFamily="49" charset="-120"/>
              </a:rPr>
              <a:t>)</a:t>
            </a:r>
          </a:p>
          <a:p>
            <a:r>
              <a:rPr lang="en-US" altLang="zh-TW" sz="3200" dirty="0">
                <a:latin typeface="文鼎粗圓" panose="020F0809000000000000" pitchFamily="49" charset="-120"/>
                <a:ea typeface="文鼎粗圓" panose="020F0809000000000000" pitchFamily="49" charset="-120"/>
              </a:rPr>
              <a:t>  </a:t>
            </a:r>
            <a:r>
              <a:rPr lang="zh-TW" altLang="en-US" sz="3200" dirty="0">
                <a:latin typeface="文鼎粗圓" panose="020F0809000000000000" pitchFamily="49" charset="-120"/>
                <a:ea typeface="文鼎粗圓" panose="020F0809000000000000" pitchFamily="49" charset="-120"/>
              </a:rPr>
              <a:t>預計</a:t>
            </a:r>
            <a:r>
              <a:rPr lang="en-US" altLang="zh-TW" sz="3200" dirty="0">
                <a:latin typeface="文鼎粗圓" panose="020F0809000000000000" pitchFamily="49" charset="-120"/>
                <a:ea typeface="文鼎粗圓" panose="020F0809000000000000" pitchFamily="49" charset="-120"/>
              </a:rPr>
              <a:t>12/4(</a:t>
            </a:r>
            <a:r>
              <a:rPr lang="zh-TW" altLang="en-US" sz="3200" dirty="0">
                <a:latin typeface="文鼎粗圓" panose="020F0809000000000000" pitchFamily="49" charset="-120"/>
                <a:ea typeface="文鼎粗圓" panose="020F0809000000000000" pitchFamily="49" charset="-120"/>
              </a:rPr>
              <a:t>三</a:t>
            </a:r>
            <a:r>
              <a:rPr lang="en-US" altLang="zh-TW" sz="3200" dirty="0">
                <a:latin typeface="文鼎粗圓" panose="020F0809000000000000" pitchFamily="49" charset="-120"/>
                <a:ea typeface="文鼎粗圓" panose="020F0809000000000000" pitchFamily="49" charset="-120"/>
              </a:rPr>
              <a:t>)</a:t>
            </a:r>
            <a:r>
              <a:rPr lang="zh-TW" altLang="en-US" sz="3200" dirty="0">
                <a:latin typeface="文鼎粗圓" panose="020F0809000000000000" pitchFamily="49" charset="-120"/>
                <a:ea typeface="文鼎粗圓" panose="020F0809000000000000" pitchFamily="49" charset="-120"/>
              </a:rPr>
              <a:t>與建築師與學校進行初步規劃設計圖說討論</a:t>
            </a:r>
            <a:r>
              <a:rPr lang="en-US" altLang="zh-TW" sz="3200" dirty="0">
                <a:latin typeface="文鼎粗圓" panose="020F0809000000000000" pitchFamily="49" charset="-120"/>
                <a:ea typeface="文鼎粗圓" panose="020F0809000000000000" pitchFamily="49" charset="-120"/>
              </a:rPr>
              <a:t>~</a:t>
            </a:r>
            <a:r>
              <a:rPr lang="zh-TW" altLang="en-US" sz="3200" dirty="0">
                <a:latin typeface="文鼎粗圓" panose="020F0809000000000000" pitchFamily="49" charset="-120"/>
                <a:ea typeface="文鼎粗圓" panose="020F0809000000000000" pitchFamily="49" charset="-120"/>
              </a:rPr>
              <a:t> 再進行初審會議，報局。</a:t>
            </a:r>
            <a:endParaRPr lang="en-US" altLang="zh-TW" sz="3200" dirty="0">
              <a:latin typeface="文鼎粗圓" panose="020F0809000000000000" pitchFamily="49" charset="-120"/>
              <a:ea typeface="文鼎粗圓" panose="020F0809000000000000" pitchFamily="49" charset="-120"/>
            </a:endParaRPr>
          </a:p>
          <a:p>
            <a:r>
              <a:rPr lang="en-US" altLang="zh-TW" sz="3200" dirty="0">
                <a:latin typeface="文鼎粗圓" panose="020F0809000000000000" pitchFamily="49" charset="-120"/>
                <a:ea typeface="文鼎粗圓" panose="020F0809000000000000" pitchFamily="49" charset="-120"/>
              </a:rPr>
              <a:t>4.</a:t>
            </a:r>
            <a:r>
              <a:rPr lang="zh-TW" altLang="en-US" sz="3200" dirty="0">
                <a:latin typeface="文鼎粗圓" panose="020F0809000000000000" pitchFamily="49" charset="-120"/>
                <a:ea typeface="文鼎粗圓" panose="020F0809000000000000" pitchFamily="49" charset="-120"/>
              </a:rPr>
              <a:t>多功能活動中心暨地下停車場可行性評估已於</a:t>
            </a:r>
            <a:r>
              <a:rPr lang="en-US" altLang="zh-TW" sz="3200" dirty="0">
                <a:latin typeface="文鼎粗圓" panose="020F0809000000000000" pitchFamily="49" charset="-120"/>
                <a:ea typeface="文鼎粗圓" panose="020F0809000000000000" pitchFamily="49" charset="-120"/>
              </a:rPr>
              <a:t>11/18</a:t>
            </a:r>
            <a:r>
              <a:rPr lang="zh-TW" altLang="en-US" sz="3200" dirty="0">
                <a:latin typeface="文鼎粗圓" panose="020F0809000000000000" pitchFamily="49" charset="-120"/>
                <a:ea typeface="文鼎粗圓" panose="020F0809000000000000" pitchFamily="49" charset="-120"/>
              </a:rPr>
              <a:t>開會確認，預計</a:t>
            </a:r>
            <a:r>
              <a:rPr lang="en-US" altLang="zh-TW" sz="3200" dirty="0">
                <a:latin typeface="文鼎粗圓" panose="020F0809000000000000" pitchFamily="49" charset="-120"/>
                <a:ea typeface="文鼎粗圓" panose="020F0809000000000000" pitchFamily="49" charset="-120"/>
              </a:rPr>
              <a:t>11/28</a:t>
            </a:r>
            <a:r>
              <a:rPr lang="zh-TW" altLang="en-US" sz="3200" dirty="0">
                <a:latin typeface="文鼎粗圓" panose="020F0809000000000000" pitchFamily="49" charset="-120"/>
                <a:ea typeface="文鼎粗圓" panose="020F0809000000000000" pitchFamily="49" charset="-120"/>
              </a:rPr>
              <a:t>修正完成評  </a:t>
            </a:r>
            <a:endParaRPr lang="en-US" altLang="zh-TW" sz="3200" dirty="0">
              <a:latin typeface="文鼎粗圓" panose="020F0809000000000000" pitchFamily="49" charset="-120"/>
              <a:ea typeface="文鼎粗圓" panose="020F0809000000000000" pitchFamily="49" charset="-120"/>
            </a:endParaRPr>
          </a:p>
          <a:p>
            <a:r>
              <a:rPr lang="en-US" altLang="zh-TW" sz="3200" dirty="0">
                <a:latin typeface="文鼎粗圓" panose="020F0809000000000000" pitchFamily="49" charset="-120"/>
                <a:ea typeface="文鼎粗圓" panose="020F0809000000000000" pitchFamily="49" charset="-120"/>
              </a:rPr>
              <a:t>  </a:t>
            </a:r>
            <a:r>
              <a:rPr lang="zh-TW" altLang="en-US" sz="3200" dirty="0">
                <a:latin typeface="文鼎粗圓" panose="020F0809000000000000" pitchFamily="49" charset="-120"/>
                <a:ea typeface="文鼎粗圓" panose="020F0809000000000000" pitchFamily="49" charset="-120"/>
              </a:rPr>
              <a:t>估報告，報局。</a:t>
            </a:r>
            <a:endParaRPr lang="en-US" altLang="zh-TW" sz="3200" dirty="0">
              <a:latin typeface="文鼎粗圓" panose="020F0809000000000000" pitchFamily="49" charset="-120"/>
              <a:ea typeface="文鼎粗圓" panose="020F0809000000000000" pitchFamily="49" charset="-120"/>
            </a:endParaRPr>
          </a:p>
          <a:p>
            <a:endParaRPr lang="en-US" altLang="zh-TW" sz="3200" dirty="0">
              <a:solidFill>
                <a:schemeClr val="accent4"/>
              </a:solidFill>
              <a:latin typeface="文鼎粗圓" panose="020F0809000000000000" pitchFamily="49" charset="-120"/>
              <a:ea typeface="文鼎粗圓" panose="020F0809000000000000" pitchFamily="49" charset="-120"/>
            </a:endParaRPr>
          </a:p>
          <a:p>
            <a:endParaRPr lang="en-US" altLang="zh-TW" sz="3200" dirty="0"/>
          </a:p>
        </p:txBody>
      </p:sp>
    </p:spTree>
    <p:extLst>
      <p:ext uri="{BB962C8B-B14F-4D97-AF65-F5344CB8AC3E}">
        <p14:creationId xmlns:p14="http://schemas.microsoft.com/office/powerpoint/2010/main" val="1207770995"/>
      </p:ext>
    </p:extLst>
  </p:cSld>
  <p:clrMapOvr>
    <a:masterClrMapping/>
  </p:clrMapOvr>
</p:sld>
</file>

<file path=ppt/theme/theme1.xml><?xml version="1.0" encoding="utf-8"?>
<a:theme xmlns:a="http://schemas.openxmlformats.org/drawingml/2006/main" name="小水滴">
  <a:themeElements>
    <a:clrScheme name="小水滴">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小水滴</Template>
  <TotalTime>339</TotalTime>
  <Words>458</Words>
  <Application>Microsoft Office PowerPoint</Application>
  <PresentationFormat>寬螢幕</PresentationFormat>
  <Paragraphs>190</Paragraphs>
  <Slides>6</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6</vt:i4>
      </vt:variant>
    </vt:vector>
  </HeadingPairs>
  <TitlesOfParts>
    <vt:vector size="12" baseType="lpstr">
      <vt:lpstr>文鼎粗圓</vt:lpstr>
      <vt:lpstr>微軟正黑體</vt:lpstr>
      <vt:lpstr>新細明體</vt:lpstr>
      <vt:lpstr>Arial</vt:lpstr>
      <vt:lpstr>Tw Cen MT</vt:lpstr>
      <vt:lpstr>小水滴</vt:lpstr>
      <vt:lpstr>113-1十二月份導師會報</vt:lpstr>
      <vt:lpstr>建議事項</vt:lpstr>
      <vt:lpstr>工程標案</vt:lpstr>
      <vt:lpstr>標案</vt:lpstr>
      <vt:lpstr>水電支出狀況</vt:lpstr>
      <vt:lpstr>未來展望</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113學年度國中小（含補校）定期公務統計報表各表單填報期限</dc:title>
  <dc:creator>user</dc:creator>
  <cp:lastModifiedBy>user</cp:lastModifiedBy>
  <cp:revision>32</cp:revision>
  <cp:lastPrinted>2024-10-04T00:49:30Z</cp:lastPrinted>
  <dcterms:created xsi:type="dcterms:W3CDTF">2024-09-25T08:35:39Z</dcterms:created>
  <dcterms:modified xsi:type="dcterms:W3CDTF">2024-11-27T06:03:44Z</dcterms:modified>
</cp:coreProperties>
</file>