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78" r:id="rId1"/>
  </p:sldMasterIdLst>
  <p:sldIdLst>
    <p:sldId id="265" r:id="rId2"/>
    <p:sldId id="286" r:id="rId3"/>
    <p:sldId id="287" r:id="rId4"/>
    <p:sldId id="288" r:id="rId5"/>
    <p:sldId id="256" r:id="rId6"/>
    <p:sldId id="263" r:id="rId7"/>
    <p:sldId id="290" r:id="rId8"/>
    <p:sldId id="257" r:id="rId9"/>
    <p:sldId id="264" r:id="rId10"/>
    <p:sldId id="289" r:id="rId11"/>
    <p:sldId id="261" r:id="rId12"/>
    <p:sldId id="283" r:id="rId13"/>
    <p:sldId id="285" r:id="rId14"/>
    <p:sldId id="284" r:id="rId15"/>
    <p:sldId id="272" r:id="rId16"/>
    <p:sldId id="273" r:id="rId17"/>
    <p:sldId id="274" r:id="rId18"/>
    <p:sldId id="278" r:id="rId19"/>
    <p:sldId id="279" r:id="rId20"/>
    <p:sldId id="280" r:id="rId21"/>
    <p:sldId id="281" r:id="rId22"/>
    <p:sldId id="282" r:id="rId23"/>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FF"/>
    <a:srgbClr val="CC3399"/>
    <a:srgbClr val="FF5050"/>
    <a:srgbClr val="FC9AA3"/>
    <a:srgbClr val="FCAAB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143000" y="1122363"/>
            <a:ext cx="6858000" cy="2387600"/>
          </a:xfrm>
        </p:spPr>
        <p:txBody>
          <a:bodyPr anchor="b"/>
          <a:lstStyle>
            <a:lvl1pPr algn="ctr">
              <a:defRPr sz="4500"/>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3245317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933288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543675" y="365125"/>
            <a:ext cx="1971675" cy="58118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628650" y="365125"/>
            <a:ext cx="5800725" cy="5811838"/>
          </a:xfrm>
        </p:spPr>
        <p:txBody>
          <a:bodyPr vert="eaVert"/>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360754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zh-TW" altLang="en-US" smtClean="0"/>
              <a:t>按一下以編輯母片標題樣式</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編輯母片文字樣式</a:t>
            </a:r>
          </a:p>
        </p:txBody>
      </p:sp>
      <p:sp>
        <p:nvSpPr>
          <p:cNvPr id="4" name="Date Placeholder 3"/>
          <p:cNvSpPr>
            <a:spLocks noGrp="1"/>
          </p:cNvSpPr>
          <p:nvPr>
            <p:ph type="dt" sz="half" idx="10"/>
          </p:nvPr>
        </p:nvSpPr>
        <p:spPr/>
        <p:txBody>
          <a:bodyPr/>
          <a:lstStyle/>
          <a:p>
            <a:fld id="{C19C5250-A437-45A0-9CE7-4FBB3BA91096}" type="datetimeFigureOut">
              <a:rPr lang="zh-TW" altLang="en-US" smtClean="0"/>
              <a:t>2018/9/7</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615189A-6034-49FD-97C0-1AB02231ED33}" type="slidenum">
              <a:rPr lang="zh-TW" altLang="en-US" smtClean="0"/>
              <a:t>‹#›</a:t>
            </a:fld>
            <a:endParaRPr lang="zh-TW" altLang="en-US"/>
          </a:p>
        </p:txBody>
      </p:sp>
    </p:spTree>
    <p:extLst>
      <p:ext uri="{BB962C8B-B14F-4D97-AF65-F5344CB8AC3E}">
        <p14:creationId xmlns:p14="http://schemas.microsoft.com/office/powerpoint/2010/main" val="33195810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1257125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623888" y="1709739"/>
            <a:ext cx="7886700" cy="2852737"/>
          </a:xfrm>
        </p:spPr>
        <p:txBody>
          <a:bodyPr anchor="b"/>
          <a:lstStyle>
            <a:lvl1pPr>
              <a:defRPr sz="4500"/>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TW" altLang="en-US" smtClean="0"/>
              <a:t>編輯母片文字樣式</a:t>
            </a:r>
          </a:p>
        </p:txBody>
      </p:sp>
      <p:sp>
        <p:nvSpPr>
          <p:cNvPr id="4" name="日期版面配置區 3"/>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1552482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628650" y="1825625"/>
            <a:ext cx="38862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29150" y="1825625"/>
            <a:ext cx="3886200" cy="435133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756525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29841" y="365126"/>
            <a:ext cx="7886700" cy="1325563"/>
          </a:xfrm>
        </p:spPr>
        <p:txBody>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編輯母片文字樣式</a:t>
            </a:r>
          </a:p>
        </p:txBody>
      </p:sp>
      <p:sp>
        <p:nvSpPr>
          <p:cNvPr id="4" name="內容版面配置區 3"/>
          <p:cNvSpPr>
            <a:spLocks noGrp="1"/>
          </p:cNvSpPr>
          <p:nvPr>
            <p:ph sz="half" idx="2"/>
          </p:nvPr>
        </p:nvSpPr>
        <p:spPr>
          <a:xfrm>
            <a:off x="629842" y="2505075"/>
            <a:ext cx="3868340"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TW" altLang="en-US" smtClean="0"/>
              <a:t>編輯母片文字樣式</a:t>
            </a:r>
          </a:p>
        </p:txBody>
      </p:sp>
      <p:sp>
        <p:nvSpPr>
          <p:cNvPr id="6" name="內容版面配置區 5"/>
          <p:cNvSpPr>
            <a:spLocks noGrp="1"/>
          </p:cNvSpPr>
          <p:nvPr>
            <p:ph sz="quarter" idx="4"/>
          </p:nvPr>
        </p:nvSpPr>
        <p:spPr>
          <a:xfrm>
            <a:off x="4629150" y="2505075"/>
            <a:ext cx="3887391" cy="3684588"/>
          </a:xfrm>
        </p:spPr>
        <p:txBody>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1561224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3389594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12352013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29841" y="457200"/>
            <a:ext cx="2949178" cy="1600200"/>
          </a:xfrm>
        </p:spPr>
        <p:txBody>
          <a:bodyPr anchor="b"/>
          <a:lstStyle>
            <a:lvl1pPr>
              <a:defRPr sz="2400"/>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1596184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29841" y="457200"/>
            <a:ext cx="2949178" cy="1600200"/>
          </a:xfrm>
        </p:spPr>
        <p:txBody>
          <a:bodyPr anchor="b"/>
          <a:lstStyle>
            <a:lvl1pPr>
              <a:defRPr sz="2400"/>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TW" altLang="en-US"/>
          </a:p>
        </p:txBody>
      </p:sp>
      <p:sp>
        <p:nvSpPr>
          <p:cNvPr id="4" name="文字版面配置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smtClean="0"/>
              <a:t>編輯母片文字樣式</a:t>
            </a:r>
          </a:p>
        </p:txBody>
      </p:sp>
      <p:sp>
        <p:nvSpPr>
          <p:cNvPr id="5" name="日期版面配置區 4"/>
          <p:cNvSpPr>
            <a:spLocks noGrp="1"/>
          </p:cNvSpPr>
          <p:nvPr>
            <p:ph type="dt" sz="half" idx="10"/>
          </p:nvPr>
        </p:nvSpPr>
        <p:spPr/>
        <p:txBody>
          <a:bodyPr/>
          <a:lstStyle/>
          <a:p>
            <a:fld id="{31030AFD-44D2-4C03-9F0C-2F80698F4511}" type="datetimeFigureOut">
              <a:rPr lang="zh-TW" altLang="en-US" smtClean="0"/>
              <a:pPr/>
              <a:t>2018/9/7</a:t>
            </a:fld>
            <a:endParaRPr lang="zh-TW" altLang="en-US"/>
          </a:p>
        </p:txBody>
      </p:sp>
      <p:sp>
        <p:nvSpPr>
          <p:cNvPr id="6" name="頁尾版面配置區 5"/>
          <p:cNvSpPr>
            <a:spLocks noGrp="1"/>
          </p:cNvSpPr>
          <p:nvPr>
            <p:ph type="ftr" sz="quarter" idx="11"/>
          </p:nvPr>
        </p:nvSpPr>
        <p:spPr/>
        <p:txBody>
          <a:bodyPr/>
          <a:lstStyle/>
          <a:p>
            <a:endParaRPr lang="en-US" dirty="0"/>
          </a:p>
        </p:txBody>
      </p:sp>
      <p:sp>
        <p:nvSpPr>
          <p:cNvPr id="7" name="投影片編號版面配置區 6"/>
          <p:cNvSpPr>
            <a:spLocks noGrp="1"/>
          </p:cNvSpPr>
          <p:nvPr>
            <p:ph type="sldNum" sz="quarter" idx="12"/>
          </p:nvPr>
        </p:nvSpPr>
        <p:spPr/>
        <p:txBody>
          <a:body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36863281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TW" altLang="en-US" smtClean="0"/>
              <a:t>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1030AFD-44D2-4C03-9F0C-2F80698F4511}" type="datetimeFigureOut">
              <a:rPr lang="zh-TW" altLang="en-US" smtClean="0"/>
              <a:pPr/>
              <a:t>2018/9/7</a:t>
            </a:fld>
            <a:endParaRPr lang="zh-TW" altLang="en-US"/>
          </a:p>
        </p:txBody>
      </p:sp>
      <p:sp>
        <p:nvSpPr>
          <p:cNvPr id="5" name="頁尾版面配置區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040F3B2-9201-47FF-B77D-71CB1CC9AC32}" type="slidenum">
              <a:rPr lang="zh-TW" altLang="en-US" smtClean="0"/>
              <a:pPr/>
              <a:t>‹#›</a:t>
            </a:fld>
            <a:endParaRPr lang="zh-TW" altLang="en-US"/>
          </a:p>
        </p:txBody>
      </p:sp>
    </p:spTree>
    <p:extLst>
      <p:ext uri="{BB962C8B-B14F-4D97-AF65-F5344CB8AC3E}">
        <p14:creationId xmlns:p14="http://schemas.microsoft.com/office/powerpoint/2010/main" val="4221184642"/>
      </p:ext>
    </p:extLst>
  </p:cSld>
  <p:clrMap bg1="lt1" tx1="dk1" bg2="lt2" tx2="dk2" accent1="accent1" accent2="accent2" accent3="accent3" accent4="accent4" accent5="accent5" accent6="accent6" hlink="hlink" folHlink="folHlink"/>
  <p:sldLayoutIdLst>
    <p:sldLayoutId id="2147484179" r:id="rId1"/>
    <p:sldLayoutId id="2147484180" r:id="rId2"/>
    <p:sldLayoutId id="2147484181" r:id="rId3"/>
    <p:sldLayoutId id="2147484182" r:id="rId4"/>
    <p:sldLayoutId id="2147484183" r:id="rId5"/>
    <p:sldLayoutId id="2147484184" r:id="rId6"/>
    <p:sldLayoutId id="2147484185" r:id="rId7"/>
    <p:sldLayoutId id="2147484186" r:id="rId8"/>
    <p:sldLayoutId id="2147484187" r:id="rId9"/>
    <p:sldLayoutId id="2147484188" r:id="rId10"/>
    <p:sldLayoutId id="2147484189" r:id="rId11"/>
    <p:sldLayoutId id="214748419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TW"/>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1"/>
          <p:cNvSpPr txBox="1">
            <a:spLocks/>
          </p:cNvSpPr>
          <p:nvPr/>
        </p:nvSpPr>
        <p:spPr>
          <a:xfrm>
            <a:off x="1619672" y="1049418"/>
            <a:ext cx="6753773" cy="782206"/>
          </a:xfrm>
          <a:prstGeom prst="rect">
            <a:avLst/>
          </a:prstGeom>
        </p:spPr>
        <p:txBody>
          <a:bodyPr vert="horz" lIns="91440" tIns="45720" rIns="91440" bIns="45720" rtlCol="0" anchor="b">
            <a:normAutofit fontScale="75000" lnSpcReduction="20000"/>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en-US" altLang="zh-TW" sz="5400" b="1"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107-1【</a:t>
            </a:r>
            <a:r>
              <a:rPr kumimoji="0" lang="zh-TW" altLang="en-US" sz="5400" b="1"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九月份</a:t>
            </a:r>
            <a:r>
              <a:rPr kumimoji="0" lang="en-US" altLang="zh-TW" sz="5400" b="1"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a:t>
            </a:r>
            <a:r>
              <a:rPr lang="zh-TW" altLang="en-US" b="1" dirty="0" smtClean="0">
                <a:solidFill>
                  <a:sysClr val="windowText" lastClr="000000"/>
                </a:solidFill>
                <a:latin typeface="微軟正黑體" panose="020B0604030504040204" pitchFamily="34" charset="-120"/>
                <a:ea typeface="微軟正黑體" panose="020B0604030504040204" pitchFamily="34" charset="-120"/>
              </a:rPr>
              <a:t>導師</a:t>
            </a:r>
            <a:r>
              <a:rPr kumimoji="0" lang="zh-TW" altLang="en-US" sz="5400" b="1" i="0" u="none" strike="noStrike" kern="1200" cap="none" spc="0" normalizeH="0" baseline="0" noProof="0" dirty="0" smtClean="0">
                <a:ln>
                  <a:noFill/>
                </a:ln>
                <a:solidFill>
                  <a:sysClr val="windowText" lastClr="000000"/>
                </a:solidFill>
                <a:effectLst/>
                <a:uLnTx/>
                <a:uFillTx/>
                <a:latin typeface="微軟正黑體" panose="020B0604030504040204" pitchFamily="34" charset="-120"/>
                <a:ea typeface="微軟正黑體" panose="020B0604030504040204" pitchFamily="34" charset="-120"/>
              </a:rPr>
              <a:t>會報</a:t>
            </a:r>
            <a:endParaRPr kumimoji="0" lang="zh-TW" altLang="en-US" sz="5400" b="1" i="0" u="none" strike="noStrike" kern="1200" cap="none" spc="0" normalizeH="0" baseline="0" noProof="0" dirty="0">
              <a:ln>
                <a:noFill/>
              </a:ln>
              <a:solidFill>
                <a:sysClr val="windowText" lastClr="000000"/>
              </a:solidFill>
              <a:effectLst/>
              <a:uLnTx/>
              <a:uFillTx/>
              <a:latin typeface="微軟正黑體" panose="020B0604030504040204" pitchFamily="34" charset="-120"/>
              <a:ea typeface="微軟正黑體" panose="020B0604030504040204" pitchFamily="34" charset="-120"/>
            </a:endParaRPr>
          </a:p>
        </p:txBody>
      </p:sp>
      <p:sp>
        <p:nvSpPr>
          <p:cNvPr id="9" name="標題 1"/>
          <p:cNvSpPr txBox="1">
            <a:spLocks/>
          </p:cNvSpPr>
          <p:nvPr/>
        </p:nvSpPr>
        <p:spPr>
          <a:xfrm>
            <a:off x="1979712" y="2369225"/>
            <a:ext cx="6753773" cy="782206"/>
          </a:xfrm>
          <a:prstGeom prst="rect">
            <a:avLst/>
          </a:prstGeom>
        </p:spPr>
        <p:txBody>
          <a:bodyPr vert="horz" lIns="91440" tIns="45720" rIns="91440" bIns="45720" rtlCol="0" anchor="b">
            <a:normAutofit fontScale="97500"/>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0" marR="0" lvl="0" indent="0" algn="r" defTabSz="457200" rtl="0" eaLnBrk="1" fontAlgn="auto" latinLnBrk="0" hangingPunct="1">
              <a:lnSpc>
                <a:spcPct val="100000"/>
              </a:lnSpc>
              <a:spcBef>
                <a:spcPct val="0"/>
              </a:spcBef>
              <a:spcAft>
                <a:spcPts val="0"/>
              </a:spcAft>
              <a:buClrTx/>
              <a:buSzTx/>
              <a:buFontTx/>
              <a:buNone/>
              <a:tabLst/>
              <a:defRPr/>
            </a:pPr>
            <a:r>
              <a:rPr kumimoji="0" lang="zh-TW" altLang="en-US" sz="4000" b="0" i="0" u="none" strike="noStrike" kern="1200" cap="none" spc="0" normalizeH="0" baseline="0" noProof="0" dirty="0" smtClean="0">
                <a:ln>
                  <a:noFill/>
                </a:ln>
                <a:solidFill>
                  <a:schemeClr val="bg2">
                    <a:lumMod val="10000"/>
                  </a:schemeClr>
                </a:solidFill>
                <a:effectLst/>
                <a:uLnTx/>
                <a:uFillTx/>
                <a:latin typeface="微軟正黑體" panose="020B0604030504040204" pitchFamily="34" charset="-120"/>
                <a:ea typeface="微軟正黑體" panose="020B0604030504040204" pitchFamily="34" charset="-120"/>
              </a:rPr>
              <a:t>學務處業務報告</a:t>
            </a:r>
            <a:r>
              <a:rPr kumimoji="0" lang="en-US" altLang="zh-TW" sz="4000" b="0" i="0" u="none" strike="noStrike" kern="1200" cap="none" spc="0" normalizeH="0" baseline="0" noProof="0" dirty="0" smtClean="0">
                <a:ln>
                  <a:noFill/>
                </a:ln>
                <a:solidFill>
                  <a:schemeClr val="bg2">
                    <a:lumMod val="10000"/>
                  </a:schemeClr>
                </a:solidFill>
                <a:effectLst/>
                <a:uLnTx/>
                <a:uFillTx/>
                <a:latin typeface="微軟正黑體" panose="020B0604030504040204" pitchFamily="34" charset="-120"/>
                <a:ea typeface="微軟正黑體" panose="020B0604030504040204" pitchFamily="34" charset="-120"/>
              </a:rPr>
              <a:t>1070907</a:t>
            </a:r>
            <a:endParaRPr kumimoji="0" lang="zh-TW" altLang="en-US" sz="4000" b="0" i="0" u="none" strike="noStrike" kern="1200" cap="none" spc="0" normalizeH="0" baseline="0" noProof="0" dirty="0">
              <a:ln>
                <a:noFill/>
              </a:ln>
              <a:solidFill>
                <a:schemeClr val="bg2">
                  <a:lumMod val="10000"/>
                </a:schemeClr>
              </a:solidFill>
              <a:effectLst/>
              <a:uLnTx/>
              <a:uFillTx/>
              <a:latin typeface="微軟正黑體" panose="020B0604030504040204" pitchFamily="34" charset="-120"/>
              <a:ea typeface="微軟正黑體" panose="020B0604030504040204" pitchFamily="34" charset="-120"/>
            </a:endParaRPr>
          </a:p>
        </p:txBody>
      </p:sp>
      <p:sp>
        <p:nvSpPr>
          <p:cNvPr id="5" name="副標題 4"/>
          <p:cNvSpPr>
            <a:spLocks noGrp="1"/>
          </p:cNvSpPr>
          <p:nvPr>
            <p:ph type="subTitle" idx="1"/>
          </p:nvPr>
        </p:nvSpPr>
        <p:spPr/>
        <p:txBody>
          <a:bodyPr/>
          <a:lstStyle/>
          <a:p>
            <a:endParaRPr lang="zh-TW" altLang="en-US" dirty="0"/>
          </a:p>
        </p:txBody>
      </p:sp>
      <p:pic>
        <p:nvPicPr>
          <p:cNvPr id="6" name="圖片 5"/>
          <p:cNvPicPr>
            <a:picLocks noChangeAspect="1"/>
          </p:cNvPicPr>
          <p:nvPr/>
        </p:nvPicPr>
        <p:blipFill>
          <a:blip r:embed="rId2"/>
          <a:stretch>
            <a:fillRect/>
          </a:stretch>
        </p:blipFill>
        <p:spPr>
          <a:xfrm>
            <a:off x="5217334" y="5589240"/>
            <a:ext cx="3895725" cy="1171575"/>
          </a:xfrm>
          <a:prstGeom prst="rect">
            <a:avLst/>
          </a:prstGeom>
        </p:spPr>
      </p:pic>
      <p:pic>
        <p:nvPicPr>
          <p:cNvPr id="8" name="圖片 7"/>
          <p:cNvPicPr>
            <a:picLocks noChangeAspect="1"/>
          </p:cNvPicPr>
          <p:nvPr/>
        </p:nvPicPr>
        <p:blipFill>
          <a:blip r:embed="rId3"/>
          <a:stretch>
            <a:fillRect/>
          </a:stretch>
        </p:blipFill>
        <p:spPr>
          <a:xfrm>
            <a:off x="0" y="3020868"/>
            <a:ext cx="4860032" cy="3739947"/>
          </a:xfrm>
          <a:prstGeom prst="rect">
            <a:avLst/>
          </a:prstGeom>
        </p:spPr>
      </p:pic>
    </p:spTree>
    <p:extLst>
      <p:ext uri="{BB962C8B-B14F-4D97-AF65-F5344CB8AC3E}">
        <p14:creationId xmlns:p14="http://schemas.microsoft.com/office/powerpoint/2010/main" val="37758503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11560" y="332656"/>
            <a:ext cx="7920880" cy="923330"/>
          </a:xfrm>
          <a:prstGeom prst="rect">
            <a:avLst/>
          </a:prstGeom>
        </p:spPr>
        <p:txBody>
          <a:bodyPr wrap="square">
            <a:spAutoFit/>
          </a:bodyPr>
          <a:lstStyle/>
          <a:p>
            <a:pPr algn="ctr"/>
            <a:r>
              <a:rPr lang="zh-TW" altLang="zh-TW" sz="5400" dirty="0">
                <a:ea typeface="文鼎粗圓" panose="020F0809000000000000" pitchFamily="49" charset="-120"/>
                <a:cs typeface="Times New Roman" panose="02020603050405020304" pitchFamily="18" charset="0"/>
              </a:rPr>
              <a:t>參加教室布置比賽班級</a:t>
            </a:r>
            <a:endParaRPr lang="zh-TW" altLang="en-US" sz="5400" dirty="0"/>
          </a:p>
        </p:txBody>
      </p:sp>
      <p:graphicFrame>
        <p:nvGraphicFramePr>
          <p:cNvPr id="3" name="表格 2"/>
          <p:cNvGraphicFramePr>
            <a:graphicFrameLocks noGrp="1"/>
          </p:cNvGraphicFramePr>
          <p:nvPr>
            <p:extLst>
              <p:ext uri="{D42A27DB-BD31-4B8C-83A1-F6EECF244321}">
                <p14:modId xmlns:p14="http://schemas.microsoft.com/office/powerpoint/2010/main" val="2557063481"/>
              </p:ext>
            </p:extLst>
          </p:nvPr>
        </p:nvGraphicFramePr>
        <p:xfrm>
          <a:off x="755576" y="1484784"/>
          <a:ext cx="2448272" cy="3096342"/>
        </p:xfrm>
        <a:graphic>
          <a:graphicData uri="http://schemas.openxmlformats.org/drawingml/2006/table">
            <a:tbl>
              <a:tblPr firstRow="1" firstCol="1" bandRow="1">
                <a:tableStyleId>{5C22544A-7EE6-4342-B048-85BDC9FD1C3A}</a:tableStyleId>
              </a:tblPr>
              <a:tblGrid>
                <a:gridCol w="1224136">
                  <a:extLst>
                    <a:ext uri="{9D8B030D-6E8A-4147-A177-3AD203B41FA5}">
                      <a16:colId xmlns:a16="http://schemas.microsoft.com/office/drawing/2014/main" val="398907706"/>
                    </a:ext>
                  </a:extLst>
                </a:gridCol>
                <a:gridCol w="1224136">
                  <a:extLst>
                    <a:ext uri="{9D8B030D-6E8A-4147-A177-3AD203B41FA5}">
                      <a16:colId xmlns:a16="http://schemas.microsoft.com/office/drawing/2014/main" val="284356320"/>
                    </a:ext>
                  </a:extLst>
                </a:gridCol>
              </a:tblGrid>
              <a:tr h="516057">
                <a:tc gridSpan="2">
                  <a:txBody>
                    <a:bodyPr/>
                    <a:lstStyle/>
                    <a:p>
                      <a:pPr algn="ctr">
                        <a:spcAft>
                          <a:spcPts val="0"/>
                        </a:spcAft>
                      </a:pPr>
                      <a:r>
                        <a:rPr lang="zh-TW" sz="2200" kern="100">
                          <a:effectLst/>
                        </a:rPr>
                        <a:t>參加班級</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2414638851"/>
                  </a:ext>
                </a:extLst>
              </a:tr>
              <a:tr h="516057">
                <a:tc>
                  <a:txBody>
                    <a:bodyPr/>
                    <a:lstStyle/>
                    <a:p>
                      <a:pPr algn="ctr">
                        <a:spcAft>
                          <a:spcPts val="0"/>
                        </a:spcAft>
                      </a:pPr>
                      <a:r>
                        <a:rPr lang="en-US" sz="2200" kern="100">
                          <a:effectLst/>
                        </a:rPr>
                        <a:t>705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717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686212110"/>
                  </a:ext>
                </a:extLst>
              </a:tr>
              <a:tr h="516057">
                <a:tc>
                  <a:txBody>
                    <a:bodyPr/>
                    <a:lstStyle/>
                    <a:p>
                      <a:pPr algn="ctr">
                        <a:spcAft>
                          <a:spcPts val="0"/>
                        </a:spcAft>
                      </a:pPr>
                      <a:r>
                        <a:rPr lang="en-US" sz="2200" kern="100">
                          <a:effectLst/>
                        </a:rPr>
                        <a:t>707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719</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818517803"/>
                  </a:ext>
                </a:extLst>
              </a:tr>
              <a:tr h="516057">
                <a:tc>
                  <a:txBody>
                    <a:bodyPr/>
                    <a:lstStyle/>
                    <a:p>
                      <a:pPr algn="ctr">
                        <a:spcAft>
                          <a:spcPts val="0"/>
                        </a:spcAft>
                      </a:pPr>
                      <a:r>
                        <a:rPr lang="en-US" sz="2200" kern="100">
                          <a:effectLst/>
                        </a:rPr>
                        <a:t>708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dirty="0">
                          <a:effectLst/>
                        </a:rPr>
                        <a:t>720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581952401"/>
                  </a:ext>
                </a:extLst>
              </a:tr>
              <a:tr h="516057">
                <a:tc>
                  <a:txBody>
                    <a:bodyPr/>
                    <a:lstStyle/>
                    <a:p>
                      <a:pPr algn="ctr">
                        <a:spcAft>
                          <a:spcPts val="0"/>
                        </a:spcAft>
                      </a:pPr>
                      <a:r>
                        <a:rPr lang="en-US" sz="2200" kern="100">
                          <a:effectLst/>
                        </a:rPr>
                        <a:t>711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722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613831342"/>
                  </a:ext>
                </a:extLst>
              </a:tr>
              <a:tr h="516057">
                <a:tc>
                  <a:txBody>
                    <a:bodyPr/>
                    <a:lstStyle/>
                    <a:p>
                      <a:pPr algn="ctr">
                        <a:spcAft>
                          <a:spcPts val="0"/>
                        </a:spcAft>
                      </a:pPr>
                      <a:r>
                        <a:rPr lang="en-US" sz="2200" kern="100">
                          <a:effectLst/>
                        </a:rPr>
                        <a:t>712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dirty="0">
                          <a:effectLst/>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4099114052"/>
                  </a:ext>
                </a:extLst>
              </a:tr>
            </a:tbl>
          </a:graphicData>
        </a:graphic>
      </p:graphicFrame>
      <p:graphicFrame>
        <p:nvGraphicFramePr>
          <p:cNvPr id="4" name="表格 3"/>
          <p:cNvGraphicFramePr>
            <a:graphicFrameLocks noGrp="1"/>
          </p:cNvGraphicFramePr>
          <p:nvPr>
            <p:extLst>
              <p:ext uri="{D42A27DB-BD31-4B8C-83A1-F6EECF244321}">
                <p14:modId xmlns:p14="http://schemas.microsoft.com/office/powerpoint/2010/main" val="3849624446"/>
              </p:ext>
            </p:extLst>
          </p:nvPr>
        </p:nvGraphicFramePr>
        <p:xfrm>
          <a:off x="3491880" y="1484784"/>
          <a:ext cx="2592288" cy="2448270"/>
        </p:xfrm>
        <a:graphic>
          <a:graphicData uri="http://schemas.openxmlformats.org/drawingml/2006/table">
            <a:tbl>
              <a:tblPr firstRow="1" firstCol="1" bandRow="1">
                <a:tableStyleId>{5C22544A-7EE6-4342-B048-85BDC9FD1C3A}</a:tableStyleId>
              </a:tblPr>
              <a:tblGrid>
                <a:gridCol w="1296144">
                  <a:extLst>
                    <a:ext uri="{9D8B030D-6E8A-4147-A177-3AD203B41FA5}">
                      <a16:colId xmlns:a16="http://schemas.microsoft.com/office/drawing/2014/main" val="3443828688"/>
                    </a:ext>
                  </a:extLst>
                </a:gridCol>
                <a:gridCol w="1296144">
                  <a:extLst>
                    <a:ext uri="{9D8B030D-6E8A-4147-A177-3AD203B41FA5}">
                      <a16:colId xmlns:a16="http://schemas.microsoft.com/office/drawing/2014/main" val="2928284282"/>
                    </a:ext>
                  </a:extLst>
                </a:gridCol>
              </a:tblGrid>
              <a:tr h="489654">
                <a:tc gridSpan="2">
                  <a:txBody>
                    <a:bodyPr/>
                    <a:lstStyle/>
                    <a:p>
                      <a:pPr algn="ctr">
                        <a:spcAft>
                          <a:spcPts val="0"/>
                        </a:spcAft>
                      </a:pPr>
                      <a:r>
                        <a:rPr lang="zh-TW" sz="2200" kern="100">
                          <a:effectLst/>
                        </a:rPr>
                        <a:t>參加班級</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hMerge="1">
                  <a:txBody>
                    <a:bodyPr/>
                    <a:lstStyle/>
                    <a:p>
                      <a:endParaRPr lang="zh-TW" altLang="en-US"/>
                    </a:p>
                  </a:txBody>
                  <a:tcPr/>
                </a:tc>
                <a:extLst>
                  <a:ext uri="{0D108BD9-81ED-4DB2-BD59-A6C34878D82A}">
                    <a16:rowId xmlns:a16="http://schemas.microsoft.com/office/drawing/2014/main" val="2366537386"/>
                  </a:ext>
                </a:extLst>
              </a:tr>
              <a:tr h="489654">
                <a:tc>
                  <a:txBody>
                    <a:bodyPr/>
                    <a:lstStyle/>
                    <a:p>
                      <a:pPr algn="ctr">
                        <a:spcAft>
                          <a:spcPts val="0"/>
                        </a:spcAft>
                      </a:pPr>
                      <a:r>
                        <a:rPr lang="en-US" sz="2200" kern="100">
                          <a:effectLst/>
                        </a:rPr>
                        <a:t>801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815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839803506"/>
                  </a:ext>
                </a:extLst>
              </a:tr>
              <a:tr h="489654">
                <a:tc>
                  <a:txBody>
                    <a:bodyPr/>
                    <a:lstStyle/>
                    <a:p>
                      <a:pPr algn="ctr">
                        <a:spcAft>
                          <a:spcPts val="0"/>
                        </a:spcAft>
                      </a:pPr>
                      <a:r>
                        <a:rPr lang="en-US" sz="2200" kern="100">
                          <a:effectLst/>
                        </a:rPr>
                        <a:t>806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a:effectLst/>
                        </a:rPr>
                        <a:t>816</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82524452"/>
                  </a:ext>
                </a:extLst>
              </a:tr>
              <a:tr h="489654">
                <a:tc>
                  <a:txBody>
                    <a:bodyPr/>
                    <a:lstStyle/>
                    <a:p>
                      <a:pPr algn="ctr">
                        <a:spcAft>
                          <a:spcPts val="0"/>
                        </a:spcAft>
                      </a:pPr>
                      <a:r>
                        <a:rPr lang="en-US" sz="2200" kern="100">
                          <a:effectLst/>
                        </a:rPr>
                        <a:t>810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dirty="0">
                          <a:effectLst/>
                        </a:rPr>
                        <a:t>820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034881350"/>
                  </a:ext>
                </a:extLst>
              </a:tr>
              <a:tr h="489654">
                <a:tc>
                  <a:txBody>
                    <a:bodyPr/>
                    <a:lstStyle/>
                    <a:p>
                      <a:pPr algn="ctr">
                        <a:spcAft>
                          <a:spcPts val="0"/>
                        </a:spcAft>
                      </a:pPr>
                      <a:r>
                        <a:rPr lang="en-US" sz="2200" kern="100">
                          <a:effectLst/>
                        </a:rPr>
                        <a:t>813</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tc>
                  <a:txBody>
                    <a:bodyPr/>
                    <a:lstStyle/>
                    <a:p>
                      <a:pPr algn="ctr">
                        <a:spcAft>
                          <a:spcPts val="0"/>
                        </a:spcAft>
                      </a:pPr>
                      <a:r>
                        <a:rPr lang="en-US" sz="2200" kern="100" dirty="0">
                          <a:effectLst/>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654991273"/>
                  </a:ext>
                </a:extLst>
              </a:tr>
            </a:tbl>
          </a:graphicData>
        </a:graphic>
      </p:graphicFrame>
      <p:graphicFrame>
        <p:nvGraphicFramePr>
          <p:cNvPr id="5" name="表格 4"/>
          <p:cNvGraphicFramePr>
            <a:graphicFrameLocks noGrp="1"/>
          </p:cNvGraphicFramePr>
          <p:nvPr>
            <p:extLst>
              <p:ext uri="{D42A27DB-BD31-4B8C-83A1-F6EECF244321}">
                <p14:modId xmlns:p14="http://schemas.microsoft.com/office/powerpoint/2010/main" val="1753326341"/>
              </p:ext>
            </p:extLst>
          </p:nvPr>
        </p:nvGraphicFramePr>
        <p:xfrm>
          <a:off x="6588224" y="1484784"/>
          <a:ext cx="1678940" cy="3017520"/>
        </p:xfrm>
        <a:graphic>
          <a:graphicData uri="http://schemas.openxmlformats.org/drawingml/2006/table">
            <a:tbl>
              <a:tblPr firstRow="1" firstCol="1" bandRow="1">
                <a:tableStyleId>{5C22544A-7EE6-4342-B048-85BDC9FD1C3A}</a:tableStyleId>
              </a:tblPr>
              <a:tblGrid>
                <a:gridCol w="1678940">
                  <a:extLst>
                    <a:ext uri="{9D8B030D-6E8A-4147-A177-3AD203B41FA5}">
                      <a16:colId xmlns:a16="http://schemas.microsoft.com/office/drawing/2014/main" val="3155405322"/>
                    </a:ext>
                  </a:extLst>
                </a:gridCol>
              </a:tblGrid>
              <a:tr h="502920">
                <a:tc>
                  <a:txBody>
                    <a:bodyPr/>
                    <a:lstStyle/>
                    <a:p>
                      <a:pPr algn="ctr">
                        <a:spcAft>
                          <a:spcPts val="0"/>
                        </a:spcAft>
                      </a:pPr>
                      <a:r>
                        <a:rPr lang="zh-TW" sz="2200" kern="100">
                          <a:effectLst/>
                        </a:rPr>
                        <a:t>參加班級</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300183818"/>
                  </a:ext>
                </a:extLst>
              </a:tr>
              <a:tr h="502920">
                <a:tc>
                  <a:txBody>
                    <a:bodyPr/>
                    <a:lstStyle/>
                    <a:p>
                      <a:pPr algn="ctr">
                        <a:spcAft>
                          <a:spcPts val="0"/>
                        </a:spcAft>
                      </a:pPr>
                      <a:r>
                        <a:rPr lang="en-US" sz="2200" kern="100">
                          <a:effectLst/>
                        </a:rPr>
                        <a:t>904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959637339"/>
                  </a:ext>
                </a:extLst>
              </a:tr>
              <a:tr h="502920">
                <a:tc>
                  <a:txBody>
                    <a:bodyPr/>
                    <a:lstStyle/>
                    <a:p>
                      <a:pPr algn="ctr">
                        <a:spcAft>
                          <a:spcPts val="0"/>
                        </a:spcAft>
                      </a:pPr>
                      <a:r>
                        <a:rPr lang="en-US" sz="2200" kern="100">
                          <a:effectLst/>
                        </a:rPr>
                        <a:t>905</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4234580906"/>
                  </a:ext>
                </a:extLst>
              </a:tr>
              <a:tr h="502920">
                <a:tc>
                  <a:txBody>
                    <a:bodyPr/>
                    <a:lstStyle/>
                    <a:p>
                      <a:pPr algn="ctr">
                        <a:spcAft>
                          <a:spcPts val="0"/>
                        </a:spcAft>
                      </a:pPr>
                      <a:r>
                        <a:rPr lang="en-US" sz="2200" kern="100">
                          <a:effectLst/>
                        </a:rPr>
                        <a:t>908</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3646908390"/>
                  </a:ext>
                </a:extLst>
              </a:tr>
              <a:tr h="502920">
                <a:tc>
                  <a:txBody>
                    <a:bodyPr/>
                    <a:lstStyle/>
                    <a:p>
                      <a:pPr algn="ctr">
                        <a:spcAft>
                          <a:spcPts val="0"/>
                        </a:spcAft>
                      </a:pPr>
                      <a:r>
                        <a:rPr lang="en-US" sz="2200" kern="100">
                          <a:effectLst/>
                        </a:rPr>
                        <a:t>911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23074666"/>
                  </a:ext>
                </a:extLst>
              </a:tr>
              <a:tr h="502920">
                <a:tc>
                  <a:txBody>
                    <a:bodyPr/>
                    <a:lstStyle/>
                    <a:p>
                      <a:pPr algn="ctr">
                        <a:spcAft>
                          <a:spcPts val="0"/>
                        </a:spcAft>
                      </a:pPr>
                      <a:r>
                        <a:rPr lang="en-US" sz="2200" kern="100" dirty="0">
                          <a:effectLst/>
                        </a:rPr>
                        <a:t>915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tc>
                <a:extLst>
                  <a:ext uri="{0D108BD9-81ED-4DB2-BD59-A6C34878D82A}">
                    <a16:rowId xmlns:a16="http://schemas.microsoft.com/office/drawing/2014/main" val="1087595442"/>
                  </a:ext>
                </a:extLst>
              </a:tr>
            </a:tbl>
          </a:graphicData>
        </a:graphic>
      </p:graphicFrame>
      <p:sp>
        <p:nvSpPr>
          <p:cNvPr id="6" name="矩形 5"/>
          <p:cNvSpPr/>
          <p:nvPr/>
        </p:nvSpPr>
        <p:spPr>
          <a:xfrm>
            <a:off x="611560" y="4827064"/>
            <a:ext cx="7920880" cy="1015663"/>
          </a:xfrm>
          <a:prstGeom prst="rect">
            <a:avLst/>
          </a:prstGeom>
        </p:spPr>
        <p:txBody>
          <a:bodyPr wrap="square">
            <a:spAutoFit/>
          </a:bodyPr>
          <a:lstStyle/>
          <a:p>
            <a:pPr algn="ctr">
              <a:spcAft>
                <a:spcPts val="0"/>
              </a:spcAft>
            </a:pPr>
            <a:r>
              <a:rPr lang="zh-TW" altLang="zh-TW" sz="3200" kern="100" dirty="0">
                <a:latin typeface="Calibri" panose="020F0502020204030204" pitchFamily="34" charset="0"/>
                <a:ea typeface="文鼎細圓" panose="020F0309000000000000" pitchFamily="49" charset="-120"/>
                <a:cs typeface="Times New Roman" panose="02020603050405020304" pitchFamily="18" charset="0"/>
              </a:rPr>
              <a:t>請所有班級於</a:t>
            </a:r>
            <a:r>
              <a:rPr lang="en-US" altLang="zh-TW" sz="3200" kern="100" dirty="0">
                <a:latin typeface="Calibri" panose="020F0502020204030204" pitchFamily="34" charset="0"/>
                <a:ea typeface="文鼎細圓" panose="020F0309000000000000" pitchFamily="49" charset="-120"/>
                <a:cs typeface="Times New Roman" panose="02020603050405020304" pitchFamily="18" charset="0"/>
              </a:rPr>
              <a:t>9/15</a:t>
            </a:r>
            <a:r>
              <a:rPr lang="zh-TW" altLang="zh-TW" sz="3200" kern="100" dirty="0">
                <a:latin typeface="Calibri" panose="020F0502020204030204" pitchFamily="34" charset="0"/>
                <a:ea typeface="文鼎細圓" panose="020F0309000000000000" pitchFamily="49" charset="-120"/>
                <a:cs typeface="Times New Roman" panose="02020603050405020304" pitchFamily="18" charset="0"/>
              </a:rPr>
              <a:t>家長日前</a:t>
            </a:r>
            <a:r>
              <a:rPr lang="zh-TW" altLang="zh-TW" sz="3600" b="1" kern="100" dirty="0">
                <a:solidFill>
                  <a:srgbClr val="FF0000"/>
                </a:solidFill>
                <a:effectLst>
                  <a:outerShdw blurRad="38100" dist="38100" dir="2700000" algn="tl">
                    <a:srgbClr val="000000">
                      <a:alpha val="43137"/>
                    </a:srgbClr>
                  </a:outerShdw>
                </a:effectLst>
                <a:latin typeface="Calibri" panose="020F0502020204030204" pitchFamily="34" charset="0"/>
                <a:ea typeface="文鼎粗圓" panose="020F0809000000000000" pitchFamily="49" charset="-120"/>
                <a:cs typeface="Times New Roman" panose="02020603050405020304" pitchFamily="18" charset="0"/>
              </a:rPr>
              <a:t>完成基本布置</a:t>
            </a:r>
            <a:endParaRPr lang="zh-TW" altLang="zh-TW" kern="100" dirty="0">
              <a:solidFill>
                <a:srgbClr val="FF0000"/>
              </a:solidFill>
              <a:effectLst>
                <a:outerShdw blurRad="38100" dist="38100" dir="2700000" algn="tl">
                  <a:srgbClr val="000000">
                    <a:alpha val="43137"/>
                  </a:srgbClr>
                </a:outerShdw>
              </a:effectLst>
              <a:latin typeface="Calibri" panose="020F0502020204030204" pitchFamily="34" charset="0"/>
              <a:cs typeface="Times New Roman" panose="02020603050405020304" pitchFamily="18" charset="0"/>
            </a:endParaRPr>
          </a:p>
          <a:p>
            <a:pPr algn="ctr">
              <a:spcAft>
                <a:spcPts val="0"/>
              </a:spcAft>
            </a:pPr>
            <a:r>
              <a:rPr lang="zh-TW" altLang="zh-TW" sz="2400" kern="100" dirty="0">
                <a:latin typeface="Calibri" panose="020F0502020204030204" pitchFamily="34" charset="0"/>
                <a:ea typeface="文鼎細圓" panose="020F0309000000000000" pitchFamily="49" charset="-120"/>
                <a:cs typeface="Times New Roman" panose="02020603050405020304" pitchFamily="18" charset="0"/>
              </a:rPr>
              <a:t>如有疑問請洽訓育組</a:t>
            </a:r>
            <a:r>
              <a:rPr lang="en-US" altLang="zh-TW" sz="2400" kern="100" dirty="0">
                <a:latin typeface="Calibri" panose="020F0502020204030204" pitchFamily="34" charset="0"/>
                <a:ea typeface="文鼎細圓" panose="020F0309000000000000" pitchFamily="49" charset="-120"/>
                <a:cs typeface="Times New Roman" panose="02020603050405020304" pitchFamily="18" charset="0"/>
              </a:rPr>
              <a:t>822</a:t>
            </a:r>
            <a:r>
              <a:rPr lang="zh-TW" altLang="zh-TW" sz="2400" kern="100" dirty="0">
                <a:latin typeface="Calibri" panose="020F0502020204030204" pitchFamily="34" charset="0"/>
                <a:ea typeface="文鼎細圓" panose="020F0309000000000000" pitchFamily="49" charset="-120"/>
                <a:cs typeface="Times New Roman" panose="02020603050405020304" pitchFamily="18" charset="0"/>
              </a:rPr>
              <a:t>碧瑩 謝謝老師</a:t>
            </a:r>
            <a:endParaRPr lang="zh-TW" altLang="zh-TW" sz="1400"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45048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5536" y="496299"/>
            <a:ext cx="7801294" cy="923330"/>
          </a:xfrm>
          <a:prstGeom prst="rect">
            <a:avLst/>
          </a:prstGeom>
        </p:spPr>
        <p:txBody>
          <a:bodyPr wrap="square">
            <a:spAutoFit/>
          </a:bodyPr>
          <a:lstStyle/>
          <a:p>
            <a:r>
              <a:rPr lang="zh-TW" altLang="en-US" sz="5400" b="1" dirty="0" smtClean="0">
                <a:solidFill>
                  <a:srgbClr val="0070C0"/>
                </a:solidFill>
                <a:latin typeface="微軟正黑體" pitchFamily="34" charset="-120"/>
                <a:ea typeface="微軟正黑體" pitchFamily="34" charset="-120"/>
              </a:rPr>
              <a:t>✽畢業紀念冊</a:t>
            </a:r>
            <a:r>
              <a:rPr lang="en-US" altLang="zh-TW" sz="5400" b="1" dirty="0" smtClean="0">
                <a:solidFill>
                  <a:srgbClr val="0070C0"/>
                </a:solidFill>
                <a:latin typeface="微軟正黑體" pitchFamily="34" charset="-120"/>
                <a:ea typeface="微軟正黑體" pitchFamily="34" charset="-120"/>
              </a:rPr>
              <a:t>(</a:t>
            </a:r>
            <a:r>
              <a:rPr lang="zh-TW" altLang="en-US" sz="5400" b="1" dirty="0" smtClean="0">
                <a:solidFill>
                  <a:srgbClr val="0070C0"/>
                </a:solidFill>
                <a:latin typeface="微軟正黑體" pitchFamily="34" charset="-120"/>
                <a:ea typeface="微軟正黑體" pitchFamily="34" charset="-120"/>
              </a:rPr>
              <a:t>九年級</a:t>
            </a:r>
            <a:r>
              <a:rPr lang="en-US" altLang="zh-TW" sz="5400" b="1" dirty="0">
                <a:solidFill>
                  <a:srgbClr val="0070C0"/>
                </a:solidFill>
                <a:latin typeface="微軟正黑體" pitchFamily="34" charset="-120"/>
                <a:ea typeface="微軟正黑體" pitchFamily="34" charset="-120"/>
              </a:rPr>
              <a:t>)</a:t>
            </a:r>
          </a:p>
        </p:txBody>
      </p:sp>
      <p:sp>
        <p:nvSpPr>
          <p:cNvPr id="6" name="矩形 5"/>
          <p:cNvSpPr/>
          <p:nvPr/>
        </p:nvSpPr>
        <p:spPr>
          <a:xfrm>
            <a:off x="683568" y="1362834"/>
            <a:ext cx="8185764" cy="1107996"/>
          </a:xfrm>
          <a:prstGeom prst="rect">
            <a:avLst/>
          </a:prstGeom>
        </p:spPr>
        <p:txBody>
          <a:bodyPr wrap="square">
            <a:spAutoFit/>
          </a:bodyPr>
          <a:lstStyle/>
          <a:p>
            <a:r>
              <a:rPr lang="en-US" altLang="zh-TW" sz="2400" dirty="0" smtClean="0">
                <a:solidFill>
                  <a:srgbClr val="FF0000"/>
                </a:solidFill>
                <a:latin typeface="+mj-ea"/>
                <a:ea typeface="+mj-ea"/>
              </a:rPr>
              <a:t>9/03(</a:t>
            </a:r>
            <a:r>
              <a:rPr lang="zh-TW" altLang="en-US" sz="2400" dirty="0" smtClean="0">
                <a:solidFill>
                  <a:srgbClr val="FF0000"/>
                </a:solidFill>
                <a:latin typeface="+mj-ea"/>
                <a:ea typeface="+mj-ea"/>
              </a:rPr>
              <a:t>一</a:t>
            </a:r>
            <a:r>
              <a:rPr lang="en-US" altLang="zh-TW" sz="2400" dirty="0" smtClean="0">
                <a:solidFill>
                  <a:srgbClr val="FF0000"/>
                </a:solidFill>
                <a:latin typeface="+mj-ea"/>
                <a:ea typeface="+mj-ea"/>
              </a:rPr>
              <a:t>)</a:t>
            </a:r>
            <a:r>
              <a:rPr lang="zh-TW" altLang="en-US" sz="2400" dirty="0" smtClean="0">
                <a:solidFill>
                  <a:schemeClr val="bg2">
                    <a:lumMod val="10000"/>
                  </a:schemeClr>
                </a:solidFill>
                <a:latin typeface="+mj-ea"/>
                <a:ea typeface="+mj-ea"/>
              </a:rPr>
              <a:t>發</a:t>
            </a:r>
            <a:r>
              <a:rPr lang="zh-TW" altLang="en-US" sz="2400" dirty="0">
                <a:solidFill>
                  <a:schemeClr val="bg2">
                    <a:lumMod val="10000"/>
                  </a:schemeClr>
                </a:solidFill>
                <a:latin typeface="+mj-ea"/>
                <a:ea typeface="+mj-ea"/>
              </a:rPr>
              <a:t>九年級</a:t>
            </a:r>
            <a:r>
              <a:rPr lang="zh-TW" altLang="en-US" sz="2400" dirty="0" smtClean="0">
                <a:solidFill>
                  <a:schemeClr val="bg2">
                    <a:lumMod val="10000"/>
                  </a:schemeClr>
                </a:solidFill>
                <a:latin typeface="+mj-ea"/>
                <a:ea typeface="+mj-ea"/>
              </a:rPr>
              <a:t>畢冊</a:t>
            </a:r>
            <a:r>
              <a:rPr lang="zh-TW" altLang="en-US" sz="2400" dirty="0">
                <a:solidFill>
                  <a:schemeClr val="bg2">
                    <a:lumMod val="10000"/>
                  </a:schemeClr>
                </a:solidFill>
                <a:latin typeface="+mj-ea"/>
                <a:ea typeface="+mj-ea"/>
              </a:rPr>
              <a:t>購製</a:t>
            </a:r>
            <a:r>
              <a:rPr lang="zh-TW" altLang="en-US" sz="2400" dirty="0" smtClean="0">
                <a:solidFill>
                  <a:schemeClr val="bg2">
                    <a:lumMod val="10000"/>
                  </a:schemeClr>
                </a:solidFill>
                <a:latin typeface="+mj-ea"/>
                <a:ea typeface="+mj-ea"/>
              </a:rPr>
              <a:t>意願暨</a:t>
            </a:r>
            <a:r>
              <a:rPr lang="zh-TW" altLang="en-US" sz="2400" dirty="0">
                <a:solidFill>
                  <a:schemeClr val="bg2">
                    <a:lumMod val="10000"/>
                  </a:schemeClr>
                </a:solidFill>
                <a:latin typeface="+mj-ea"/>
                <a:ea typeface="+mj-ea"/>
              </a:rPr>
              <a:t>編輯委員</a:t>
            </a:r>
            <a:r>
              <a:rPr lang="zh-TW" altLang="en-US" sz="2400" dirty="0" smtClean="0">
                <a:solidFill>
                  <a:schemeClr val="bg2">
                    <a:lumMod val="10000"/>
                  </a:schemeClr>
                </a:solidFill>
                <a:latin typeface="+mj-ea"/>
                <a:ea typeface="+mj-ea"/>
              </a:rPr>
              <a:t>調查表</a:t>
            </a:r>
            <a:endParaRPr lang="en-US" altLang="zh-TW" sz="2400" dirty="0" smtClean="0">
              <a:solidFill>
                <a:schemeClr val="bg2">
                  <a:lumMod val="10000"/>
                </a:schemeClr>
              </a:solidFill>
              <a:latin typeface="+mj-ea"/>
              <a:ea typeface="+mj-ea"/>
            </a:endParaRPr>
          </a:p>
          <a:p>
            <a:r>
              <a:rPr lang="en-US" altLang="zh-TW" sz="2400" dirty="0" smtClean="0">
                <a:solidFill>
                  <a:srgbClr val="FF0000"/>
                </a:solidFill>
                <a:latin typeface="+mj-ea"/>
                <a:ea typeface="+mj-ea"/>
              </a:rPr>
              <a:t>9/10(</a:t>
            </a:r>
            <a:r>
              <a:rPr lang="zh-TW" altLang="en-US" sz="2400" dirty="0" smtClean="0">
                <a:solidFill>
                  <a:srgbClr val="FF0000"/>
                </a:solidFill>
                <a:latin typeface="+mj-ea"/>
                <a:ea typeface="+mj-ea"/>
              </a:rPr>
              <a:t>一</a:t>
            </a:r>
            <a:r>
              <a:rPr lang="en-US" altLang="zh-TW" sz="2400" dirty="0" smtClean="0">
                <a:solidFill>
                  <a:srgbClr val="FF0000"/>
                </a:solidFill>
                <a:latin typeface="+mj-ea"/>
                <a:ea typeface="+mj-ea"/>
              </a:rPr>
              <a:t>)</a:t>
            </a:r>
            <a:r>
              <a:rPr lang="zh-TW" altLang="en-US" sz="2400" dirty="0" smtClean="0">
                <a:solidFill>
                  <a:schemeClr val="bg2">
                    <a:lumMod val="10000"/>
                  </a:schemeClr>
                </a:solidFill>
                <a:latin typeface="+mj-ea"/>
                <a:ea typeface="+mj-ea"/>
              </a:rPr>
              <a:t>前請班長交件</a:t>
            </a:r>
            <a:endParaRPr lang="zh-TW" altLang="en-US" sz="2400" dirty="0">
              <a:solidFill>
                <a:schemeClr val="bg2">
                  <a:lumMod val="10000"/>
                </a:schemeClr>
              </a:solidFill>
              <a:latin typeface="+mj-ea"/>
              <a:ea typeface="+mj-ea"/>
            </a:endParaRPr>
          </a:p>
          <a:p>
            <a:endParaRPr lang="zh-TW" altLang="en-US" dirty="0"/>
          </a:p>
        </p:txBody>
      </p:sp>
      <p:sp>
        <p:nvSpPr>
          <p:cNvPr id="2" name="矩形 1"/>
          <p:cNvSpPr/>
          <p:nvPr/>
        </p:nvSpPr>
        <p:spPr>
          <a:xfrm>
            <a:off x="1154051" y="2231097"/>
            <a:ext cx="7244798" cy="1077218"/>
          </a:xfrm>
          <a:prstGeom prst="rect">
            <a:avLst/>
          </a:prstGeom>
        </p:spPr>
        <p:txBody>
          <a:bodyPr wrap="square">
            <a:spAutoFit/>
          </a:bodyPr>
          <a:lstStyle/>
          <a:p>
            <a:r>
              <a:rPr lang="zh-TW" altLang="en-US" sz="3200" dirty="0" smtClean="0">
                <a:solidFill>
                  <a:srgbClr val="FF0000"/>
                </a:solidFill>
                <a:latin typeface="標楷體" pitchFamily="65" charset="-120"/>
                <a:ea typeface="標楷體" pitchFamily="65" charset="-120"/>
              </a:rPr>
              <a:t>畢冊拍照煩請美術老師規畫於課程中</a:t>
            </a:r>
            <a:endParaRPr lang="en-US" altLang="zh-TW" sz="3200" dirty="0" smtClean="0">
              <a:solidFill>
                <a:srgbClr val="FF0000"/>
              </a:solidFill>
              <a:latin typeface="標楷體" pitchFamily="65" charset="-120"/>
              <a:ea typeface="標楷體" pitchFamily="65" charset="-120"/>
            </a:endParaRPr>
          </a:p>
          <a:p>
            <a:r>
              <a:rPr lang="zh-TW" altLang="en-US" sz="3200" dirty="0" smtClean="0">
                <a:solidFill>
                  <a:srgbClr val="FF0000"/>
                </a:solidFill>
                <a:latin typeface="標楷體" pitchFamily="65" charset="-120"/>
                <a:ea typeface="標楷體" pitchFamily="65" charset="-120"/>
              </a:rPr>
              <a:t>請各班美術</a:t>
            </a:r>
            <a:r>
              <a:rPr lang="zh-TW" altLang="en-US" sz="3200" dirty="0">
                <a:solidFill>
                  <a:srgbClr val="FF0000"/>
                </a:solidFill>
                <a:latin typeface="標楷體" pitchFamily="65" charset="-120"/>
                <a:ea typeface="標楷體" pitchFamily="65" charset="-120"/>
              </a:rPr>
              <a:t>老師與導師協助</a:t>
            </a:r>
            <a:r>
              <a:rPr lang="zh-TW" altLang="en-US" sz="3200" dirty="0" smtClean="0">
                <a:solidFill>
                  <a:srgbClr val="FF0000"/>
                </a:solidFill>
                <a:latin typeface="標楷體" pitchFamily="65" charset="-120"/>
                <a:ea typeface="標楷體" pitchFamily="65" charset="-120"/>
              </a:rPr>
              <a:t>指導</a:t>
            </a:r>
            <a:r>
              <a:rPr lang="en-US" altLang="zh-TW" sz="3200" dirty="0" smtClean="0">
                <a:solidFill>
                  <a:srgbClr val="FF0000"/>
                </a:solidFill>
                <a:latin typeface="標楷體" pitchFamily="65" charset="-120"/>
                <a:ea typeface="標楷體" pitchFamily="65" charset="-120"/>
              </a:rPr>
              <a:t>!</a:t>
            </a:r>
            <a:endParaRPr lang="zh-TW" altLang="en-US" sz="3200" dirty="0">
              <a:solidFill>
                <a:srgbClr val="FF0000"/>
              </a:solidFill>
              <a:latin typeface="標楷體" pitchFamily="65" charset="-120"/>
              <a:ea typeface="標楷體" pitchFamily="65" charset="-120"/>
            </a:endParaRPr>
          </a:p>
        </p:txBody>
      </p:sp>
      <p:sp>
        <p:nvSpPr>
          <p:cNvPr id="8" name="心形 7"/>
          <p:cNvSpPr/>
          <p:nvPr/>
        </p:nvSpPr>
        <p:spPr>
          <a:xfrm>
            <a:off x="885499" y="2382784"/>
            <a:ext cx="288032" cy="325615"/>
          </a:xfrm>
          <a:prstGeom prst="hear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
        <p:nvSpPr>
          <p:cNvPr id="12" name="心形 11"/>
          <p:cNvSpPr/>
          <p:nvPr/>
        </p:nvSpPr>
        <p:spPr>
          <a:xfrm>
            <a:off x="875759" y="2885749"/>
            <a:ext cx="288032" cy="325615"/>
          </a:xfrm>
          <a:prstGeom prst="hear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006400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891381"/>
            <a:ext cx="6347713" cy="1320800"/>
          </a:xfrm>
        </p:spPr>
        <p:txBody>
          <a:bodyPr>
            <a:normAutofit/>
          </a:bodyPr>
          <a:lstStyle/>
          <a:p>
            <a:r>
              <a:rPr lang="zh-TW" altLang="en-US" sz="4400" b="1" dirty="0" smtClean="0">
                <a:solidFill>
                  <a:srgbClr val="0070C0"/>
                </a:solidFill>
                <a:latin typeface="微軟正黑體" pitchFamily="34" charset="-120"/>
                <a:ea typeface="微軟正黑體" pitchFamily="34" charset="-120"/>
              </a:rPr>
              <a:t>✽有關</a:t>
            </a:r>
            <a:r>
              <a:rPr lang="en-US" altLang="zh-TW" sz="4400" b="1" dirty="0" smtClean="0">
                <a:solidFill>
                  <a:srgbClr val="0070C0"/>
                </a:solidFill>
                <a:latin typeface="微軟正黑體" pitchFamily="34" charset="-120"/>
                <a:ea typeface="微軟正黑體" pitchFamily="34" charset="-120"/>
              </a:rPr>
              <a:t>【</a:t>
            </a:r>
            <a:r>
              <a:rPr lang="zh-TW" altLang="en-US" sz="4400" b="1" dirty="0" smtClean="0">
                <a:solidFill>
                  <a:srgbClr val="0070C0"/>
                </a:solidFill>
                <a:latin typeface="微軟正黑體" pitchFamily="34" charset="-120"/>
                <a:ea typeface="微軟正黑體" pitchFamily="34" charset="-120"/>
              </a:rPr>
              <a:t>服裝儀容</a:t>
            </a:r>
            <a:r>
              <a:rPr lang="en-US" altLang="zh-TW" sz="4400" b="1" dirty="0" smtClean="0">
                <a:solidFill>
                  <a:srgbClr val="0070C0"/>
                </a:solidFill>
                <a:latin typeface="微軟正黑體" pitchFamily="34" charset="-120"/>
                <a:ea typeface="微軟正黑體" pitchFamily="34" charset="-120"/>
              </a:rPr>
              <a:t>】</a:t>
            </a:r>
            <a:endParaRPr lang="zh-TW" altLang="en-US" sz="4400" dirty="0"/>
          </a:p>
        </p:txBody>
      </p:sp>
      <p:sp>
        <p:nvSpPr>
          <p:cNvPr id="6" name="矩形 5"/>
          <p:cNvSpPr/>
          <p:nvPr/>
        </p:nvSpPr>
        <p:spPr>
          <a:xfrm>
            <a:off x="1331640" y="1719738"/>
            <a:ext cx="7416824" cy="492443"/>
          </a:xfrm>
          <a:prstGeom prst="rect">
            <a:avLst/>
          </a:prstGeom>
        </p:spPr>
        <p:txBody>
          <a:bodyPr wrap="square">
            <a:spAutoFit/>
          </a:bodyPr>
          <a:lstStyle/>
          <a:p>
            <a:pPr lvl="0">
              <a:buFont typeface="Wingdings" pitchFamily="2" charset="2"/>
              <a:buChar char="l"/>
            </a:pPr>
            <a:r>
              <a:rPr lang="zh-TW" altLang="en-US" sz="2600" b="1" dirty="0" smtClean="0"/>
              <a:t>根據北府教特字第</a:t>
            </a:r>
            <a:r>
              <a:rPr lang="en-US" altLang="zh-TW" sz="2600" b="1" dirty="0" smtClean="0"/>
              <a:t>1051318714</a:t>
            </a:r>
            <a:r>
              <a:rPr lang="zh-TW" altLang="en-US" sz="2600" b="1" dirty="0" smtClean="0"/>
              <a:t>號文</a:t>
            </a:r>
            <a:endParaRPr lang="en-US" altLang="zh-TW" sz="2600" b="1" dirty="0"/>
          </a:p>
        </p:txBody>
      </p:sp>
      <p:sp>
        <p:nvSpPr>
          <p:cNvPr id="7" name="矩形 6"/>
          <p:cNvSpPr/>
          <p:nvPr/>
        </p:nvSpPr>
        <p:spPr>
          <a:xfrm>
            <a:off x="1503666" y="2291267"/>
            <a:ext cx="7244798" cy="2062103"/>
          </a:xfrm>
          <a:prstGeom prst="rect">
            <a:avLst/>
          </a:prstGeom>
        </p:spPr>
        <p:txBody>
          <a:bodyPr wrap="square">
            <a:spAutoFit/>
          </a:bodyPr>
          <a:lstStyle/>
          <a:p>
            <a:r>
              <a:rPr lang="zh-TW" altLang="en-US" sz="3200" dirty="0" smtClean="0">
                <a:latin typeface="標楷體" pitchFamily="65" charset="-120"/>
                <a:ea typeface="標楷體" pitchFamily="65" charset="-120"/>
              </a:rPr>
              <a:t>規定</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不得將服裝儀容作為處罰依據</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對於屢勸不聽者，請老師善用溝通輔導機制。生教組也會加強宣導，亦請老師共同協助督導。</a:t>
            </a:r>
            <a:endParaRPr lang="en-US" altLang="zh-TW" sz="3200" dirty="0" smtClean="0">
              <a:latin typeface="標楷體" pitchFamily="65" charset="-120"/>
              <a:ea typeface="標楷體" pitchFamily="65" charset="-120"/>
            </a:endParaRPr>
          </a:p>
        </p:txBody>
      </p:sp>
      <p:sp>
        <p:nvSpPr>
          <p:cNvPr id="3" name="文字方塊 2"/>
          <p:cNvSpPr txBox="1"/>
          <p:nvPr/>
        </p:nvSpPr>
        <p:spPr>
          <a:xfrm>
            <a:off x="215516" y="195173"/>
            <a:ext cx="2232248" cy="707886"/>
          </a:xfrm>
          <a:prstGeom prst="rect">
            <a:avLst/>
          </a:prstGeom>
          <a:noFill/>
        </p:spPr>
        <p:txBody>
          <a:bodyPr wrap="square" rtlCol="0">
            <a:spAutoFit/>
          </a:bodyPr>
          <a:lstStyle/>
          <a:p>
            <a:r>
              <a:rPr lang="zh-TW" altLang="en-US" sz="4000" b="1" dirty="0" smtClean="0">
                <a:solidFill>
                  <a:schemeClr val="bg2">
                    <a:lumMod val="10000"/>
                  </a:schemeClr>
                </a:solidFill>
                <a:latin typeface="微軟正黑體" panose="020B0604030504040204" pitchFamily="34" charset="-120"/>
                <a:ea typeface="微軟正黑體" panose="020B0604030504040204" pitchFamily="34" charset="-120"/>
              </a:rPr>
              <a:t>生教組</a:t>
            </a:r>
            <a:endParaRPr lang="zh-TW" altLang="en-US" sz="4000" b="1" dirty="0">
              <a:solidFill>
                <a:schemeClr val="bg2">
                  <a:lumMod val="10000"/>
                </a:schemeClr>
              </a:solidFill>
              <a:latin typeface="微軟正黑體" panose="020B0604030504040204" pitchFamily="34" charset="-120"/>
              <a:ea typeface="微軟正黑體" panose="020B0604030504040204" pitchFamily="34" charset="-120"/>
            </a:endParaRPr>
          </a:p>
        </p:txBody>
      </p:sp>
      <p:pic>
        <p:nvPicPr>
          <p:cNvPr id="1026" name="Picture 2" descr="「彈簧」的圖片搜尋結果"/>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55250" y="4432456"/>
            <a:ext cx="2875185" cy="2016224"/>
          </a:xfrm>
          <a:prstGeom prst="rect">
            <a:avLst/>
          </a:prstGeom>
          <a:noFill/>
          <a:extLst>
            <a:ext uri="{909E8E84-426E-40DD-AFC4-6F175D3DCCD1}">
              <a14:hiddenFill xmlns:a14="http://schemas.microsoft.com/office/drawing/2010/main">
                <a:solidFill>
                  <a:srgbClr val="FFFFFF"/>
                </a:solidFill>
              </a14:hiddenFill>
            </a:ext>
          </a:extLst>
        </p:spPr>
      </p:pic>
      <p:pic>
        <p:nvPicPr>
          <p:cNvPr id="4" name="圖片 3"/>
          <p:cNvPicPr>
            <a:picLocks noChangeAspect="1"/>
          </p:cNvPicPr>
          <p:nvPr/>
        </p:nvPicPr>
        <p:blipFill>
          <a:blip r:embed="rId3"/>
          <a:stretch>
            <a:fillRect/>
          </a:stretch>
        </p:blipFill>
        <p:spPr>
          <a:xfrm>
            <a:off x="0" y="4407763"/>
            <a:ext cx="4355976" cy="2450237"/>
          </a:xfrm>
          <a:prstGeom prst="rect">
            <a:avLst/>
          </a:prstGeom>
        </p:spPr>
      </p:pic>
    </p:spTree>
    <p:extLst>
      <p:ext uri="{BB962C8B-B14F-4D97-AF65-F5344CB8AC3E}">
        <p14:creationId xmlns:p14="http://schemas.microsoft.com/office/powerpoint/2010/main" val="9974065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891381"/>
            <a:ext cx="6347713" cy="1320800"/>
          </a:xfrm>
        </p:spPr>
        <p:txBody>
          <a:bodyPr>
            <a:normAutofit/>
          </a:bodyPr>
          <a:lstStyle/>
          <a:p>
            <a:r>
              <a:rPr lang="zh-TW" altLang="en-US" sz="4400" b="1" dirty="0" smtClean="0">
                <a:solidFill>
                  <a:srgbClr val="0070C0"/>
                </a:solidFill>
                <a:latin typeface="微軟正黑體" pitchFamily="34" charset="-120"/>
                <a:ea typeface="微軟正黑體" pitchFamily="34" charset="-120"/>
              </a:rPr>
              <a:t>✽有關</a:t>
            </a:r>
            <a:r>
              <a:rPr lang="en-US" altLang="zh-TW" sz="4400" b="1" dirty="0" smtClean="0">
                <a:solidFill>
                  <a:srgbClr val="0070C0"/>
                </a:solidFill>
                <a:latin typeface="微軟正黑體" pitchFamily="34" charset="-120"/>
                <a:ea typeface="微軟正黑體" pitchFamily="34" charset="-120"/>
              </a:rPr>
              <a:t>【</a:t>
            </a:r>
            <a:r>
              <a:rPr lang="zh-TW" altLang="en-US" sz="4400" b="1" dirty="0" smtClean="0">
                <a:solidFill>
                  <a:srgbClr val="0070C0"/>
                </a:solidFill>
                <a:latin typeface="微軟正黑體" pitchFamily="34" charset="-120"/>
                <a:ea typeface="微軟正黑體" pitchFamily="34" charset="-120"/>
              </a:rPr>
              <a:t>手機管理</a:t>
            </a:r>
            <a:r>
              <a:rPr lang="en-US" altLang="zh-TW" sz="4400" b="1" dirty="0" smtClean="0">
                <a:solidFill>
                  <a:srgbClr val="0070C0"/>
                </a:solidFill>
                <a:latin typeface="微軟正黑體" pitchFamily="34" charset="-120"/>
                <a:ea typeface="微軟正黑體" pitchFamily="34" charset="-120"/>
              </a:rPr>
              <a:t>】</a:t>
            </a:r>
            <a:endParaRPr lang="zh-TW" altLang="en-US" sz="4400" dirty="0"/>
          </a:p>
        </p:txBody>
      </p:sp>
      <p:sp>
        <p:nvSpPr>
          <p:cNvPr id="7" name="矩形 6"/>
          <p:cNvSpPr/>
          <p:nvPr/>
        </p:nvSpPr>
        <p:spPr>
          <a:xfrm>
            <a:off x="1187624" y="2185121"/>
            <a:ext cx="7244798" cy="4524315"/>
          </a:xfrm>
          <a:prstGeom prst="rect">
            <a:avLst/>
          </a:prstGeom>
        </p:spPr>
        <p:txBody>
          <a:bodyPr wrap="square">
            <a:spAutoFit/>
          </a:bodyPr>
          <a:lstStyle/>
          <a:p>
            <a:r>
              <a:rPr lang="zh-TW" altLang="en-US" sz="3200" dirty="0" smtClean="0">
                <a:latin typeface="標楷體" pitchFamily="65" charset="-120"/>
                <a:ea typeface="標楷體" pitchFamily="65" charset="-120"/>
              </a:rPr>
              <a:t>嚴守教學區禁止使用手機之規定。</a:t>
            </a:r>
            <a:endParaRPr lang="en-US" altLang="zh-TW" sz="3200" dirty="0" smtClean="0">
              <a:latin typeface="標楷體" pitchFamily="65" charset="-120"/>
              <a:ea typeface="標楷體" pitchFamily="65" charset="-120"/>
            </a:endParaRPr>
          </a:p>
          <a:p>
            <a:r>
              <a:rPr lang="zh-TW" altLang="en-US" sz="3200" dirty="0" smtClean="0">
                <a:latin typeface="標楷體" pitchFamily="65" charset="-120"/>
                <a:ea typeface="標楷體" pitchFamily="65" charset="-120"/>
              </a:rPr>
              <a:t>理由</a:t>
            </a:r>
            <a:r>
              <a:rPr lang="en-US" altLang="zh-TW" sz="3200" dirty="0" smtClean="0">
                <a:latin typeface="標楷體" pitchFamily="65" charset="-120"/>
                <a:ea typeface="標楷體" pitchFamily="65" charset="-120"/>
              </a:rPr>
              <a:t>:</a:t>
            </a:r>
          </a:p>
          <a:p>
            <a:r>
              <a:rPr lang="zh-TW" altLang="en-US" sz="3200" dirty="0" smtClean="0">
                <a:latin typeface="標楷體" pitchFamily="65" charset="-120"/>
                <a:ea typeface="標楷體" pitchFamily="65" charset="-120"/>
              </a:rPr>
              <a:t>一、學生學習能專心。</a:t>
            </a:r>
            <a:endParaRPr lang="en-US" altLang="zh-TW" sz="3200" dirty="0" smtClean="0">
              <a:latin typeface="標楷體" pitchFamily="65" charset="-120"/>
              <a:ea typeface="標楷體" pitchFamily="65" charset="-120"/>
            </a:endParaRPr>
          </a:p>
          <a:p>
            <a:r>
              <a:rPr lang="zh-TW" altLang="en-US" sz="3200" dirty="0" smtClean="0">
                <a:latin typeface="標楷體" pitchFamily="65" charset="-120"/>
                <a:ea typeface="標楷體" pitchFamily="65" charset="-120"/>
              </a:rPr>
              <a:t>二、老師教學能放心。</a:t>
            </a:r>
            <a:endParaRPr lang="en-US" altLang="zh-TW" sz="3200" dirty="0" smtClean="0">
              <a:latin typeface="標楷體" pitchFamily="65" charset="-120"/>
              <a:ea typeface="標楷體" pitchFamily="65" charset="-120"/>
            </a:endParaRPr>
          </a:p>
          <a:p>
            <a:r>
              <a:rPr lang="zh-TW" altLang="en-US" sz="3200" dirty="0" smtClean="0">
                <a:latin typeface="標楷體" pitchFamily="65" charset="-120"/>
                <a:ea typeface="標楷體" pitchFamily="65" charset="-120"/>
              </a:rPr>
              <a:t>智慧型手機</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多功能</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秘錄器</a:t>
            </a:r>
            <a:r>
              <a:rPr lang="en-US" altLang="zh-TW" sz="3200" dirty="0" smtClean="0">
                <a:latin typeface="標楷體" pitchFamily="65" charset="-120"/>
                <a:ea typeface="標楷體" pitchFamily="65" charset="-120"/>
              </a:rPr>
              <a:t>…</a:t>
            </a:r>
          </a:p>
          <a:p>
            <a:r>
              <a:rPr lang="zh-TW" altLang="en-US" sz="3200" dirty="0" smtClean="0">
                <a:latin typeface="標楷體" pitchFamily="65" charset="-120"/>
                <a:ea typeface="標楷體" pitchFamily="65" charset="-120"/>
              </a:rPr>
              <a:t>若有違反規定學生，請先給予機會，若屢勸不聽者，請生教組協助處理。學務處會利用集會加強宣導，亦請老師共同協助督導。</a:t>
            </a:r>
            <a:endParaRPr lang="en-US" altLang="zh-TW" sz="3200" dirty="0" smtClean="0">
              <a:latin typeface="標楷體" pitchFamily="65" charset="-120"/>
              <a:ea typeface="標楷體" pitchFamily="65" charset="-120"/>
            </a:endParaRPr>
          </a:p>
        </p:txBody>
      </p:sp>
      <p:sp>
        <p:nvSpPr>
          <p:cNvPr id="3" name="文字方塊 2"/>
          <p:cNvSpPr txBox="1"/>
          <p:nvPr/>
        </p:nvSpPr>
        <p:spPr>
          <a:xfrm>
            <a:off x="215516" y="195173"/>
            <a:ext cx="2232248" cy="707886"/>
          </a:xfrm>
          <a:prstGeom prst="rect">
            <a:avLst/>
          </a:prstGeom>
          <a:noFill/>
        </p:spPr>
        <p:txBody>
          <a:bodyPr wrap="square" rtlCol="0">
            <a:spAutoFit/>
          </a:bodyPr>
          <a:lstStyle/>
          <a:p>
            <a:r>
              <a:rPr lang="zh-TW" altLang="en-US" sz="4000" b="1" dirty="0" smtClean="0">
                <a:solidFill>
                  <a:schemeClr val="bg2">
                    <a:lumMod val="10000"/>
                  </a:schemeClr>
                </a:solidFill>
                <a:latin typeface="微軟正黑體" panose="020B0604030504040204" pitchFamily="34" charset="-120"/>
                <a:ea typeface="微軟正黑體" panose="020B0604030504040204" pitchFamily="34" charset="-120"/>
              </a:rPr>
              <a:t>生教組</a:t>
            </a:r>
            <a:endParaRPr lang="zh-TW" altLang="en-US" sz="4000" b="1" dirty="0">
              <a:solidFill>
                <a:schemeClr val="bg2">
                  <a:lumMod val="10000"/>
                </a:schemeClr>
              </a:solidFill>
              <a:latin typeface="微軟正黑體" panose="020B0604030504040204" pitchFamily="34" charset="-120"/>
              <a:ea typeface="微軟正黑體" panose="020B0604030504040204" pitchFamily="34" charset="-120"/>
            </a:endParaRPr>
          </a:p>
        </p:txBody>
      </p:sp>
      <p:pic>
        <p:nvPicPr>
          <p:cNvPr id="1026" name="Picture 2" descr="「彈簧」的圖片搜尋結果"/>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46307" y="275043"/>
            <a:ext cx="2546602" cy="178580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ãç¦ç¨ææ©ãçåçæå°çµæ"/>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63685" y="2704381"/>
            <a:ext cx="2311846" cy="13004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18452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815835"/>
            <a:ext cx="6347713" cy="1320800"/>
          </a:xfrm>
        </p:spPr>
        <p:txBody>
          <a:bodyPr>
            <a:normAutofit/>
          </a:bodyPr>
          <a:lstStyle/>
          <a:p>
            <a:r>
              <a:rPr lang="zh-TW" altLang="en-US" sz="4400" b="1" dirty="0" smtClean="0">
                <a:solidFill>
                  <a:srgbClr val="0070C0"/>
                </a:solidFill>
                <a:latin typeface="微軟正黑體" pitchFamily="34" charset="-120"/>
                <a:ea typeface="微軟正黑體" pitchFamily="34" charset="-120"/>
              </a:rPr>
              <a:t>✽有關</a:t>
            </a:r>
            <a:r>
              <a:rPr lang="en-US" altLang="zh-TW" sz="4400" b="1" dirty="0" smtClean="0">
                <a:solidFill>
                  <a:srgbClr val="0070C0"/>
                </a:solidFill>
                <a:latin typeface="微軟正黑體" pitchFamily="34" charset="-120"/>
                <a:ea typeface="微軟正黑體" pitchFamily="34" charset="-120"/>
              </a:rPr>
              <a:t>【</a:t>
            </a:r>
            <a:r>
              <a:rPr lang="zh-TW" altLang="en-US" sz="4400" b="1" dirty="0" smtClean="0">
                <a:solidFill>
                  <a:srgbClr val="0070C0"/>
                </a:solidFill>
                <a:latin typeface="微軟正黑體" pitchFamily="34" charset="-120"/>
                <a:ea typeface="微軟正黑體" pitchFamily="34" charset="-120"/>
              </a:rPr>
              <a:t>國家防災日</a:t>
            </a:r>
            <a:r>
              <a:rPr lang="en-US" altLang="zh-TW" sz="4400" b="1" dirty="0" smtClean="0">
                <a:solidFill>
                  <a:srgbClr val="0070C0"/>
                </a:solidFill>
                <a:latin typeface="微軟正黑體" pitchFamily="34" charset="-120"/>
                <a:ea typeface="微軟正黑體" pitchFamily="34" charset="-120"/>
              </a:rPr>
              <a:t>】</a:t>
            </a:r>
            <a:endParaRPr lang="zh-TW" altLang="en-US" sz="4400" dirty="0"/>
          </a:p>
        </p:txBody>
      </p:sp>
      <p:sp>
        <p:nvSpPr>
          <p:cNvPr id="6" name="矩形 5"/>
          <p:cNvSpPr/>
          <p:nvPr/>
        </p:nvSpPr>
        <p:spPr>
          <a:xfrm>
            <a:off x="1331640" y="1719738"/>
            <a:ext cx="7416824" cy="492443"/>
          </a:xfrm>
          <a:prstGeom prst="rect">
            <a:avLst/>
          </a:prstGeom>
        </p:spPr>
        <p:txBody>
          <a:bodyPr wrap="square">
            <a:spAutoFit/>
          </a:bodyPr>
          <a:lstStyle/>
          <a:p>
            <a:pPr lvl="0">
              <a:buFont typeface="Wingdings" pitchFamily="2" charset="2"/>
              <a:buChar char="l"/>
            </a:pPr>
            <a:r>
              <a:rPr lang="zh-TW" altLang="en-US" sz="2600" b="1" dirty="0" smtClean="0"/>
              <a:t>實施期程</a:t>
            </a:r>
            <a:endParaRPr lang="en-US" altLang="zh-TW" sz="2600" b="1" dirty="0"/>
          </a:p>
        </p:txBody>
      </p:sp>
      <p:sp>
        <p:nvSpPr>
          <p:cNvPr id="7" name="矩形 6"/>
          <p:cNvSpPr/>
          <p:nvPr/>
        </p:nvSpPr>
        <p:spPr>
          <a:xfrm>
            <a:off x="1331640" y="2258739"/>
            <a:ext cx="7244798" cy="2554545"/>
          </a:xfrm>
          <a:prstGeom prst="rect">
            <a:avLst/>
          </a:prstGeom>
        </p:spPr>
        <p:txBody>
          <a:bodyPr wrap="square">
            <a:spAutoFit/>
          </a:bodyPr>
          <a:lstStyle/>
          <a:p>
            <a:r>
              <a:rPr lang="en-US" altLang="zh-TW" sz="3200" dirty="0" smtClean="0">
                <a:latin typeface="標楷體" pitchFamily="65" charset="-120"/>
                <a:ea typeface="標楷體" pitchFamily="65" charset="-120"/>
              </a:rPr>
              <a:t>9/17(</a:t>
            </a:r>
            <a:r>
              <a:rPr lang="zh-TW" altLang="en-US" sz="3200" dirty="0" smtClean="0">
                <a:latin typeface="標楷體" pitchFamily="65" charset="-120"/>
                <a:ea typeface="標楷體" pitchFamily="65" charset="-120"/>
              </a:rPr>
              <a:t>一</a:t>
            </a:r>
            <a:r>
              <a:rPr lang="en-US" altLang="zh-TW" sz="3200" dirty="0" smtClean="0">
                <a:latin typeface="標楷體" pitchFamily="65" charset="-120"/>
                <a:ea typeface="標楷體" pitchFamily="65" charset="-120"/>
              </a:rPr>
              <a:t>)7:50</a:t>
            </a:r>
            <a:r>
              <a:rPr lang="zh-TW" altLang="en-US" sz="3200" dirty="0" smtClean="0">
                <a:latin typeface="標楷體" pitchFamily="65" charset="-120"/>
                <a:ea typeface="標楷體" pitchFamily="65" charset="-120"/>
              </a:rPr>
              <a:t>配合週會實施預演 </a:t>
            </a:r>
            <a:endParaRPr lang="en-US" altLang="zh-TW" sz="3200" dirty="0" smtClean="0">
              <a:latin typeface="標楷體" pitchFamily="65" charset="-120"/>
              <a:ea typeface="標楷體" pitchFamily="65" charset="-120"/>
            </a:endParaRPr>
          </a:p>
          <a:p>
            <a:r>
              <a:rPr lang="en-US" altLang="zh-TW" sz="3200" dirty="0" smtClean="0">
                <a:latin typeface="標楷體" pitchFamily="65" charset="-120"/>
                <a:ea typeface="標楷體" pitchFamily="65" charset="-120"/>
              </a:rPr>
              <a:t>9/21(</a:t>
            </a:r>
            <a:r>
              <a:rPr lang="zh-TW" altLang="en-US" sz="3200" dirty="0">
                <a:latin typeface="標楷體" pitchFamily="65" charset="-120"/>
                <a:ea typeface="標楷體" pitchFamily="65" charset="-120"/>
              </a:rPr>
              <a:t>五</a:t>
            </a:r>
            <a:r>
              <a:rPr lang="en-US" altLang="zh-TW" sz="3200" dirty="0" smtClean="0">
                <a:latin typeface="標楷體" pitchFamily="65" charset="-120"/>
                <a:ea typeface="標楷體" pitchFamily="65" charset="-120"/>
              </a:rPr>
              <a:t>)</a:t>
            </a:r>
            <a:r>
              <a:rPr lang="zh-TW" altLang="en-US" sz="3200" dirty="0" smtClean="0">
                <a:latin typeface="標楷體" pitchFamily="65" charset="-120"/>
                <a:ea typeface="標楷體" pitchFamily="65" charset="-120"/>
              </a:rPr>
              <a:t>配合國家防災日實施</a:t>
            </a:r>
            <a:r>
              <a:rPr lang="en-US" altLang="zh-TW" sz="3200" dirty="0" smtClean="0">
                <a:latin typeface="標楷體" pitchFamily="65" charset="-120"/>
                <a:ea typeface="標楷體" pitchFamily="65" charset="-120"/>
              </a:rPr>
              <a:t>(9:21</a:t>
            </a:r>
            <a:r>
              <a:rPr lang="zh-TW" altLang="en-US" sz="3200" dirty="0" smtClean="0">
                <a:latin typeface="標楷體" pitchFamily="65" charset="-120"/>
                <a:ea typeface="標楷體" pitchFamily="65" charset="-120"/>
              </a:rPr>
              <a:t>發佈警報</a:t>
            </a:r>
            <a:r>
              <a:rPr lang="en-US" altLang="zh-TW" sz="3200" dirty="0" smtClean="0">
                <a:latin typeface="標楷體" pitchFamily="65" charset="-120"/>
                <a:ea typeface="標楷體" pitchFamily="65" charset="-120"/>
              </a:rPr>
              <a:t>)</a:t>
            </a:r>
          </a:p>
          <a:p>
            <a:r>
              <a:rPr lang="zh-TW" altLang="en-US" sz="3200" dirty="0" smtClean="0">
                <a:latin typeface="標楷體" pitchFamily="65" charset="-120"/>
                <a:ea typeface="標楷體" pitchFamily="65" charset="-120"/>
              </a:rPr>
              <a:t>另有地震警報發佈時，會立即採取疏散措施，請</a:t>
            </a:r>
            <a:r>
              <a:rPr lang="zh-TW" altLang="en-US" sz="3200" dirty="0" smtClean="0">
                <a:solidFill>
                  <a:srgbClr val="FF0000"/>
                </a:solidFill>
                <a:latin typeface="標楷體" pitchFamily="65" charset="-120"/>
                <a:ea typeface="標楷體" pitchFamily="65" charset="-120"/>
              </a:rPr>
              <a:t>任課教師隨班</a:t>
            </a:r>
            <a:r>
              <a:rPr lang="zh-TW" altLang="en-US" sz="3200" dirty="0" smtClean="0">
                <a:latin typeface="標楷體" pitchFamily="65" charset="-120"/>
                <a:ea typeface="標楷體" pitchFamily="65" charset="-120"/>
              </a:rPr>
              <a:t>督導。</a:t>
            </a:r>
            <a:endParaRPr lang="zh-TW" altLang="en-US" sz="3200" dirty="0">
              <a:latin typeface="標楷體" pitchFamily="65" charset="-120"/>
              <a:ea typeface="標楷體" pitchFamily="65" charset="-120"/>
            </a:endParaRPr>
          </a:p>
        </p:txBody>
      </p:sp>
      <p:sp>
        <p:nvSpPr>
          <p:cNvPr id="3" name="文字方塊 2"/>
          <p:cNvSpPr txBox="1"/>
          <p:nvPr/>
        </p:nvSpPr>
        <p:spPr>
          <a:xfrm>
            <a:off x="215516" y="116632"/>
            <a:ext cx="2232248" cy="707886"/>
          </a:xfrm>
          <a:prstGeom prst="rect">
            <a:avLst/>
          </a:prstGeom>
          <a:noFill/>
        </p:spPr>
        <p:txBody>
          <a:bodyPr wrap="square" rtlCol="0">
            <a:spAutoFit/>
          </a:bodyPr>
          <a:lstStyle/>
          <a:p>
            <a:r>
              <a:rPr lang="zh-TW" altLang="en-US" sz="4000" b="1" dirty="0" smtClean="0">
                <a:solidFill>
                  <a:schemeClr val="bg2">
                    <a:lumMod val="10000"/>
                  </a:schemeClr>
                </a:solidFill>
                <a:latin typeface="微軟正黑體" panose="020B0604030504040204" pitchFamily="34" charset="-120"/>
                <a:ea typeface="微軟正黑體" panose="020B0604030504040204" pitchFamily="34" charset="-120"/>
              </a:rPr>
              <a:t>生教組</a:t>
            </a:r>
            <a:endParaRPr lang="zh-TW" altLang="en-US" sz="4000" b="1" dirty="0">
              <a:solidFill>
                <a:schemeClr val="bg2">
                  <a:lumMod val="10000"/>
                </a:schemeClr>
              </a:solidFill>
              <a:latin typeface="微軟正黑體" panose="020B0604030504040204" pitchFamily="34" charset="-120"/>
              <a:ea typeface="微軟正黑體" panose="020B0604030504040204" pitchFamily="34" charset="-120"/>
            </a:endParaRPr>
          </a:p>
        </p:txBody>
      </p:sp>
      <p:pic>
        <p:nvPicPr>
          <p:cNvPr id="4098" name="Picture 2" descr="「國家防災日」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4859842"/>
            <a:ext cx="5639349" cy="1818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0409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3160" y="1371600"/>
            <a:ext cx="7543800" cy="489412"/>
          </a:xfrm>
        </p:spPr>
        <p:txBody>
          <a:bodyPr>
            <a:noAutofit/>
          </a:bodyPr>
          <a:lstStyle/>
          <a:p>
            <a:r>
              <a:rPr lang="zh-TW" altLang="en-US" sz="3600" b="1" dirty="0" smtClean="0">
                <a:solidFill>
                  <a:srgbClr val="0070C0"/>
                </a:solidFill>
              </a:rPr>
              <a:t>本學期重要比賽活動規劃</a:t>
            </a:r>
            <a:endParaRPr lang="zh-TW" altLang="en-US" sz="3600" b="1" dirty="0">
              <a:solidFill>
                <a:srgbClr val="0070C0"/>
              </a:solidFill>
            </a:endParaRPr>
          </a:p>
        </p:txBody>
      </p:sp>
      <p:graphicFrame>
        <p:nvGraphicFramePr>
          <p:cNvPr id="6" name="表格 5"/>
          <p:cNvGraphicFramePr>
            <a:graphicFrameLocks noGrp="1"/>
          </p:cNvGraphicFramePr>
          <p:nvPr>
            <p:extLst>
              <p:ext uri="{D42A27DB-BD31-4B8C-83A1-F6EECF244321}">
                <p14:modId xmlns:p14="http://schemas.microsoft.com/office/powerpoint/2010/main" val="1219559842"/>
              </p:ext>
            </p:extLst>
          </p:nvPr>
        </p:nvGraphicFramePr>
        <p:xfrm>
          <a:off x="810492" y="1967000"/>
          <a:ext cx="7073876" cy="4144902"/>
        </p:xfrm>
        <a:graphic>
          <a:graphicData uri="http://schemas.openxmlformats.org/drawingml/2006/table">
            <a:tbl>
              <a:tblPr firstRow="1" firstCol="1" bandRow="1">
                <a:tableStyleId>{5C22544A-7EE6-4342-B048-85BDC9FD1C3A}</a:tableStyleId>
              </a:tblPr>
              <a:tblGrid>
                <a:gridCol w="703689">
                  <a:extLst>
                    <a:ext uri="{9D8B030D-6E8A-4147-A177-3AD203B41FA5}">
                      <a16:colId xmlns:a16="http://schemas.microsoft.com/office/drawing/2014/main" val="336678607"/>
                    </a:ext>
                  </a:extLst>
                </a:gridCol>
                <a:gridCol w="3258562">
                  <a:extLst>
                    <a:ext uri="{9D8B030D-6E8A-4147-A177-3AD203B41FA5}">
                      <a16:colId xmlns:a16="http://schemas.microsoft.com/office/drawing/2014/main" val="1515864947"/>
                    </a:ext>
                  </a:extLst>
                </a:gridCol>
                <a:gridCol w="1694251">
                  <a:extLst>
                    <a:ext uri="{9D8B030D-6E8A-4147-A177-3AD203B41FA5}">
                      <a16:colId xmlns:a16="http://schemas.microsoft.com/office/drawing/2014/main" val="3762208843"/>
                    </a:ext>
                  </a:extLst>
                </a:gridCol>
                <a:gridCol w="1417374">
                  <a:extLst>
                    <a:ext uri="{9D8B030D-6E8A-4147-A177-3AD203B41FA5}">
                      <a16:colId xmlns:a16="http://schemas.microsoft.com/office/drawing/2014/main" val="3565003608"/>
                    </a:ext>
                  </a:extLst>
                </a:gridCol>
              </a:tblGrid>
              <a:tr h="568897">
                <a:tc>
                  <a:txBody>
                    <a:bodyPr/>
                    <a:lstStyle/>
                    <a:p>
                      <a:pPr algn="ctr">
                        <a:spcAft>
                          <a:spcPts val="0"/>
                        </a:spcAft>
                      </a:pP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altLang="en-US" sz="2400" kern="100" dirty="0" smtClean="0">
                          <a:solidFill>
                            <a:schemeClr val="bg2">
                              <a:lumMod val="10000"/>
                            </a:schemeClr>
                          </a:solidFill>
                          <a:effectLst/>
                          <a:latin typeface="+mj-ea"/>
                          <a:ea typeface="+mj-ea"/>
                          <a:cs typeface="Times New Roman" panose="02020603050405020304" pitchFamily="18" charset="0"/>
                        </a:rPr>
                        <a:t>項目</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altLang="en-US" sz="2400" kern="100" dirty="0" smtClean="0">
                          <a:solidFill>
                            <a:schemeClr val="bg2">
                              <a:lumMod val="10000"/>
                            </a:schemeClr>
                          </a:solidFill>
                          <a:effectLst/>
                          <a:latin typeface="+mj-ea"/>
                          <a:ea typeface="+mj-ea"/>
                          <a:cs typeface="Times New Roman" panose="02020603050405020304" pitchFamily="18" charset="0"/>
                        </a:rPr>
                        <a:t>時間</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altLang="en-US" sz="2400" kern="100" dirty="0" smtClean="0">
                          <a:solidFill>
                            <a:schemeClr val="bg2">
                              <a:lumMod val="10000"/>
                            </a:schemeClr>
                          </a:solidFill>
                          <a:effectLst/>
                          <a:latin typeface="+mj-ea"/>
                          <a:ea typeface="+mj-ea"/>
                          <a:cs typeface="Times New Roman" panose="02020603050405020304" pitchFamily="18" charset="0"/>
                        </a:rPr>
                        <a:t>參加對象</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extLst>
                  <a:ext uri="{0D108BD9-81ED-4DB2-BD59-A6C34878D82A}">
                    <a16:rowId xmlns:a16="http://schemas.microsoft.com/office/drawing/2014/main" val="2399833864"/>
                  </a:ext>
                </a:extLst>
              </a:tr>
              <a:tr h="568897">
                <a:tc>
                  <a:txBody>
                    <a:bodyPr/>
                    <a:lstStyle/>
                    <a:p>
                      <a:pPr algn="ctr">
                        <a:spcAft>
                          <a:spcPts val="0"/>
                        </a:spcAft>
                      </a:pPr>
                      <a:r>
                        <a:rPr lang="en-US" sz="2400" kern="100" dirty="0">
                          <a:solidFill>
                            <a:schemeClr val="bg2">
                              <a:lumMod val="10000"/>
                            </a:schemeClr>
                          </a:solidFill>
                          <a:effectLst/>
                          <a:latin typeface="+mj-ea"/>
                          <a:ea typeface="+mj-ea"/>
                        </a:rPr>
                        <a:t>1</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a:solidFill>
                            <a:schemeClr val="bg2">
                              <a:lumMod val="10000"/>
                            </a:schemeClr>
                          </a:solidFill>
                          <a:effectLst/>
                          <a:latin typeface="+mj-ea"/>
                          <a:ea typeface="+mj-ea"/>
                        </a:rPr>
                        <a:t>大隊接力</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smtClean="0">
                          <a:solidFill>
                            <a:schemeClr val="bg2">
                              <a:lumMod val="10000"/>
                            </a:schemeClr>
                          </a:solidFill>
                          <a:effectLst/>
                          <a:latin typeface="+mj-ea"/>
                          <a:ea typeface="+mj-ea"/>
                        </a:rPr>
                        <a:t>校慶</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a:solidFill>
                            <a:schemeClr val="bg2">
                              <a:lumMod val="10000"/>
                            </a:schemeClr>
                          </a:solidFill>
                          <a:effectLst/>
                          <a:latin typeface="+mj-ea"/>
                          <a:ea typeface="+mj-ea"/>
                        </a:rPr>
                        <a:t>全校</a:t>
                      </a:r>
                      <a:endParaRPr lang="zh-TW" sz="2400" kern="100">
                        <a:solidFill>
                          <a:schemeClr val="bg2">
                            <a:lumMod val="10000"/>
                          </a:schemeClr>
                        </a:solidFill>
                        <a:effectLst/>
                        <a:latin typeface="+mj-ea"/>
                        <a:ea typeface="+mj-ea"/>
                        <a:cs typeface="Times New Roman" panose="02020603050405020304" pitchFamily="18" charset="0"/>
                      </a:endParaRPr>
                    </a:p>
                  </a:txBody>
                  <a:tcPr marL="51435" marR="51435" marT="0" marB="0" anchor="ctr"/>
                </a:tc>
                <a:extLst>
                  <a:ext uri="{0D108BD9-81ED-4DB2-BD59-A6C34878D82A}">
                    <a16:rowId xmlns:a16="http://schemas.microsoft.com/office/drawing/2014/main" val="952225600"/>
                  </a:ext>
                </a:extLst>
              </a:tr>
              <a:tr h="568897">
                <a:tc>
                  <a:txBody>
                    <a:bodyPr/>
                    <a:lstStyle/>
                    <a:p>
                      <a:pPr algn="ctr">
                        <a:spcAft>
                          <a:spcPts val="0"/>
                        </a:spcAft>
                      </a:pPr>
                      <a:r>
                        <a:rPr lang="en-US" sz="2400" kern="100" dirty="0">
                          <a:solidFill>
                            <a:schemeClr val="bg2">
                              <a:lumMod val="10000"/>
                            </a:schemeClr>
                          </a:solidFill>
                          <a:effectLst/>
                          <a:latin typeface="+mj-ea"/>
                          <a:ea typeface="+mj-ea"/>
                        </a:rPr>
                        <a:t>2</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a:solidFill>
                            <a:schemeClr val="bg2">
                              <a:lumMod val="10000"/>
                            </a:schemeClr>
                          </a:solidFill>
                          <a:effectLst/>
                          <a:latin typeface="+mj-ea"/>
                          <a:ea typeface="+mj-ea"/>
                        </a:rPr>
                        <a:t>一百公尺個人競賽</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en-US" sz="2400" kern="100" dirty="0" smtClean="0">
                          <a:solidFill>
                            <a:schemeClr val="bg2">
                              <a:lumMod val="10000"/>
                            </a:schemeClr>
                          </a:solidFill>
                          <a:effectLst/>
                          <a:latin typeface="+mj-ea"/>
                          <a:ea typeface="+mj-ea"/>
                        </a:rPr>
                        <a:t>12/4~6</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a:solidFill>
                            <a:schemeClr val="bg2">
                              <a:lumMod val="10000"/>
                            </a:schemeClr>
                          </a:solidFill>
                          <a:effectLst/>
                          <a:latin typeface="+mj-ea"/>
                          <a:ea typeface="+mj-ea"/>
                        </a:rPr>
                        <a:t>全校</a:t>
                      </a:r>
                      <a:endParaRPr lang="zh-TW" sz="2400" kern="100">
                        <a:solidFill>
                          <a:schemeClr val="bg2">
                            <a:lumMod val="10000"/>
                          </a:schemeClr>
                        </a:solidFill>
                        <a:effectLst/>
                        <a:latin typeface="+mj-ea"/>
                        <a:ea typeface="+mj-ea"/>
                        <a:cs typeface="Times New Roman" panose="02020603050405020304" pitchFamily="18" charset="0"/>
                      </a:endParaRPr>
                    </a:p>
                  </a:txBody>
                  <a:tcPr marL="51435" marR="51435" marT="0" marB="0" anchor="ctr"/>
                </a:tc>
                <a:extLst>
                  <a:ext uri="{0D108BD9-81ED-4DB2-BD59-A6C34878D82A}">
                    <a16:rowId xmlns:a16="http://schemas.microsoft.com/office/drawing/2014/main" val="41548884"/>
                  </a:ext>
                </a:extLst>
              </a:tr>
              <a:tr h="568897">
                <a:tc>
                  <a:txBody>
                    <a:bodyPr/>
                    <a:lstStyle/>
                    <a:p>
                      <a:pPr algn="ctr">
                        <a:spcAft>
                          <a:spcPts val="0"/>
                        </a:spcAft>
                      </a:pPr>
                      <a:r>
                        <a:rPr lang="en-US" sz="2400" kern="100">
                          <a:solidFill>
                            <a:schemeClr val="bg2">
                              <a:lumMod val="10000"/>
                            </a:schemeClr>
                          </a:solidFill>
                          <a:effectLst/>
                          <a:latin typeface="+mj-ea"/>
                          <a:ea typeface="+mj-ea"/>
                        </a:rPr>
                        <a:t>3</a:t>
                      </a:r>
                      <a:endParaRPr lang="zh-TW" sz="2400" kern="10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a:solidFill>
                            <a:schemeClr val="bg2">
                              <a:lumMod val="10000"/>
                            </a:schemeClr>
                          </a:solidFill>
                          <a:effectLst/>
                          <a:latin typeface="+mj-ea"/>
                          <a:ea typeface="+mj-ea"/>
                        </a:rPr>
                        <a:t>心肺適能挑戰賽</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en-US" sz="2400" kern="100" dirty="0" smtClean="0">
                          <a:solidFill>
                            <a:schemeClr val="bg2">
                              <a:lumMod val="10000"/>
                            </a:schemeClr>
                          </a:solidFill>
                          <a:effectLst/>
                          <a:latin typeface="+mj-ea"/>
                          <a:ea typeface="+mj-ea"/>
                        </a:rPr>
                        <a:t>12/4~6</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a:solidFill>
                            <a:schemeClr val="bg2">
                              <a:lumMod val="10000"/>
                            </a:schemeClr>
                          </a:solidFill>
                          <a:effectLst/>
                          <a:latin typeface="+mj-ea"/>
                          <a:ea typeface="+mj-ea"/>
                        </a:rPr>
                        <a:t>全校</a:t>
                      </a:r>
                      <a:endParaRPr lang="zh-TW" sz="2400" kern="100">
                        <a:solidFill>
                          <a:schemeClr val="bg2">
                            <a:lumMod val="10000"/>
                          </a:schemeClr>
                        </a:solidFill>
                        <a:effectLst/>
                        <a:latin typeface="+mj-ea"/>
                        <a:ea typeface="+mj-ea"/>
                        <a:cs typeface="Times New Roman" panose="02020603050405020304" pitchFamily="18" charset="0"/>
                      </a:endParaRPr>
                    </a:p>
                  </a:txBody>
                  <a:tcPr marL="51435" marR="51435" marT="0" marB="0" anchor="ctr"/>
                </a:tc>
                <a:extLst>
                  <a:ext uri="{0D108BD9-81ED-4DB2-BD59-A6C34878D82A}">
                    <a16:rowId xmlns:a16="http://schemas.microsoft.com/office/drawing/2014/main" val="282733336"/>
                  </a:ext>
                </a:extLst>
              </a:tr>
              <a:tr h="568897">
                <a:tc>
                  <a:txBody>
                    <a:bodyPr/>
                    <a:lstStyle/>
                    <a:p>
                      <a:pPr algn="ctr">
                        <a:spcAft>
                          <a:spcPts val="0"/>
                        </a:spcAft>
                      </a:pPr>
                      <a:r>
                        <a:rPr lang="en-US" sz="2400" kern="100">
                          <a:solidFill>
                            <a:schemeClr val="bg2">
                              <a:lumMod val="10000"/>
                            </a:schemeClr>
                          </a:solidFill>
                          <a:effectLst/>
                          <a:latin typeface="+mj-ea"/>
                          <a:ea typeface="+mj-ea"/>
                        </a:rPr>
                        <a:t>4</a:t>
                      </a:r>
                      <a:endParaRPr lang="zh-TW" sz="2400" kern="10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a:solidFill>
                            <a:schemeClr val="bg2">
                              <a:lumMod val="10000"/>
                            </a:schemeClr>
                          </a:solidFill>
                          <a:effectLst/>
                          <a:latin typeface="+mj-ea"/>
                          <a:ea typeface="+mj-ea"/>
                        </a:rPr>
                        <a:t>七年級跳繩競賽</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en-US" sz="2400" kern="100" dirty="0" smtClean="0">
                          <a:solidFill>
                            <a:schemeClr val="bg2">
                              <a:lumMod val="10000"/>
                            </a:schemeClr>
                          </a:solidFill>
                          <a:effectLst/>
                          <a:latin typeface="+mj-ea"/>
                          <a:ea typeface="+mj-ea"/>
                        </a:rPr>
                        <a:t>11/16</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a:solidFill>
                            <a:schemeClr val="bg2">
                              <a:lumMod val="10000"/>
                            </a:schemeClr>
                          </a:solidFill>
                          <a:effectLst/>
                          <a:latin typeface="+mj-ea"/>
                          <a:ea typeface="+mj-ea"/>
                        </a:rPr>
                        <a:t>七年級</a:t>
                      </a:r>
                      <a:endParaRPr lang="zh-TW" sz="2400" kern="100">
                        <a:solidFill>
                          <a:schemeClr val="bg2">
                            <a:lumMod val="10000"/>
                          </a:schemeClr>
                        </a:solidFill>
                        <a:effectLst/>
                        <a:latin typeface="+mj-ea"/>
                        <a:ea typeface="+mj-ea"/>
                        <a:cs typeface="Times New Roman" panose="02020603050405020304" pitchFamily="18" charset="0"/>
                      </a:endParaRPr>
                    </a:p>
                  </a:txBody>
                  <a:tcPr marL="51435" marR="51435" marT="0" marB="0" anchor="ctr"/>
                </a:tc>
                <a:extLst>
                  <a:ext uri="{0D108BD9-81ED-4DB2-BD59-A6C34878D82A}">
                    <a16:rowId xmlns:a16="http://schemas.microsoft.com/office/drawing/2014/main" val="2300406589"/>
                  </a:ext>
                </a:extLst>
              </a:tr>
              <a:tr h="568897">
                <a:tc>
                  <a:txBody>
                    <a:bodyPr/>
                    <a:lstStyle/>
                    <a:p>
                      <a:pPr algn="ctr">
                        <a:spcAft>
                          <a:spcPts val="0"/>
                        </a:spcAft>
                      </a:pPr>
                      <a:r>
                        <a:rPr lang="en-US" sz="2400" kern="100">
                          <a:solidFill>
                            <a:schemeClr val="bg2">
                              <a:lumMod val="10000"/>
                            </a:schemeClr>
                          </a:solidFill>
                          <a:effectLst/>
                          <a:latin typeface="+mj-ea"/>
                          <a:ea typeface="+mj-ea"/>
                        </a:rPr>
                        <a:t>5</a:t>
                      </a:r>
                      <a:endParaRPr lang="zh-TW" sz="2400" kern="10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a:solidFill>
                            <a:schemeClr val="bg2">
                              <a:lumMod val="10000"/>
                            </a:schemeClr>
                          </a:solidFill>
                          <a:effectLst/>
                          <a:latin typeface="+mj-ea"/>
                          <a:ea typeface="+mj-ea"/>
                        </a:rPr>
                        <a:t>七、八年級三對三籃球比賽</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en-US" sz="2400" kern="100" dirty="0" smtClean="0">
                          <a:solidFill>
                            <a:schemeClr val="bg2">
                              <a:lumMod val="10000"/>
                            </a:schemeClr>
                          </a:solidFill>
                          <a:effectLst/>
                          <a:latin typeface="+mj-ea"/>
                          <a:ea typeface="+mj-ea"/>
                        </a:rPr>
                        <a:t>10</a:t>
                      </a:r>
                      <a:r>
                        <a:rPr lang="zh-TW" sz="2400" kern="100" dirty="0">
                          <a:solidFill>
                            <a:schemeClr val="bg2">
                              <a:lumMod val="10000"/>
                            </a:schemeClr>
                          </a:solidFill>
                          <a:effectLst/>
                          <a:latin typeface="+mj-ea"/>
                          <a:ea typeface="+mj-ea"/>
                        </a:rPr>
                        <a:t>月</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a:solidFill>
                            <a:schemeClr val="bg2">
                              <a:lumMod val="10000"/>
                            </a:schemeClr>
                          </a:solidFill>
                          <a:effectLst/>
                          <a:latin typeface="+mj-ea"/>
                          <a:ea typeface="+mj-ea"/>
                        </a:rPr>
                        <a:t>八年級</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extLst>
                  <a:ext uri="{0D108BD9-81ED-4DB2-BD59-A6C34878D82A}">
                    <a16:rowId xmlns:a16="http://schemas.microsoft.com/office/drawing/2014/main" val="2892513728"/>
                  </a:ext>
                </a:extLst>
              </a:tr>
              <a:tr h="568897">
                <a:tc>
                  <a:txBody>
                    <a:bodyPr/>
                    <a:lstStyle/>
                    <a:p>
                      <a:pPr algn="ctr">
                        <a:spcAft>
                          <a:spcPts val="0"/>
                        </a:spcAft>
                      </a:pPr>
                      <a:r>
                        <a:rPr lang="en-US" sz="2400" kern="100">
                          <a:solidFill>
                            <a:schemeClr val="bg2">
                              <a:lumMod val="10000"/>
                            </a:schemeClr>
                          </a:solidFill>
                          <a:effectLst/>
                          <a:latin typeface="+mj-ea"/>
                          <a:ea typeface="+mj-ea"/>
                        </a:rPr>
                        <a:t>6</a:t>
                      </a:r>
                      <a:endParaRPr lang="zh-TW" sz="2400" kern="10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a:solidFill>
                            <a:schemeClr val="bg2">
                              <a:lumMod val="10000"/>
                            </a:schemeClr>
                          </a:solidFill>
                          <a:effectLst/>
                          <a:latin typeface="+mj-ea"/>
                          <a:ea typeface="+mj-ea"/>
                        </a:rPr>
                        <a:t>九年級體育趣味競賽</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smtClean="0">
                          <a:solidFill>
                            <a:schemeClr val="bg2">
                              <a:lumMod val="10000"/>
                            </a:schemeClr>
                          </a:solidFill>
                          <a:effectLst/>
                          <a:latin typeface="+mj-ea"/>
                          <a:ea typeface="+mj-ea"/>
                        </a:rPr>
                        <a:t>校慶</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tc>
                  <a:txBody>
                    <a:bodyPr/>
                    <a:lstStyle/>
                    <a:p>
                      <a:pPr algn="ctr">
                        <a:spcAft>
                          <a:spcPts val="0"/>
                        </a:spcAft>
                      </a:pPr>
                      <a:r>
                        <a:rPr lang="zh-TW" sz="2400" kern="100" dirty="0">
                          <a:solidFill>
                            <a:schemeClr val="bg2">
                              <a:lumMod val="10000"/>
                            </a:schemeClr>
                          </a:solidFill>
                          <a:effectLst/>
                          <a:latin typeface="+mj-ea"/>
                          <a:ea typeface="+mj-ea"/>
                        </a:rPr>
                        <a:t>九年級</a:t>
                      </a:r>
                      <a:endParaRPr lang="zh-TW" sz="2400" kern="100" dirty="0">
                        <a:solidFill>
                          <a:schemeClr val="bg2">
                            <a:lumMod val="10000"/>
                          </a:schemeClr>
                        </a:solidFill>
                        <a:effectLst/>
                        <a:latin typeface="+mj-ea"/>
                        <a:ea typeface="+mj-ea"/>
                        <a:cs typeface="Times New Roman" panose="02020603050405020304" pitchFamily="18" charset="0"/>
                      </a:endParaRPr>
                    </a:p>
                  </a:txBody>
                  <a:tcPr marL="51435" marR="51435" marT="0" marB="0" anchor="ctr"/>
                </a:tc>
                <a:extLst>
                  <a:ext uri="{0D108BD9-81ED-4DB2-BD59-A6C34878D82A}">
                    <a16:rowId xmlns:a16="http://schemas.microsoft.com/office/drawing/2014/main" val="3243980867"/>
                  </a:ext>
                </a:extLst>
              </a:tr>
            </a:tbl>
          </a:graphicData>
        </a:graphic>
      </p:graphicFrame>
      <p:sp>
        <p:nvSpPr>
          <p:cNvPr id="3" name="文字方塊 2"/>
          <p:cNvSpPr txBox="1"/>
          <p:nvPr/>
        </p:nvSpPr>
        <p:spPr>
          <a:xfrm>
            <a:off x="251520" y="260648"/>
            <a:ext cx="2592288" cy="830997"/>
          </a:xfrm>
          <a:prstGeom prst="rect">
            <a:avLst/>
          </a:prstGeom>
          <a:noFill/>
        </p:spPr>
        <p:txBody>
          <a:bodyPr wrap="square" rtlCol="0">
            <a:spAutoFit/>
          </a:bodyPr>
          <a:lstStyle/>
          <a:p>
            <a:r>
              <a:rPr lang="zh-TW" altLang="en-US" sz="4800" b="1" dirty="0" smtClean="0">
                <a:solidFill>
                  <a:srgbClr val="0000FF"/>
                </a:solidFill>
                <a:latin typeface="+mj-ea"/>
                <a:ea typeface="+mj-ea"/>
              </a:rPr>
              <a:t>體育組</a:t>
            </a:r>
            <a:endParaRPr lang="zh-TW" altLang="en-US" sz="4800" b="1" dirty="0">
              <a:solidFill>
                <a:srgbClr val="0000FF"/>
              </a:solidFill>
              <a:latin typeface="+mj-ea"/>
              <a:ea typeface="+mj-ea"/>
            </a:endParaRPr>
          </a:p>
        </p:txBody>
      </p:sp>
    </p:spTree>
    <p:extLst>
      <p:ext uri="{BB962C8B-B14F-4D97-AF65-F5344CB8AC3E}">
        <p14:creationId xmlns:p14="http://schemas.microsoft.com/office/powerpoint/2010/main" val="3406624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3160" y="1371600"/>
            <a:ext cx="7543800" cy="489412"/>
          </a:xfrm>
        </p:spPr>
        <p:txBody>
          <a:bodyPr>
            <a:noAutofit/>
          </a:bodyPr>
          <a:lstStyle/>
          <a:p>
            <a:r>
              <a:rPr lang="zh-TW" altLang="en-US" sz="3600" b="1" dirty="0" smtClean="0">
                <a:solidFill>
                  <a:srgbClr val="0000FF"/>
                </a:solidFill>
              </a:rPr>
              <a:t>宣導事項</a:t>
            </a:r>
            <a:r>
              <a:rPr lang="en-US" altLang="zh-TW" sz="3600" b="1" dirty="0">
                <a:solidFill>
                  <a:srgbClr val="0000FF"/>
                </a:solidFill>
              </a:rPr>
              <a:t>:</a:t>
            </a:r>
            <a:endParaRPr lang="zh-TW" altLang="en-US" sz="3600" b="1" dirty="0">
              <a:solidFill>
                <a:srgbClr val="0000FF"/>
              </a:solidFill>
            </a:endParaRPr>
          </a:p>
        </p:txBody>
      </p:sp>
      <p:sp>
        <p:nvSpPr>
          <p:cNvPr id="3" name="文字方塊 2"/>
          <p:cNvSpPr txBox="1"/>
          <p:nvPr/>
        </p:nvSpPr>
        <p:spPr>
          <a:xfrm>
            <a:off x="395536" y="2140967"/>
            <a:ext cx="8496944" cy="3354765"/>
          </a:xfrm>
          <a:prstGeom prst="rect">
            <a:avLst/>
          </a:prstGeom>
          <a:noFill/>
        </p:spPr>
        <p:txBody>
          <a:bodyPr wrap="square" rtlCol="0">
            <a:spAutoFit/>
          </a:bodyPr>
          <a:lstStyle/>
          <a:p>
            <a:r>
              <a:rPr lang="en-US" altLang="zh-TW" sz="3600" b="1" dirty="0">
                <a:solidFill>
                  <a:schemeClr val="bg2">
                    <a:lumMod val="10000"/>
                  </a:schemeClr>
                </a:solidFill>
                <a:latin typeface="+mj-ea"/>
                <a:ea typeface="+mj-ea"/>
              </a:rPr>
              <a:t>1.</a:t>
            </a:r>
            <a:r>
              <a:rPr lang="zh-TW" altLang="en-US" sz="3600" b="1" dirty="0">
                <a:solidFill>
                  <a:schemeClr val="bg2">
                    <a:lumMod val="10000"/>
                  </a:schemeClr>
                </a:solidFill>
                <a:latin typeface="+mj-ea"/>
                <a:ea typeface="+mj-ea"/>
              </a:rPr>
              <a:t>體適能檢測</a:t>
            </a:r>
            <a:r>
              <a:rPr lang="en-US" altLang="zh-TW" sz="3600" b="1" dirty="0" smtClean="0">
                <a:solidFill>
                  <a:schemeClr val="bg2">
                    <a:lumMod val="10000"/>
                  </a:schemeClr>
                </a:solidFill>
                <a:latin typeface="+mj-ea"/>
                <a:ea typeface="+mj-ea"/>
              </a:rPr>
              <a:t>:</a:t>
            </a:r>
            <a:r>
              <a:rPr lang="zh-TW" altLang="en-US" sz="3600" b="1" dirty="0" smtClean="0">
                <a:solidFill>
                  <a:schemeClr val="bg2">
                    <a:lumMod val="10000"/>
                  </a:schemeClr>
                </a:solidFill>
                <a:latin typeface="+mj-ea"/>
                <a:ea typeface="+mj-ea"/>
              </a:rPr>
              <a:t>體育</a:t>
            </a:r>
            <a:r>
              <a:rPr lang="zh-TW" altLang="en-US" sz="3600" b="1" dirty="0">
                <a:solidFill>
                  <a:schemeClr val="bg2">
                    <a:lumMod val="10000"/>
                  </a:schemeClr>
                </a:solidFill>
                <a:latin typeface="+mj-ea"/>
                <a:ea typeface="+mj-ea"/>
              </a:rPr>
              <a:t>課時間進行體適能檢測。</a:t>
            </a:r>
            <a:endParaRPr lang="en-US" altLang="zh-TW" sz="3600" b="1" dirty="0">
              <a:solidFill>
                <a:schemeClr val="bg2">
                  <a:lumMod val="10000"/>
                </a:schemeClr>
              </a:solidFill>
              <a:latin typeface="+mj-ea"/>
              <a:ea typeface="+mj-ea"/>
            </a:endParaRPr>
          </a:p>
          <a:p>
            <a:r>
              <a:rPr lang="en-US" altLang="zh-TW" sz="3600" b="1" dirty="0">
                <a:solidFill>
                  <a:schemeClr val="bg2">
                    <a:lumMod val="10000"/>
                  </a:schemeClr>
                </a:solidFill>
                <a:latin typeface="+mj-ea"/>
                <a:ea typeface="+mj-ea"/>
              </a:rPr>
              <a:t>2.</a:t>
            </a:r>
            <a:r>
              <a:rPr lang="zh-TW" altLang="en-US" sz="3600" b="1" dirty="0">
                <a:solidFill>
                  <a:srgbClr val="FF0000"/>
                </a:solidFill>
                <a:latin typeface="+mj-ea"/>
                <a:ea typeface="+mj-ea"/>
              </a:rPr>
              <a:t>晨操</a:t>
            </a:r>
            <a:r>
              <a:rPr lang="en-US" altLang="zh-TW" sz="3600" b="1" dirty="0">
                <a:solidFill>
                  <a:schemeClr val="bg2">
                    <a:lumMod val="10000"/>
                  </a:schemeClr>
                </a:solidFill>
                <a:latin typeface="+mj-ea"/>
                <a:ea typeface="+mj-ea"/>
              </a:rPr>
              <a:t>:</a:t>
            </a:r>
            <a:r>
              <a:rPr lang="zh-TW" altLang="en-US" sz="3600" b="1" dirty="0">
                <a:solidFill>
                  <a:schemeClr val="bg2">
                    <a:lumMod val="10000"/>
                  </a:schemeClr>
                </a:solidFill>
                <a:latin typeface="+mj-ea"/>
                <a:ea typeface="+mj-ea"/>
              </a:rPr>
              <a:t>因學校</a:t>
            </a:r>
            <a:r>
              <a:rPr lang="zh-TW" altLang="en-US" sz="3600" b="1" dirty="0" smtClean="0">
                <a:solidFill>
                  <a:schemeClr val="bg2">
                    <a:lumMod val="10000"/>
                  </a:schemeClr>
                </a:solidFill>
                <a:latin typeface="+mj-ea"/>
                <a:ea typeface="+mj-ea"/>
              </a:rPr>
              <a:t>跑道近日進行</a:t>
            </a:r>
            <a:r>
              <a:rPr lang="zh-TW" altLang="en-US" sz="3600" b="1" dirty="0">
                <a:solidFill>
                  <a:schemeClr val="bg2">
                    <a:lumMod val="10000"/>
                  </a:schemeClr>
                </a:solidFill>
                <a:latin typeface="+mj-ea"/>
                <a:ea typeface="+mj-ea"/>
              </a:rPr>
              <a:t>改善工程</a:t>
            </a:r>
            <a:r>
              <a:rPr lang="zh-TW" altLang="en-US" sz="3600" b="1" dirty="0" smtClean="0">
                <a:solidFill>
                  <a:schemeClr val="bg2">
                    <a:lumMod val="10000"/>
                  </a:schemeClr>
                </a:solidFill>
                <a:latin typeface="+mj-ea"/>
                <a:ea typeface="+mj-ea"/>
              </a:rPr>
              <a:t>，七</a:t>
            </a:r>
            <a:endParaRPr lang="en-US" altLang="zh-TW" sz="3600" b="1" dirty="0" smtClean="0">
              <a:solidFill>
                <a:schemeClr val="bg2">
                  <a:lumMod val="10000"/>
                </a:schemeClr>
              </a:solidFill>
              <a:latin typeface="+mj-ea"/>
              <a:ea typeface="+mj-ea"/>
            </a:endParaRPr>
          </a:p>
          <a:p>
            <a:r>
              <a:rPr lang="en-US" altLang="zh-TW" sz="3600" b="1" dirty="0">
                <a:solidFill>
                  <a:schemeClr val="bg2">
                    <a:lumMod val="10000"/>
                  </a:schemeClr>
                </a:solidFill>
                <a:latin typeface="+mj-ea"/>
                <a:ea typeface="+mj-ea"/>
              </a:rPr>
              <a:t> </a:t>
            </a:r>
            <a:r>
              <a:rPr lang="en-US" altLang="zh-TW" sz="3600" b="1" dirty="0" smtClean="0">
                <a:solidFill>
                  <a:schemeClr val="bg2">
                    <a:lumMod val="10000"/>
                  </a:schemeClr>
                </a:solidFill>
                <a:latin typeface="+mj-ea"/>
                <a:ea typeface="+mj-ea"/>
              </a:rPr>
              <a:t>  </a:t>
            </a:r>
            <a:r>
              <a:rPr lang="zh-TW" altLang="en-US" sz="3600" b="1" dirty="0" smtClean="0">
                <a:solidFill>
                  <a:schemeClr val="bg2">
                    <a:lumMod val="10000"/>
                  </a:schemeClr>
                </a:solidFill>
                <a:latin typeface="+mj-ea"/>
                <a:ea typeface="+mj-ea"/>
              </a:rPr>
              <a:t>八年級</a:t>
            </a:r>
            <a:r>
              <a:rPr lang="zh-TW" altLang="en-US" sz="3600" b="1" dirty="0" smtClean="0">
                <a:solidFill>
                  <a:srgbClr val="FF0000"/>
                </a:solidFill>
                <a:latin typeface="+mj-ea"/>
                <a:ea typeface="+mj-ea"/>
              </a:rPr>
              <a:t>本學期晨操時間各班自行</a:t>
            </a:r>
            <a:r>
              <a:rPr lang="zh-TW" altLang="en-US" sz="3600" b="1" dirty="0">
                <a:solidFill>
                  <a:srgbClr val="FF0000"/>
                </a:solidFill>
                <a:latin typeface="+mj-ea"/>
                <a:ea typeface="+mj-ea"/>
              </a:rPr>
              <a:t>運用</a:t>
            </a:r>
            <a:r>
              <a:rPr lang="zh-TW" altLang="en-US" sz="3600" b="1" dirty="0" smtClean="0">
                <a:solidFill>
                  <a:schemeClr val="bg2">
                    <a:lumMod val="10000"/>
                  </a:schemeClr>
                </a:solidFill>
                <a:latin typeface="+mj-ea"/>
                <a:ea typeface="+mj-ea"/>
              </a:rPr>
              <a:t>，  </a:t>
            </a:r>
            <a:endParaRPr lang="en-US" altLang="zh-TW" sz="3600" b="1" dirty="0" smtClean="0">
              <a:solidFill>
                <a:schemeClr val="bg2">
                  <a:lumMod val="10000"/>
                </a:schemeClr>
              </a:solidFill>
              <a:latin typeface="+mj-ea"/>
              <a:ea typeface="+mj-ea"/>
            </a:endParaRPr>
          </a:p>
          <a:p>
            <a:r>
              <a:rPr lang="en-US" altLang="zh-TW" sz="3600" b="1" dirty="0">
                <a:solidFill>
                  <a:schemeClr val="bg2">
                    <a:lumMod val="10000"/>
                  </a:schemeClr>
                </a:solidFill>
                <a:latin typeface="+mj-ea"/>
                <a:ea typeface="+mj-ea"/>
              </a:rPr>
              <a:t> </a:t>
            </a:r>
            <a:r>
              <a:rPr lang="en-US" altLang="zh-TW" sz="3600" b="1" dirty="0" smtClean="0">
                <a:solidFill>
                  <a:schemeClr val="bg2">
                    <a:lumMod val="10000"/>
                  </a:schemeClr>
                </a:solidFill>
                <a:latin typeface="+mj-ea"/>
                <a:ea typeface="+mj-ea"/>
              </a:rPr>
              <a:t>  </a:t>
            </a:r>
            <a:r>
              <a:rPr lang="zh-TW" altLang="en-US" sz="3600" b="1" dirty="0" smtClean="0">
                <a:solidFill>
                  <a:schemeClr val="bg2">
                    <a:lumMod val="10000"/>
                  </a:schemeClr>
                </a:solidFill>
                <a:latin typeface="+mj-ea"/>
                <a:ea typeface="+mj-ea"/>
              </a:rPr>
              <a:t>體育組提供器材</a:t>
            </a:r>
            <a:r>
              <a:rPr lang="zh-TW" altLang="en-US" sz="3600" b="1" dirty="0">
                <a:solidFill>
                  <a:schemeClr val="bg2">
                    <a:lumMod val="10000"/>
                  </a:schemeClr>
                </a:solidFill>
                <a:latin typeface="+mj-ea"/>
                <a:ea typeface="+mj-ea"/>
              </a:rPr>
              <a:t>、場地</a:t>
            </a:r>
            <a:r>
              <a:rPr lang="zh-TW" altLang="en-US" sz="3600" b="1" dirty="0" smtClean="0">
                <a:solidFill>
                  <a:schemeClr val="bg2">
                    <a:lumMod val="10000"/>
                  </a:schemeClr>
                </a:solidFill>
                <a:latin typeface="+mj-ea"/>
                <a:ea typeface="+mj-ea"/>
              </a:rPr>
              <a:t>使用，請各班導 </a:t>
            </a:r>
            <a:endParaRPr lang="en-US" altLang="zh-TW" sz="3600" b="1" dirty="0" smtClean="0">
              <a:solidFill>
                <a:schemeClr val="bg2">
                  <a:lumMod val="10000"/>
                </a:schemeClr>
              </a:solidFill>
              <a:latin typeface="+mj-ea"/>
              <a:ea typeface="+mj-ea"/>
            </a:endParaRPr>
          </a:p>
          <a:p>
            <a:r>
              <a:rPr lang="en-US" altLang="zh-TW" sz="3600" b="1" dirty="0">
                <a:solidFill>
                  <a:schemeClr val="bg2">
                    <a:lumMod val="10000"/>
                  </a:schemeClr>
                </a:solidFill>
                <a:latin typeface="+mj-ea"/>
                <a:ea typeface="+mj-ea"/>
              </a:rPr>
              <a:t> </a:t>
            </a:r>
            <a:r>
              <a:rPr lang="en-US" altLang="zh-TW" sz="3600" b="1" dirty="0" smtClean="0">
                <a:solidFill>
                  <a:schemeClr val="bg2">
                    <a:lumMod val="10000"/>
                  </a:schemeClr>
                </a:solidFill>
                <a:latin typeface="+mj-ea"/>
                <a:ea typeface="+mj-ea"/>
              </a:rPr>
              <a:t>  </a:t>
            </a:r>
            <a:r>
              <a:rPr lang="zh-TW" altLang="en-US" sz="3600" b="1" dirty="0" smtClean="0">
                <a:solidFill>
                  <a:schemeClr val="bg2">
                    <a:lumMod val="10000"/>
                  </a:schemeClr>
                </a:solidFill>
                <a:latin typeface="+mj-ea"/>
                <a:ea typeface="+mj-ea"/>
              </a:rPr>
              <a:t>師鼓勵學生多運動。</a:t>
            </a:r>
            <a:endParaRPr lang="en-US" altLang="zh-TW" sz="3600" b="1" dirty="0">
              <a:solidFill>
                <a:schemeClr val="bg2">
                  <a:lumMod val="10000"/>
                </a:schemeClr>
              </a:solidFill>
              <a:latin typeface="+mj-ea"/>
              <a:ea typeface="+mj-ea"/>
            </a:endParaRPr>
          </a:p>
          <a:p>
            <a:endParaRPr lang="zh-TW" altLang="en-US" sz="3200" dirty="0"/>
          </a:p>
        </p:txBody>
      </p:sp>
      <p:sp>
        <p:nvSpPr>
          <p:cNvPr id="4" name="文字方塊 3"/>
          <p:cNvSpPr txBox="1"/>
          <p:nvPr/>
        </p:nvSpPr>
        <p:spPr>
          <a:xfrm>
            <a:off x="251520" y="260648"/>
            <a:ext cx="2592288" cy="830997"/>
          </a:xfrm>
          <a:prstGeom prst="rect">
            <a:avLst/>
          </a:prstGeom>
          <a:noFill/>
        </p:spPr>
        <p:txBody>
          <a:bodyPr wrap="square" rtlCol="0">
            <a:spAutoFit/>
          </a:bodyPr>
          <a:lstStyle/>
          <a:p>
            <a:r>
              <a:rPr lang="zh-TW" altLang="en-US" sz="4800" b="1" dirty="0" smtClean="0">
                <a:solidFill>
                  <a:srgbClr val="0000FF"/>
                </a:solidFill>
                <a:latin typeface="+mj-ea"/>
                <a:ea typeface="+mj-ea"/>
              </a:rPr>
              <a:t>體育組</a:t>
            </a:r>
            <a:endParaRPr lang="zh-TW" altLang="en-US" sz="4800" b="1" dirty="0">
              <a:solidFill>
                <a:srgbClr val="0000FF"/>
              </a:solidFill>
              <a:latin typeface="+mj-ea"/>
              <a:ea typeface="+mj-ea"/>
            </a:endParaRPr>
          </a:p>
        </p:txBody>
      </p:sp>
      <p:pic>
        <p:nvPicPr>
          <p:cNvPr id="5" name="圖片 4"/>
          <p:cNvPicPr>
            <a:picLocks noChangeAspect="1"/>
          </p:cNvPicPr>
          <p:nvPr/>
        </p:nvPicPr>
        <p:blipFill>
          <a:blip r:embed="rId2"/>
          <a:stretch>
            <a:fillRect/>
          </a:stretch>
        </p:blipFill>
        <p:spPr>
          <a:xfrm>
            <a:off x="5601476" y="-1670"/>
            <a:ext cx="3542524" cy="1862682"/>
          </a:xfrm>
          <a:prstGeom prst="rect">
            <a:avLst/>
          </a:prstGeom>
        </p:spPr>
      </p:pic>
      <p:sp>
        <p:nvSpPr>
          <p:cNvPr id="6" name="矩形 5"/>
          <p:cNvSpPr/>
          <p:nvPr/>
        </p:nvSpPr>
        <p:spPr>
          <a:xfrm>
            <a:off x="544654" y="5314022"/>
            <a:ext cx="7109639" cy="923330"/>
          </a:xfrm>
          <a:prstGeom prst="rect">
            <a:avLst/>
          </a:prstGeom>
          <a:noFill/>
        </p:spPr>
        <p:txBody>
          <a:bodyPr wrap="none" lIns="91440" tIns="45720" rIns="91440" bIns="45720">
            <a:spAutoFit/>
          </a:bodyPr>
          <a:lstStyle/>
          <a:p>
            <a:pPr algn="ctr"/>
            <a:r>
              <a:rPr lang="zh-TW" altLang="en-US" sz="5400" b="1" cap="none" spc="0" dirty="0" smtClean="0">
                <a:ln w="22225">
                  <a:solidFill>
                    <a:schemeClr val="accent2"/>
                  </a:solidFill>
                  <a:prstDash val="solid"/>
                </a:ln>
                <a:solidFill>
                  <a:schemeClr val="accent2">
                    <a:lumMod val="40000"/>
                    <a:lumOff val="60000"/>
                  </a:schemeClr>
                </a:solidFill>
                <a:effectLst/>
              </a:rPr>
              <a:t>鼓勵學生利用時間運動</a:t>
            </a:r>
            <a:endParaRPr lang="zh-TW" alt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4060856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13160" y="1371600"/>
            <a:ext cx="7543800" cy="489412"/>
          </a:xfrm>
        </p:spPr>
        <p:txBody>
          <a:bodyPr>
            <a:noAutofit/>
          </a:bodyPr>
          <a:lstStyle/>
          <a:p>
            <a:r>
              <a:rPr lang="zh-TW" altLang="en-US" sz="3600" b="1" dirty="0" smtClean="0">
                <a:solidFill>
                  <a:srgbClr val="0000FF"/>
                </a:solidFill>
              </a:rPr>
              <a:t>校隊介紹</a:t>
            </a:r>
            <a:endParaRPr lang="zh-TW" altLang="en-US" sz="3600" b="1" dirty="0">
              <a:solidFill>
                <a:srgbClr val="0000FF"/>
              </a:solidFill>
            </a:endParaRPr>
          </a:p>
        </p:txBody>
      </p:sp>
      <p:graphicFrame>
        <p:nvGraphicFramePr>
          <p:cNvPr id="4" name="表格 3"/>
          <p:cNvGraphicFramePr>
            <a:graphicFrameLocks noGrp="1"/>
          </p:cNvGraphicFramePr>
          <p:nvPr>
            <p:extLst>
              <p:ext uri="{D42A27DB-BD31-4B8C-83A1-F6EECF244321}">
                <p14:modId xmlns:p14="http://schemas.microsoft.com/office/powerpoint/2010/main" val="1124307395"/>
              </p:ext>
            </p:extLst>
          </p:nvPr>
        </p:nvGraphicFramePr>
        <p:xfrm>
          <a:off x="1199803" y="2276069"/>
          <a:ext cx="6396533" cy="3241165"/>
        </p:xfrm>
        <a:graphic>
          <a:graphicData uri="http://schemas.openxmlformats.org/drawingml/2006/table">
            <a:tbl>
              <a:tblPr firstRow="1" bandRow="1">
                <a:tableStyleId>{5C22544A-7EE6-4342-B048-85BDC9FD1C3A}</a:tableStyleId>
              </a:tblPr>
              <a:tblGrid>
                <a:gridCol w="2710706">
                  <a:extLst>
                    <a:ext uri="{9D8B030D-6E8A-4147-A177-3AD203B41FA5}">
                      <a16:colId xmlns:a16="http://schemas.microsoft.com/office/drawing/2014/main" val="3708129508"/>
                    </a:ext>
                  </a:extLst>
                </a:gridCol>
                <a:gridCol w="3685827">
                  <a:extLst>
                    <a:ext uri="{9D8B030D-6E8A-4147-A177-3AD203B41FA5}">
                      <a16:colId xmlns:a16="http://schemas.microsoft.com/office/drawing/2014/main" val="726434449"/>
                    </a:ext>
                  </a:extLst>
                </a:gridCol>
              </a:tblGrid>
              <a:tr h="648233">
                <a:tc>
                  <a:txBody>
                    <a:bodyPr/>
                    <a:lstStyle/>
                    <a:p>
                      <a:pPr algn="ctr"/>
                      <a:r>
                        <a:rPr lang="zh-TW" altLang="en-US" sz="3200" dirty="0" smtClean="0">
                          <a:solidFill>
                            <a:schemeClr val="bg2">
                              <a:lumMod val="10000"/>
                            </a:schemeClr>
                          </a:solidFill>
                          <a:latin typeface="+mj-ea"/>
                          <a:ea typeface="+mj-ea"/>
                        </a:rPr>
                        <a:t>名稱</a:t>
                      </a:r>
                      <a:endParaRPr lang="zh-TW" altLang="en-US" sz="3200" dirty="0">
                        <a:solidFill>
                          <a:schemeClr val="bg2">
                            <a:lumMod val="10000"/>
                          </a:schemeClr>
                        </a:solidFill>
                        <a:latin typeface="+mj-ea"/>
                        <a:ea typeface="+mj-ea"/>
                      </a:endParaRPr>
                    </a:p>
                  </a:txBody>
                  <a:tcPr marL="68580" marR="68580" marT="34290" marB="34290"/>
                </a:tc>
                <a:tc>
                  <a:txBody>
                    <a:bodyPr/>
                    <a:lstStyle/>
                    <a:p>
                      <a:pPr algn="ctr"/>
                      <a:r>
                        <a:rPr lang="zh-TW" altLang="en-US" sz="3200" dirty="0" smtClean="0">
                          <a:solidFill>
                            <a:schemeClr val="bg2">
                              <a:lumMod val="10000"/>
                            </a:schemeClr>
                          </a:solidFill>
                          <a:latin typeface="+mj-ea"/>
                          <a:ea typeface="+mj-ea"/>
                        </a:rPr>
                        <a:t>指導教練</a:t>
                      </a:r>
                      <a:endParaRPr lang="zh-TW" altLang="en-US" sz="3200" dirty="0">
                        <a:solidFill>
                          <a:schemeClr val="bg2">
                            <a:lumMod val="10000"/>
                          </a:schemeClr>
                        </a:solidFill>
                        <a:latin typeface="+mj-ea"/>
                        <a:ea typeface="+mj-ea"/>
                      </a:endParaRPr>
                    </a:p>
                  </a:txBody>
                  <a:tcPr marL="68580" marR="68580" marT="34290" marB="34290"/>
                </a:tc>
                <a:extLst>
                  <a:ext uri="{0D108BD9-81ED-4DB2-BD59-A6C34878D82A}">
                    <a16:rowId xmlns:a16="http://schemas.microsoft.com/office/drawing/2014/main" val="1720248710"/>
                  </a:ext>
                </a:extLst>
              </a:tr>
              <a:tr h="648233">
                <a:tc>
                  <a:txBody>
                    <a:bodyPr/>
                    <a:lstStyle/>
                    <a:p>
                      <a:pPr algn="ctr"/>
                      <a:r>
                        <a:rPr lang="zh-TW" altLang="en-US" sz="3200" dirty="0" smtClean="0">
                          <a:solidFill>
                            <a:schemeClr val="bg2">
                              <a:lumMod val="10000"/>
                            </a:schemeClr>
                          </a:solidFill>
                          <a:latin typeface="+mj-ea"/>
                          <a:ea typeface="+mj-ea"/>
                        </a:rPr>
                        <a:t>舉重隊</a:t>
                      </a:r>
                      <a:endParaRPr lang="zh-TW" altLang="en-US" sz="3200" dirty="0">
                        <a:solidFill>
                          <a:schemeClr val="bg2">
                            <a:lumMod val="10000"/>
                          </a:schemeClr>
                        </a:solidFill>
                        <a:latin typeface="+mj-ea"/>
                        <a:ea typeface="+mj-ea"/>
                      </a:endParaRPr>
                    </a:p>
                  </a:txBody>
                  <a:tcPr marL="68580" marR="68580" marT="34290" marB="34290"/>
                </a:tc>
                <a:tc>
                  <a:txBody>
                    <a:bodyPr/>
                    <a:lstStyle/>
                    <a:p>
                      <a:pPr algn="ctr"/>
                      <a:r>
                        <a:rPr lang="zh-TW" altLang="en-US" sz="3200" dirty="0" smtClean="0">
                          <a:solidFill>
                            <a:schemeClr val="bg2">
                              <a:lumMod val="10000"/>
                            </a:schemeClr>
                          </a:solidFill>
                          <a:latin typeface="+mj-ea"/>
                          <a:ea typeface="+mj-ea"/>
                        </a:rPr>
                        <a:t>鍾教練</a:t>
                      </a:r>
                      <a:endParaRPr lang="zh-TW" altLang="en-US" sz="3200" dirty="0">
                        <a:solidFill>
                          <a:schemeClr val="bg2">
                            <a:lumMod val="10000"/>
                          </a:schemeClr>
                        </a:solidFill>
                        <a:latin typeface="+mj-ea"/>
                        <a:ea typeface="+mj-ea"/>
                      </a:endParaRPr>
                    </a:p>
                  </a:txBody>
                  <a:tcPr marL="68580" marR="68580" marT="34290" marB="34290"/>
                </a:tc>
                <a:extLst>
                  <a:ext uri="{0D108BD9-81ED-4DB2-BD59-A6C34878D82A}">
                    <a16:rowId xmlns:a16="http://schemas.microsoft.com/office/drawing/2014/main" val="909350632"/>
                  </a:ext>
                </a:extLst>
              </a:tr>
              <a:tr h="648233">
                <a:tc>
                  <a:txBody>
                    <a:bodyPr/>
                    <a:lstStyle/>
                    <a:p>
                      <a:pPr algn="ctr"/>
                      <a:r>
                        <a:rPr lang="zh-TW" altLang="en-US" sz="3200" dirty="0" smtClean="0">
                          <a:solidFill>
                            <a:schemeClr val="bg2">
                              <a:lumMod val="10000"/>
                            </a:schemeClr>
                          </a:solidFill>
                          <a:latin typeface="+mj-ea"/>
                          <a:ea typeface="+mj-ea"/>
                        </a:rPr>
                        <a:t>籃球隊</a:t>
                      </a:r>
                      <a:endParaRPr lang="zh-TW" altLang="en-US" sz="3200" dirty="0">
                        <a:solidFill>
                          <a:schemeClr val="bg2">
                            <a:lumMod val="10000"/>
                          </a:schemeClr>
                        </a:solidFill>
                        <a:latin typeface="+mj-ea"/>
                        <a:ea typeface="+mj-ea"/>
                      </a:endParaRPr>
                    </a:p>
                  </a:txBody>
                  <a:tcPr marL="68580" marR="68580" marT="34290" marB="34290"/>
                </a:tc>
                <a:tc>
                  <a:txBody>
                    <a:bodyPr/>
                    <a:lstStyle/>
                    <a:p>
                      <a:pPr algn="ctr"/>
                      <a:r>
                        <a:rPr lang="zh-TW" altLang="en-US" sz="3200" dirty="0" smtClean="0">
                          <a:solidFill>
                            <a:schemeClr val="bg2">
                              <a:lumMod val="10000"/>
                            </a:schemeClr>
                          </a:solidFill>
                          <a:latin typeface="+mj-ea"/>
                          <a:ea typeface="+mj-ea"/>
                        </a:rPr>
                        <a:t>李淳滏老師</a:t>
                      </a:r>
                      <a:endParaRPr lang="zh-TW" altLang="en-US" sz="3200" dirty="0">
                        <a:solidFill>
                          <a:schemeClr val="bg2">
                            <a:lumMod val="10000"/>
                          </a:schemeClr>
                        </a:solidFill>
                        <a:latin typeface="+mj-ea"/>
                        <a:ea typeface="+mj-ea"/>
                      </a:endParaRPr>
                    </a:p>
                  </a:txBody>
                  <a:tcPr marL="68580" marR="68580" marT="34290" marB="34290"/>
                </a:tc>
                <a:extLst>
                  <a:ext uri="{0D108BD9-81ED-4DB2-BD59-A6C34878D82A}">
                    <a16:rowId xmlns:a16="http://schemas.microsoft.com/office/drawing/2014/main" val="74381946"/>
                  </a:ext>
                </a:extLst>
              </a:tr>
              <a:tr h="648233">
                <a:tc>
                  <a:txBody>
                    <a:bodyPr/>
                    <a:lstStyle/>
                    <a:p>
                      <a:pPr algn="ctr"/>
                      <a:r>
                        <a:rPr lang="zh-TW" altLang="en-US" sz="3200" dirty="0" smtClean="0">
                          <a:solidFill>
                            <a:schemeClr val="bg2">
                              <a:lumMod val="10000"/>
                            </a:schemeClr>
                          </a:solidFill>
                          <a:latin typeface="+mj-ea"/>
                          <a:ea typeface="+mj-ea"/>
                        </a:rPr>
                        <a:t>扯鈴隊</a:t>
                      </a:r>
                      <a:endParaRPr lang="zh-TW" altLang="en-US" sz="3200" dirty="0">
                        <a:solidFill>
                          <a:schemeClr val="bg2">
                            <a:lumMod val="10000"/>
                          </a:schemeClr>
                        </a:solidFill>
                        <a:latin typeface="+mj-ea"/>
                        <a:ea typeface="+mj-ea"/>
                      </a:endParaRPr>
                    </a:p>
                  </a:txBody>
                  <a:tcPr marL="68580" marR="68580" marT="34290" marB="34290"/>
                </a:tc>
                <a:tc>
                  <a:txBody>
                    <a:bodyPr/>
                    <a:lstStyle/>
                    <a:p>
                      <a:pPr algn="ctr"/>
                      <a:r>
                        <a:rPr lang="zh-TW" altLang="en-US" sz="3200" dirty="0" smtClean="0">
                          <a:solidFill>
                            <a:schemeClr val="bg2">
                              <a:lumMod val="10000"/>
                            </a:schemeClr>
                          </a:solidFill>
                          <a:latin typeface="+mj-ea"/>
                          <a:ea typeface="+mj-ea"/>
                        </a:rPr>
                        <a:t>黃寶珠教練</a:t>
                      </a:r>
                      <a:r>
                        <a:rPr lang="en-US" altLang="zh-TW" sz="3200" dirty="0" smtClean="0">
                          <a:solidFill>
                            <a:schemeClr val="bg2">
                              <a:lumMod val="10000"/>
                            </a:schemeClr>
                          </a:solidFill>
                          <a:latin typeface="+mj-ea"/>
                          <a:ea typeface="+mj-ea"/>
                        </a:rPr>
                        <a:t>(</a:t>
                      </a:r>
                      <a:r>
                        <a:rPr lang="zh-TW" altLang="en-US" sz="3200" dirty="0" smtClean="0">
                          <a:solidFill>
                            <a:schemeClr val="bg2">
                              <a:lumMod val="10000"/>
                            </a:schemeClr>
                          </a:solidFill>
                          <a:latin typeface="+mj-ea"/>
                          <a:ea typeface="+mj-ea"/>
                        </a:rPr>
                        <a:t>外聘</a:t>
                      </a:r>
                      <a:r>
                        <a:rPr lang="en-US" altLang="zh-TW" sz="3200" dirty="0" smtClean="0">
                          <a:solidFill>
                            <a:schemeClr val="bg2">
                              <a:lumMod val="10000"/>
                            </a:schemeClr>
                          </a:solidFill>
                          <a:latin typeface="+mj-ea"/>
                          <a:ea typeface="+mj-ea"/>
                        </a:rPr>
                        <a:t>)</a:t>
                      </a:r>
                      <a:endParaRPr lang="zh-TW" altLang="en-US" sz="3200" dirty="0">
                        <a:solidFill>
                          <a:schemeClr val="bg2">
                            <a:lumMod val="10000"/>
                          </a:schemeClr>
                        </a:solidFill>
                        <a:latin typeface="+mj-ea"/>
                        <a:ea typeface="+mj-ea"/>
                      </a:endParaRPr>
                    </a:p>
                  </a:txBody>
                  <a:tcPr marL="68580" marR="68580" marT="34290" marB="34290"/>
                </a:tc>
                <a:extLst>
                  <a:ext uri="{0D108BD9-81ED-4DB2-BD59-A6C34878D82A}">
                    <a16:rowId xmlns:a16="http://schemas.microsoft.com/office/drawing/2014/main" val="4250882771"/>
                  </a:ext>
                </a:extLst>
              </a:tr>
              <a:tr h="648233">
                <a:tc>
                  <a:txBody>
                    <a:bodyPr/>
                    <a:lstStyle/>
                    <a:p>
                      <a:pPr algn="ctr"/>
                      <a:r>
                        <a:rPr lang="zh-TW" altLang="en-US" sz="3200" dirty="0" smtClean="0">
                          <a:solidFill>
                            <a:schemeClr val="bg2">
                              <a:lumMod val="10000"/>
                            </a:schemeClr>
                          </a:solidFill>
                          <a:latin typeface="+mj-ea"/>
                          <a:ea typeface="+mj-ea"/>
                        </a:rPr>
                        <a:t>飛鏢隊</a:t>
                      </a:r>
                      <a:endParaRPr lang="zh-TW" altLang="en-US" sz="3200" dirty="0">
                        <a:solidFill>
                          <a:schemeClr val="bg2">
                            <a:lumMod val="10000"/>
                          </a:schemeClr>
                        </a:solidFill>
                        <a:latin typeface="+mj-ea"/>
                        <a:ea typeface="+mj-ea"/>
                      </a:endParaRPr>
                    </a:p>
                  </a:txBody>
                  <a:tcPr marL="68580" marR="68580" marT="34290" marB="34290"/>
                </a:tc>
                <a:tc>
                  <a:txBody>
                    <a:bodyPr/>
                    <a:lstStyle/>
                    <a:p>
                      <a:pPr algn="ctr"/>
                      <a:r>
                        <a:rPr lang="zh-TW" altLang="en-US" sz="3200" dirty="0" smtClean="0">
                          <a:solidFill>
                            <a:schemeClr val="bg2">
                              <a:lumMod val="10000"/>
                            </a:schemeClr>
                          </a:solidFill>
                          <a:latin typeface="+mj-ea"/>
                          <a:ea typeface="+mj-ea"/>
                        </a:rPr>
                        <a:t>李胤錡老師</a:t>
                      </a:r>
                      <a:endParaRPr lang="zh-TW" altLang="en-US" sz="3200" dirty="0">
                        <a:solidFill>
                          <a:schemeClr val="bg2">
                            <a:lumMod val="10000"/>
                          </a:schemeClr>
                        </a:solidFill>
                        <a:latin typeface="+mj-ea"/>
                        <a:ea typeface="+mj-ea"/>
                      </a:endParaRPr>
                    </a:p>
                  </a:txBody>
                  <a:tcPr marL="68580" marR="68580" marT="34290" marB="34290"/>
                </a:tc>
                <a:extLst>
                  <a:ext uri="{0D108BD9-81ED-4DB2-BD59-A6C34878D82A}">
                    <a16:rowId xmlns:a16="http://schemas.microsoft.com/office/drawing/2014/main" val="1470012673"/>
                  </a:ext>
                </a:extLst>
              </a:tr>
            </a:tbl>
          </a:graphicData>
        </a:graphic>
      </p:graphicFrame>
      <p:sp>
        <p:nvSpPr>
          <p:cNvPr id="5" name="文字方塊 4"/>
          <p:cNvSpPr txBox="1"/>
          <p:nvPr/>
        </p:nvSpPr>
        <p:spPr>
          <a:xfrm>
            <a:off x="251520" y="260648"/>
            <a:ext cx="2592288" cy="830997"/>
          </a:xfrm>
          <a:prstGeom prst="rect">
            <a:avLst/>
          </a:prstGeom>
          <a:noFill/>
        </p:spPr>
        <p:txBody>
          <a:bodyPr wrap="square" rtlCol="0">
            <a:spAutoFit/>
          </a:bodyPr>
          <a:lstStyle/>
          <a:p>
            <a:r>
              <a:rPr lang="zh-TW" altLang="en-US" sz="4800" b="1" dirty="0" smtClean="0">
                <a:solidFill>
                  <a:srgbClr val="0000FF"/>
                </a:solidFill>
                <a:latin typeface="+mj-ea"/>
                <a:ea typeface="+mj-ea"/>
              </a:rPr>
              <a:t>體育組</a:t>
            </a:r>
            <a:endParaRPr lang="zh-TW" altLang="en-US" sz="4800" b="1" dirty="0">
              <a:solidFill>
                <a:srgbClr val="0000FF"/>
              </a:solidFill>
              <a:latin typeface="+mj-ea"/>
              <a:ea typeface="+mj-ea"/>
            </a:endParaRPr>
          </a:p>
        </p:txBody>
      </p:sp>
      <p:pic>
        <p:nvPicPr>
          <p:cNvPr id="3" name="圖片 2"/>
          <p:cNvPicPr>
            <a:picLocks noChangeAspect="1"/>
          </p:cNvPicPr>
          <p:nvPr/>
        </p:nvPicPr>
        <p:blipFill>
          <a:blip r:embed="rId2"/>
          <a:stretch>
            <a:fillRect/>
          </a:stretch>
        </p:blipFill>
        <p:spPr>
          <a:xfrm>
            <a:off x="6926585" y="0"/>
            <a:ext cx="2200275" cy="2076450"/>
          </a:xfrm>
          <a:prstGeom prst="rect">
            <a:avLst/>
          </a:prstGeom>
        </p:spPr>
      </p:pic>
      <p:sp>
        <p:nvSpPr>
          <p:cNvPr id="6" name="矩形 5"/>
          <p:cNvSpPr/>
          <p:nvPr/>
        </p:nvSpPr>
        <p:spPr>
          <a:xfrm>
            <a:off x="251520" y="5716853"/>
            <a:ext cx="8494633" cy="923330"/>
          </a:xfrm>
          <a:prstGeom prst="rect">
            <a:avLst/>
          </a:prstGeom>
          <a:noFill/>
        </p:spPr>
        <p:txBody>
          <a:bodyPr wrap="none" lIns="91440" tIns="45720" rIns="91440" bIns="45720">
            <a:spAutoFit/>
          </a:bodyPr>
          <a:lstStyle/>
          <a:p>
            <a:pPr algn="ctr"/>
            <a:r>
              <a:rPr lang="zh-TW" altLang="en-US" sz="5400" b="1" cap="none" spc="0" dirty="0" smtClean="0">
                <a:ln w="22225">
                  <a:solidFill>
                    <a:schemeClr val="accent2"/>
                  </a:solidFill>
                  <a:prstDash val="solid"/>
                </a:ln>
                <a:solidFill>
                  <a:schemeClr val="accent2">
                    <a:lumMod val="40000"/>
                    <a:lumOff val="60000"/>
                  </a:schemeClr>
                </a:solidFill>
                <a:effectLst/>
              </a:rPr>
              <a:t>鼓勵學生課後活動多元發展</a:t>
            </a:r>
            <a:endParaRPr lang="zh-TW" altLang="en-US" sz="54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839120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88640"/>
            <a:ext cx="8208912" cy="1356360"/>
          </a:xfrm>
        </p:spPr>
        <p:txBody>
          <a:bodyPr>
            <a:normAutofit/>
          </a:bodyPr>
          <a:lstStyle/>
          <a:p>
            <a:r>
              <a:rPr lang="zh-TW" altLang="en-US" sz="5400" b="1" dirty="0" smtClean="0">
                <a:solidFill>
                  <a:srgbClr val="0070C0"/>
                </a:solidFill>
                <a:latin typeface="+mj-ea"/>
              </a:rPr>
              <a:t>衛生組</a:t>
            </a:r>
            <a:r>
              <a:rPr lang="en-US" altLang="zh-TW" sz="5400" b="1" dirty="0" smtClean="0">
                <a:solidFill>
                  <a:srgbClr val="0070C0"/>
                </a:solidFill>
                <a:latin typeface="+mj-ea"/>
              </a:rPr>
              <a:t>-</a:t>
            </a:r>
            <a:r>
              <a:rPr lang="zh-TW" altLang="en-US" sz="5400" b="1" dirty="0" smtClean="0">
                <a:solidFill>
                  <a:srgbClr val="0070C0"/>
                </a:solidFill>
                <a:latin typeface="+mj-ea"/>
              </a:rPr>
              <a:t>整潔</a:t>
            </a:r>
            <a:endParaRPr lang="zh-TW" altLang="en-US" sz="5400" b="1" dirty="0">
              <a:solidFill>
                <a:srgbClr val="0070C0"/>
              </a:solidFill>
              <a:latin typeface="+mj-ea"/>
            </a:endParaRPr>
          </a:p>
        </p:txBody>
      </p:sp>
      <p:sp>
        <p:nvSpPr>
          <p:cNvPr id="7" name="矩形 6"/>
          <p:cNvSpPr/>
          <p:nvPr/>
        </p:nvSpPr>
        <p:spPr>
          <a:xfrm>
            <a:off x="107504" y="1340768"/>
            <a:ext cx="9036496" cy="5539978"/>
          </a:xfrm>
          <a:prstGeom prst="rect">
            <a:avLst/>
          </a:prstGeom>
        </p:spPr>
        <p:txBody>
          <a:bodyPr wrap="square">
            <a:spAutoFit/>
          </a:bodyPr>
          <a:lstStyle/>
          <a:p>
            <a:pPr>
              <a:buFont typeface="Wingdings" pitchFamily="2" charset="2"/>
              <a:buChar char="ü"/>
              <a:defRPr/>
            </a:pPr>
            <a:r>
              <a:rPr lang="en-US" altLang="zh-TW" sz="3400" dirty="0" smtClean="0">
                <a:solidFill>
                  <a:schemeClr val="bg2">
                    <a:lumMod val="10000"/>
                  </a:schemeClr>
                </a:solidFill>
                <a:latin typeface="標楷體" panose="03000509000000000000" pitchFamily="65" charset="-120"/>
                <a:ea typeface="標楷體" panose="03000509000000000000" pitchFamily="65" charset="-120"/>
              </a:rPr>
              <a:t>9/17(</a:t>
            </a:r>
            <a:r>
              <a:rPr lang="zh-TW" altLang="en-US" sz="3400" dirty="0">
                <a:solidFill>
                  <a:schemeClr val="bg2">
                    <a:lumMod val="10000"/>
                  </a:schemeClr>
                </a:solidFill>
                <a:latin typeface="標楷體" panose="03000509000000000000" pitchFamily="65" charset="-120"/>
                <a:ea typeface="標楷體" panose="03000509000000000000" pitchFamily="65" charset="-120"/>
              </a:rPr>
              <a:t>一</a:t>
            </a:r>
            <a:r>
              <a:rPr lang="en-US" altLang="zh-TW" sz="3400" dirty="0">
                <a:solidFill>
                  <a:schemeClr val="bg2">
                    <a:lumMod val="10000"/>
                  </a:schemeClr>
                </a:solidFill>
                <a:latin typeface="標楷體" panose="03000509000000000000" pitchFamily="65" charset="-120"/>
                <a:ea typeface="標楷體" panose="03000509000000000000" pitchFamily="65" charset="-120"/>
              </a:rPr>
              <a:t>)</a:t>
            </a:r>
            <a:r>
              <a:rPr lang="zh-TW" altLang="en-US" sz="3400" dirty="0">
                <a:solidFill>
                  <a:schemeClr val="bg2">
                    <a:lumMod val="10000"/>
                  </a:schemeClr>
                </a:solidFill>
                <a:latin typeface="標楷體" panose="03000509000000000000" pitchFamily="65" charset="-120"/>
                <a:ea typeface="標楷體" panose="03000509000000000000" pitchFamily="65" charset="-120"/>
              </a:rPr>
              <a:t>整潔評分開始</a:t>
            </a:r>
            <a:r>
              <a:rPr lang="zh-TW" altLang="en-US" sz="3400" dirty="0" smtClean="0">
                <a:solidFill>
                  <a:schemeClr val="bg2">
                    <a:lumMod val="10000"/>
                  </a:schemeClr>
                </a:solidFill>
                <a:latin typeface="標楷體" panose="03000509000000000000" pitchFamily="65" charset="-120"/>
                <a:ea typeface="標楷體" panose="03000509000000000000" pitchFamily="65" charset="-120"/>
              </a:rPr>
              <a:t>，</a:t>
            </a:r>
            <a:r>
              <a:rPr lang="en-US" altLang="zh-TW" sz="3400" dirty="0" smtClean="0">
                <a:solidFill>
                  <a:schemeClr val="bg2">
                    <a:lumMod val="10000"/>
                  </a:schemeClr>
                </a:solidFill>
                <a:latin typeface="標楷體" panose="03000509000000000000" pitchFamily="65" charset="-120"/>
                <a:ea typeface="標楷體" panose="03000509000000000000" pitchFamily="65" charset="-120"/>
              </a:rPr>
              <a:t>1/4(</a:t>
            </a:r>
            <a:r>
              <a:rPr lang="zh-TW" altLang="en-US" sz="3400" dirty="0">
                <a:solidFill>
                  <a:schemeClr val="bg2">
                    <a:lumMod val="10000"/>
                  </a:schemeClr>
                </a:solidFill>
                <a:latin typeface="標楷體" panose="03000509000000000000" pitchFamily="65" charset="-120"/>
                <a:ea typeface="標楷體" panose="03000509000000000000" pitchFamily="65" charset="-120"/>
              </a:rPr>
              <a:t>五</a:t>
            </a:r>
            <a:r>
              <a:rPr lang="en-US" altLang="zh-TW" sz="3400" dirty="0" smtClean="0">
                <a:solidFill>
                  <a:schemeClr val="bg2">
                    <a:lumMod val="10000"/>
                  </a:schemeClr>
                </a:solidFill>
                <a:latin typeface="標楷體" panose="03000509000000000000" pitchFamily="65" charset="-120"/>
                <a:ea typeface="標楷體" panose="03000509000000000000" pitchFamily="65" charset="-120"/>
              </a:rPr>
              <a:t>)</a:t>
            </a:r>
            <a:r>
              <a:rPr lang="zh-TW" altLang="en-US" sz="3400" dirty="0">
                <a:solidFill>
                  <a:schemeClr val="bg2">
                    <a:lumMod val="10000"/>
                  </a:schemeClr>
                </a:solidFill>
                <a:latin typeface="標楷體" panose="03000509000000000000" pitchFamily="65" charset="-120"/>
                <a:ea typeface="標楷體" panose="03000509000000000000" pitchFamily="65" charset="-120"/>
              </a:rPr>
              <a:t>評分結束</a:t>
            </a:r>
            <a:r>
              <a:rPr lang="zh-TW" altLang="en-US" sz="3400" dirty="0" smtClean="0">
                <a:solidFill>
                  <a:schemeClr val="bg2">
                    <a:lumMod val="10000"/>
                  </a:schemeClr>
                </a:solidFill>
                <a:latin typeface="標楷體" panose="03000509000000000000" pitchFamily="65" charset="-120"/>
                <a:ea typeface="標楷體" panose="03000509000000000000" pitchFamily="65" charset="-120"/>
              </a:rPr>
              <a:t>。</a:t>
            </a:r>
            <a:endParaRPr lang="en-US" altLang="zh-TW" sz="3400" dirty="0" smtClean="0">
              <a:solidFill>
                <a:schemeClr val="bg2">
                  <a:lumMod val="10000"/>
                </a:schemeClr>
              </a:solidFill>
              <a:latin typeface="標楷體" panose="03000509000000000000" pitchFamily="65" charset="-120"/>
              <a:ea typeface="標楷體" panose="03000509000000000000" pitchFamily="65" charset="-120"/>
            </a:endParaRPr>
          </a:p>
          <a:p>
            <a:pPr>
              <a:defRPr/>
            </a:pPr>
            <a:endParaRPr lang="en-US" altLang="zh-TW" sz="3200" dirty="0" smtClean="0">
              <a:solidFill>
                <a:srgbClr val="FF0000"/>
              </a:solidFill>
              <a:latin typeface="標楷體" panose="03000509000000000000" pitchFamily="65" charset="-120"/>
              <a:ea typeface="標楷體" panose="03000509000000000000" pitchFamily="65" charset="-120"/>
            </a:endParaRPr>
          </a:p>
          <a:p>
            <a:pPr>
              <a:defRPr/>
            </a:pPr>
            <a:r>
              <a:rPr lang="zh-TW" altLang="en-US" sz="4800" b="1" dirty="0" smtClean="0">
                <a:solidFill>
                  <a:srgbClr val="0070C0"/>
                </a:solidFill>
                <a:latin typeface="+mj-ea"/>
                <a:ea typeface="+mj-ea"/>
              </a:rPr>
              <a:t>健康促進</a:t>
            </a:r>
            <a:endParaRPr lang="en-US" altLang="zh-TW" sz="4800" b="1" dirty="0" smtClean="0">
              <a:solidFill>
                <a:srgbClr val="0070C0"/>
              </a:solidFill>
              <a:latin typeface="+mj-ea"/>
              <a:ea typeface="+mj-ea"/>
            </a:endParaRPr>
          </a:p>
          <a:p>
            <a:pPr>
              <a:defRPr/>
            </a:pPr>
            <a:r>
              <a:rPr lang="zh-TW" altLang="en-US" sz="3200" dirty="0" smtClean="0">
                <a:solidFill>
                  <a:srgbClr val="FF0000"/>
                </a:solidFill>
                <a:latin typeface="標楷體" panose="03000509000000000000" pitchFamily="65" charset="-120"/>
                <a:ea typeface="標楷體" panose="03000509000000000000" pitchFamily="65" charset="-120"/>
              </a:rPr>
              <a:t>七</a:t>
            </a:r>
            <a:r>
              <a:rPr lang="zh-TW" altLang="en-US" sz="3200" dirty="0">
                <a:solidFill>
                  <a:srgbClr val="FF0000"/>
                </a:solidFill>
                <a:latin typeface="標楷體" panose="03000509000000000000" pitchFamily="65" charset="-120"/>
                <a:ea typeface="標楷體" panose="03000509000000000000" pitchFamily="65" charset="-120"/>
              </a:rPr>
              <a:t>年級新生推行中餐後潔牙活動實施辦法</a:t>
            </a:r>
            <a:r>
              <a:rPr lang="en-US" altLang="zh-TW" sz="3200" dirty="0">
                <a:solidFill>
                  <a:srgbClr val="FF0000"/>
                </a:solidFill>
                <a:latin typeface="標楷體" panose="03000509000000000000" pitchFamily="65" charset="-120"/>
                <a:ea typeface="標楷體" panose="03000509000000000000" pitchFamily="65" charset="-120"/>
              </a:rPr>
              <a:t>:</a:t>
            </a:r>
          </a:p>
          <a:p>
            <a:pPr>
              <a:defRPr/>
            </a:pPr>
            <a:r>
              <a:rPr lang="zh-TW" altLang="en-US" sz="2800" dirty="0" smtClean="0">
                <a:solidFill>
                  <a:schemeClr val="bg2">
                    <a:lumMod val="10000"/>
                  </a:schemeClr>
                </a:solidFill>
                <a:latin typeface="標楷體" panose="03000509000000000000" pitchFamily="65" charset="-120"/>
                <a:ea typeface="標楷體" panose="03000509000000000000" pitchFamily="65" charset="-120"/>
              </a:rPr>
              <a:t>請七年級同學</a:t>
            </a:r>
            <a:r>
              <a:rPr lang="zh-TW" altLang="en-US" sz="2800" dirty="0">
                <a:solidFill>
                  <a:schemeClr val="bg2">
                    <a:lumMod val="10000"/>
                  </a:schemeClr>
                </a:solidFill>
                <a:latin typeface="標楷體" panose="03000509000000000000" pitchFamily="65" charset="-120"/>
                <a:ea typeface="標楷體" panose="03000509000000000000" pitchFamily="65" charset="-120"/>
              </a:rPr>
              <a:t>帶牙杯及牙刷</a:t>
            </a:r>
            <a:r>
              <a:rPr lang="en-US" altLang="zh-TW" sz="2800" dirty="0">
                <a:solidFill>
                  <a:schemeClr val="bg2">
                    <a:lumMod val="10000"/>
                  </a:schemeClr>
                </a:solidFill>
                <a:latin typeface="標楷體" panose="03000509000000000000" pitchFamily="65" charset="-120"/>
                <a:ea typeface="標楷體" panose="03000509000000000000" pitchFamily="65" charset="-120"/>
              </a:rPr>
              <a:t>(</a:t>
            </a:r>
            <a:r>
              <a:rPr lang="zh-TW" altLang="en-US" sz="2800" dirty="0">
                <a:solidFill>
                  <a:schemeClr val="bg2">
                    <a:lumMod val="10000"/>
                  </a:schemeClr>
                </a:solidFill>
                <a:latin typeface="標楷體" panose="03000509000000000000" pitchFamily="65" charset="-120"/>
                <a:ea typeface="標楷體" panose="03000509000000000000" pitchFamily="65" charset="-120"/>
              </a:rPr>
              <a:t>有需要自備牙膏、牙線</a:t>
            </a:r>
            <a:r>
              <a:rPr lang="en-US" altLang="zh-TW" sz="2800" dirty="0">
                <a:solidFill>
                  <a:schemeClr val="bg2">
                    <a:lumMod val="10000"/>
                  </a:schemeClr>
                </a:solidFill>
                <a:latin typeface="標楷體" panose="03000509000000000000" pitchFamily="65" charset="-120"/>
                <a:ea typeface="標楷體" panose="03000509000000000000" pitchFamily="65" charset="-120"/>
              </a:rPr>
              <a:t>)</a:t>
            </a:r>
            <a:r>
              <a:rPr lang="zh-TW" altLang="en-US" sz="2800" dirty="0">
                <a:solidFill>
                  <a:schemeClr val="bg2">
                    <a:lumMod val="10000"/>
                  </a:schemeClr>
                </a:solidFill>
                <a:latin typeface="標楷體" panose="03000509000000000000" pitchFamily="65" charset="-120"/>
                <a:ea typeface="標楷體" panose="03000509000000000000" pitchFamily="65" charset="-120"/>
              </a:rPr>
              <a:t>，健康股長登錄班級每日潔牙紀錄，每月月底將統計表繳回學務處衛生組，整學期確實落實每日皆進行潔牙同學可記嘉獎乙</a:t>
            </a:r>
            <a:r>
              <a:rPr lang="zh-TW" altLang="en-US" sz="2800" dirty="0" smtClean="0">
                <a:solidFill>
                  <a:schemeClr val="bg2">
                    <a:lumMod val="10000"/>
                  </a:schemeClr>
                </a:solidFill>
                <a:latin typeface="標楷體" panose="03000509000000000000" pitchFamily="65" charset="-120"/>
                <a:ea typeface="標楷體" panose="03000509000000000000" pitchFamily="65" charset="-120"/>
              </a:rPr>
              <a:t>次，每學年</a:t>
            </a:r>
            <a:r>
              <a:rPr lang="zh-TW" altLang="en-US" sz="2800" dirty="0" smtClean="0">
                <a:solidFill>
                  <a:srgbClr val="FF0000"/>
                </a:solidFill>
                <a:latin typeface="標楷體" panose="03000509000000000000" pitchFamily="65" charset="-120"/>
                <a:ea typeface="標楷體" panose="03000509000000000000" pitchFamily="65" charset="-120"/>
              </a:rPr>
              <a:t>鼓勵</a:t>
            </a:r>
            <a:r>
              <a:rPr lang="zh-TW" altLang="en-US" sz="2800" dirty="0" smtClean="0">
                <a:solidFill>
                  <a:schemeClr val="bg2">
                    <a:lumMod val="10000"/>
                  </a:schemeClr>
                </a:solidFill>
                <a:latin typeface="標楷體" panose="03000509000000000000" pitchFamily="65" charset="-120"/>
                <a:ea typeface="標楷體" panose="03000509000000000000" pitchFamily="65" charset="-120"/>
              </a:rPr>
              <a:t>確實</a:t>
            </a:r>
            <a:r>
              <a:rPr lang="zh-TW" altLang="en-US" sz="2800" dirty="0" smtClean="0">
                <a:solidFill>
                  <a:srgbClr val="FF0000"/>
                </a:solidFill>
                <a:latin typeface="標楷體" panose="03000509000000000000" pitchFamily="65" charset="-120"/>
                <a:ea typeface="標楷體" panose="03000509000000000000" pitchFamily="65" charset="-120"/>
              </a:rPr>
              <a:t>執行</a:t>
            </a:r>
            <a:r>
              <a:rPr lang="zh-TW" altLang="en-US" sz="2800" dirty="0" smtClean="0">
                <a:solidFill>
                  <a:schemeClr val="bg2">
                    <a:lumMod val="10000"/>
                  </a:schemeClr>
                </a:solidFill>
                <a:latin typeface="標楷體" panose="03000509000000000000" pitchFamily="65" charset="-120"/>
                <a:ea typeface="標楷體" panose="03000509000000000000" pitchFamily="65" charset="-120"/>
              </a:rPr>
              <a:t>班級頒獎。 </a:t>
            </a:r>
            <a:endParaRPr lang="en-US" altLang="zh-TW" sz="2800" dirty="0">
              <a:solidFill>
                <a:schemeClr val="bg2">
                  <a:lumMod val="10000"/>
                </a:schemeClr>
              </a:solidFill>
              <a:latin typeface="標楷體" panose="03000509000000000000" pitchFamily="65" charset="-120"/>
              <a:ea typeface="標楷體" panose="03000509000000000000" pitchFamily="65" charset="-120"/>
            </a:endParaRPr>
          </a:p>
          <a:p>
            <a:pPr fontAlgn="auto">
              <a:spcAft>
                <a:spcPts val="0"/>
              </a:spcAft>
              <a:defRPr/>
            </a:pPr>
            <a:endParaRPr lang="en-US" altLang="zh-TW" sz="3600" dirty="0">
              <a:solidFill>
                <a:schemeClr val="bg2">
                  <a:lumMod val="10000"/>
                </a:schemeClr>
              </a:solidFill>
              <a:latin typeface="標楷體" panose="03000509000000000000" pitchFamily="65" charset="-120"/>
              <a:ea typeface="標楷體" panose="03000509000000000000" pitchFamily="65" charset="-120"/>
            </a:endParaRPr>
          </a:p>
          <a:p>
            <a:pPr>
              <a:defRPr/>
            </a:pPr>
            <a:endParaRPr lang="zh-TW" altLang="en-US" sz="3600" dirty="0"/>
          </a:p>
          <a:p>
            <a:r>
              <a:rPr lang="zh-TW" altLang="en-US" sz="2400" dirty="0" smtClean="0">
                <a:solidFill>
                  <a:srgbClr val="FF0000"/>
                </a:solidFill>
                <a:latin typeface="標楷體" pitchFamily="65" charset="-120"/>
                <a:ea typeface="標楷體" pitchFamily="65" charset="-120"/>
              </a:rPr>
              <a:t>                                 </a:t>
            </a:r>
            <a:endParaRPr lang="zh-TW" altLang="en-US" sz="2400" dirty="0">
              <a:solidFill>
                <a:srgbClr val="FF0000"/>
              </a:solidFill>
              <a:latin typeface="標楷體" pitchFamily="65" charset="-120"/>
              <a:ea typeface="標楷體" pitchFamily="65" charset="-120"/>
            </a:endParaRPr>
          </a:p>
        </p:txBody>
      </p:sp>
      <p:pic>
        <p:nvPicPr>
          <p:cNvPr id="3" name="圖片 2"/>
          <p:cNvPicPr>
            <a:picLocks noChangeAspect="1"/>
          </p:cNvPicPr>
          <p:nvPr/>
        </p:nvPicPr>
        <p:blipFill>
          <a:blip r:embed="rId2"/>
          <a:stretch>
            <a:fillRect/>
          </a:stretch>
        </p:blipFill>
        <p:spPr>
          <a:xfrm>
            <a:off x="6588224" y="-23038"/>
            <a:ext cx="2555776" cy="1462902"/>
          </a:xfrm>
          <a:prstGeom prst="rect">
            <a:avLst/>
          </a:prstGeom>
        </p:spPr>
      </p:pic>
    </p:spTree>
    <p:extLst>
      <p:ext uri="{BB962C8B-B14F-4D97-AF65-F5344CB8AC3E}">
        <p14:creationId xmlns:p14="http://schemas.microsoft.com/office/powerpoint/2010/main" val="9849603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88640"/>
            <a:ext cx="7406640" cy="1356360"/>
          </a:xfrm>
        </p:spPr>
        <p:txBody>
          <a:bodyPr>
            <a:normAutofit/>
          </a:bodyPr>
          <a:lstStyle/>
          <a:p>
            <a:r>
              <a:rPr lang="zh-TW" altLang="en-US" sz="5400" b="1" dirty="0" smtClean="0">
                <a:solidFill>
                  <a:srgbClr val="0070C0"/>
                </a:solidFill>
              </a:rPr>
              <a:t>衛生組</a:t>
            </a:r>
            <a:r>
              <a:rPr lang="en-US" altLang="zh-TW" sz="5400" b="1" dirty="0" smtClean="0">
                <a:solidFill>
                  <a:srgbClr val="0070C0"/>
                </a:solidFill>
              </a:rPr>
              <a:t>-</a:t>
            </a:r>
            <a:r>
              <a:rPr lang="zh-TW" altLang="en-US" sz="5400" b="1" dirty="0" smtClean="0">
                <a:solidFill>
                  <a:srgbClr val="0070C0"/>
                </a:solidFill>
              </a:rPr>
              <a:t>環境整潔</a:t>
            </a:r>
            <a:endParaRPr lang="zh-TW" altLang="en-US" sz="5400" b="1" dirty="0">
              <a:solidFill>
                <a:srgbClr val="0070C0"/>
              </a:solidFill>
            </a:endParaRPr>
          </a:p>
        </p:txBody>
      </p:sp>
      <p:sp>
        <p:nvSpPr>
          <p:cNvPr id="4" name="直排文字版面配置區 3"/>
          <p:cNvSpPr>
            <a:spLocks noGrp="1"/>
          </p:cNvSpPr>
          <p:nvPr>
            <p:ph type="body" orient="vert" idx="1"/>
          </p:nvPr>
        </p:nvSpPr>
        <p:spPr>
          <a:xfrm>
            <a:off x="107504" y="1196752"/>
            <a:ext cx="9001000" cy="4573560"/>
          </a:xfrm>
          <a:prstGeom prst="rect">
            <a:avLst/>
          </a:prstGeom>
        </p:spPr>
        <p:txBody>
          <a:bodyPr vert="horz" wrap="square">
            <a:spAutoFit/>
          </a:bodyPr>
          <a:lstStyle/>
          <a:p>
            <a:pPr marL="34290" indent="0">
              <a:buNone/>
              <a:defRPr/>
            </a:pPr>
            <a:r>
              <a:rPr lang="zh-TW" altLang="en-US" sz="3200" b="1" dirty="0" smtClean="0">
                <a:solidFill>
                  <a:srgbClr val="FF0000"/>
                </a:solidFill>
                <a:latin typeface="標楷體" panose="03000509000000000000" pitchFamily="65" charset="-120"/>
                <a:ea typeface="標楷體" panose="03000509000000000000" pitchFamily="65" charset="-120"/>
              </a:rPr>
              <a:t>因應新莊區登革熱疫情</a:t>
            </a:r>
            <a:endParaRPr lang="en-US" altLang="zh-TW" sz="3200" b="1" dirty="0" smtClean="0">
              <a:solidFill>
                <a:srgbClr val="FF0000"/>
              </a:solidFill>
              <a:latin typeface="標楷體" panose="03000509000000000000" pitchFamily="65" charset="-120"/>
              <a:ea typeface="標楷體" panose="03000509000000000000" pitchFamily="65" charset="-120"/>
            </a:endParaRPr>
          </a:p>
          <a:p>
            <a:pPr>
              <a:buFont typeface="Wingdings" pitchFamily="2" charset="2"/>
              <a:buChar char="ü"/>
              <a:defRPr/>
            </a:pPr>
            <a:r>
              <a:rPr lang="zh-TW" altLang="en-US" sz="2800" dirty="0" smtClean="0">
                <a:solidFill>
                  <a:schemeClr val="bg2">
                    <a:lumMod val="10000"/>
                  </a:schemeClr>
                </a:solidFill>
                <a:latin typeface="標楷體" panose="03000509000000000000" pitchFamily="65" charset="-120"/>
                <a:ea typeface="標楷體" panose="03000509000000000000" pitchFamily="65" charset="-120"/>
              </a:rPr>
              <a:t>請各班導師叮嚀同學注意外掃區或走廊溝槽有積水或積水容器要倒掉清除。</a:t>
            </a:r>
            <a:endParaRPr lang="en-US" altLang="zh-TW" sz="2800" dirty="0" smtClean="0">
              <a:solidFill>
                <a:schemeClr val="bg2">
                  <a:lumMod val="10000"/>
                </a:schemeClr>
              </a:solidFill>
              <a:latin typeface="標楷體" panose="03000509000000000000" pitchFamily="65" charset="-120"/>
              <a:ea typeface="標楷體" panose="03000509000000000000" pitchFamily="65" charset="-120"/>
            </a:endParaRPr>
          </a:p>
          <a:p>
            <a:pPr>
              <a:buFont typeface="Wingdings" pitchFamily="2" charset="2"/>
              <a:buChar char="ü"/>
              <a:defRPr/>
            </a:pPr>
            <a:r>
              <a:rPr lang="zh-TW" altLang="en-US" sz="2800" dirty="0" smtClean="0">
                <a:solidFill>
                  <a:schemeClr val="bg2">
                    <a:lumMod val="10000"/>
                  </a:schemeClr>
                </a:solidFill>
                <a:latin typeface="標楷體" panose="03000509000000000000" pitchFamily="65" charset="-120"/>
                <a:ea typeface="標楷體" panose="03000509000000000000" pitchFamily="65" charset="-120"/>
              </a:rPr>
              <a:t>請注意同學有以下疑似登革熱症狀</a:t>
            </a:r>
            <a:r>
              <a:rPr lang="zh-TW" altLang="en-US" sz="2800" dirty="0">
                <a:solidFill>
                  <a:schemeClr val="bg2">
                    <a:lumMod val="10000"/>
                  </a:schemeClr>
                </a:solidFill>
                <a:latin typeface="標楷體" panose="03000509000000000000" pitchFamily="65" charset="-120"/>
                <a:ea typeface="標楷體" panose="03000509000000000000" pitchFamily="65" charset="-120"/>
              </a:rPr>
              <a:t>，</a:t>
            </a:r>
            <a:r>
              <a:rPr lang="zh-TW" altLang="en-US" sz="2800" dirty="0" smtClean="0">
                <a:solidFill>
                  <a:schemeClr val="bg2">
                    <a:lumMod val="10000"/>
                  </a:schemeClr>
                </a:solidFill>
                <a:latin typeface="標楷體" panose="03000509000000000000" pitchFamily="65" charset="-120"/>
                <a:ea typeface="標楷體" panose="03000509000000000000" pitchFamily="65" charset="-120"/>
              </a:rPr>
              <a:t>請通報學務處及健康中心。</a:t>
            </a:r>
            <a:endParaRPr lang="en-US" altLang="zh-TW" sz="2800" dirty="0" smtClean="0">
              <a:solidFill>
                <a:schemeClr val="bg2">
                  <a:lumMod val="10000"/>
                </a:schemeClr>
              </a:solidFill>
              <a:latin typeface="標楷體" panose="03000509000000000000" pitchFamily="65" charset="-120"/>
              <a:ea typeface="標楷體" panose="03000509000000000000" pitchFamily="65" charset="-120"/>
            </a:endParaRPr>
          </a:p>
          <a:p>
            <a:pPr>
              <a:buFont typeface="Wingdings" pitchFamily="2" charset="2"/>
              <a:buChar char="ü"/>
              <a:defRPr/>
            </a:pPr>
            <a:endParaRPr lang="en-US" altLang="zh-TW" sz="2800" b="1" dirty="0">
              <a:solidFill>
                <a:srgbClr val="FF0000"/>
              </a:solidFill>
              <a:latin typeface="標楷體" panose="03000509000000000000" pitchFamily="65" charset="-120"/>
              <a:ea typeface="標楷體" panose="03000509000000000000" pitchFamily="65" charset="-120"/>
            </a:endParaRPr>
          </a:p>
          <a:p>
            <a:pPr fontAlgn="auto">
              <a:spcAft>
                <a:spcPts val="0"/>
              </a:spcAft>
              <a:defRPr/>
            </a:pPr>
            <a:endParaRPr lang="en-US" altLang="zh-TW" sz="3600" dirty="0">
              <a:solidFill>
                <a:schemeClr val="bg2">
                  <a:lumMod val="10000"/>
                </a:schemeClr>
              </a:solidFill>
              <a:latin typeface="標楷體" panose="03000509000000000000" pitchFamily="65" charset="-120"/>
              <a:ea typeface="標楷體" panose="03000509000000000000" pitchFamily="65" charset="-120"/>
            </a:endParaRPr>
          </a:p>
          <a:p>
            <a:pPr>
              <a:defRPr/>
            </a:pPr>
            <a:endParaRPr lang="zh-TW" altLang="en-US" sz="3600" dirty="0"/>
          </a:p>
          <a:p>
            <a:r>
              <a:rPr lang="zh-TW" altLang="en-US" sz="2400" dirty="0" smtClean="0">
                <a:solidFill>
                  <a:srgbClr val="FF0000"/>
                </a:solidFill>
                <a:latin typeface="標楷體" pitchFamily="65" charset="-120"/>
                <a:ea typeface="標楷體" pitchFamily="65" charset="-120"/>
              </a:rPr>
              <a:t>                                 </a:t>
            </a:r>
            <a:endParaRPr lang="zh-TW" altLang="en-US" sz="2400" dirty="0">
              <a:solidFill>
                <a:srgbClr val="FF0000"/>
              </a:solidFill>
              <a:latin typeface="標楷體" pitchFamily="65" charset="-120"/>
              <a:ea typeface="標楷體" pitchFamily="65"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560" y="3645024"/>
            <a:ext cx="8344951" cy="2304256"/>
          </a:xfrm>
          <a:prstGeom prst="rect">
            <a:avLst/>
          </a:prstGeom>
        </p:spPr>
      </p:pic>
      <p:pic>
        <p:nvPicPr>
          <p:cNvPr id="5" name="圖片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8144" y="259347"/>
            <a:ext cx="2955032" cy="1540838"/>
          </a:xfrm>
          <a:prstGeom prst="rect">
            <a:avLst/>
          </a:prstGeom>
        </p:spPr>
      </p:pic>
    </p:spTree>
    <p:extLst>
      <p:ext uri="{BB962C8B-B14F-4D97-AF65-F5344CB8AC3E}">
        <p14:creationId xmlns:p14="http://schemas.microsoft.com/office/powerpoint/2010/main" val="17823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800" dirty="0" smtClean="0">
                <a:solidFill>
                  <a:srgbClr val="0000FF"/>
                </a:solidFill>
                <a:latin typeface="微軟正黑體" panose="020B0604030504040204" pitchFamily="34" charset="-120"/>
                <a:ea typeface="微軟正黑體" panose="020B0604030504040204" pitchFamily="34" charset="-120"/>
              </a:rPr>
              <a:t>建議事項</a:t>
            </a:r>
            <a:r>
              <a:rPr lang="en-US" altLang="zh-TW" dirty="0" smtClean="0">
                <a:solidFill>
                  <a:srgbClr val="0000FF"/>
                </a:solidFill>
                <a:latin typeface="微軟正黑體" panose="020B0604030504040204" pitchFamily="34" charset="-120"/>
                <a:ea typeface="微軟正黑體" panose="020B0604030504040204" pitchFamily="34" charset="-120"/>
              </a:rPr>
              <a:t>:</a:t>
            </a:r>
            <a:endParaRPr lang="zh-TW" altLang="en-US" dirty="0">
              <a:solidFill>
                <a:srgbClr val="0000FF"/>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628650" y="4221088"/>
            <a:ext cx="7759774" cy="1446550"/>
          </a:xfrm>
          <a:prstGeom prst="rect">
            <a:avLst/>
          </a:prstGeom>
          <a:noFill/>
        </p:spPr>
        <p:txBody>
          <a:bodyPr wrap="square" rtlCol="0">
            <a:spAutoFit/>
          </a:bodyPr>
          <a:lstStyle/>
          <a:p>
            <a:r>
              <a:rPr lang="zh-TW" altLang="en-US" sz="4400" dirty="0" smtClean="0">
                <a:solidFill>
                  <a:srgbClr val="0000FF"/>
                </a:solidFill>
                <a:latin typeface="微軟正黑體" panose="020B0604030504040204" pitchFamily="34" charset="-120"/>
                <a:ea typeface="微軟正黑體" panose="020B0604030504040204" pitchFamily="34" charset="-120"/>
              </a:rPr>
              <a:t>說明</a:t>
            </a:r>
            <a:r>
              <a:rPr lang="en-US" altLang="zh-TW" sz="4400" dirty="0" smtClean="0"/>
              <a:t>:</a:t>
            </a:r>
            <a:r>
              <a:rPr lang="zh-TW" altLang="en-US" sz="4400" b="1" dirty="0" smtClean="0">
                <a:latin typeface="微軟正黑體" panose="020B0604030504040204" pitchFamily="34" charset="-120"/>
                <a:ea typeface="微軟正黑體" panose="020B0604030504040204" pitchFamily="34" charset="-120"/>
              </a:rPr>
              <a:t>相關問題轉知教育局承辦 </a:t>
            </a:r>
            <a:endParaRPr lang="en-US" altLang="zh-TW" sz="4400" b="1" dirty="0" smtClean="0">
              <a:latin typeface="微軟正黑體" panose="020B0604030504040204" pitchFamily="34" charset="-120"/>
              <a:ea typeface="微軟正黑體" panose="020B0604030504040204" pitchFamily="34" charset="-120"/>
            </a:endParaRPr>
          </a:p>
          <a:p>
            <a:r>
              <a:rPr lang="en-US" altLang="zh-TW" sz="4400" b="1" dirty="0">
                <a:latin typeface="微軟正黑體" panose="020B0604030504040204" pitchFamily="34" charset="-120"/>
                <a:ea typeface="微軟正黑體" panose="020B0604030504040204" pitchFamily="34" charset="-120"/>
              </a:rPr>
              <a:t> </a:t>
            </a:r>
            <a:r>
              <a:rPr lang="en-US" altLang="zh-TW" sz="4400" b="1" dirty="0" smtClean="0">
                <a:latin typeface="微軟正黑體" panose="020B0604030504040204" pitchFamily="34" charset="-120"/>
                <a:ea typeface="微軟正黑體" panose="020B0604030504040204" pitchFamily="34" charset="-120"/>
              </a:rPr>
              <a:t>         </a:t>
            </a:r>
            <a:r>
              <a:rPr lang="zh-TW" altLang="en-US" sz="4400" b="1" dirty="0" smtClean="0">
                <a:latin typeface="微軟正黑體" panose="020B0604030504040204" pitchFamily="34" charset="-120"/>
                <a:ea typeface="微軟正黑體" panose="020B0604030504040204" pitchFamily="34" charset="-120"/>
              </a:rPr>
              <a:t>人。</a:t>
            </a:r>
            <a:endParaRPr lang="zh-TW" altLang="en-US" sz="4400" b="1" dirty="0">
              <a:latin typeface="微軟正黑體" panose="020B0604030504040204" pitchFamily="34" charset="-120"/>
              <a:ea typeface="微軟正黑體" panose="020B0604030504040204" pitchFamily="34" charset="-120"/>
            </a:endParaRPr>
          </a:p>
        </p:txBody>
      </p:sp>
      <p:pic>
        <p:nvPicPr>
          <p:cNvPr id="8" name="圖片 7"/>
          <p:cNvPicPr>
            <a:picLocks noChangeAspect="1"/>
          </p:cNvPicPr>
          <p:nvPr/>
        </p:nvPicPr>
        <p:blipFill>
          <a:blip r:embed="rId2"/>
          <a:stretch>
            <a:fillRect/>
          </a:stretch>
        </p:blipFill>
        <p:spPr>
          <a:xfrm>
            <a:off x="6387925" y="28106"/>
            <a:ext cx="2746276" cy="1697199"/>
          </a:xfrm>
          <a:prstGeom prst="rect">
            <a:avLst/>
          </a:prstGeom>
        </p:spPr>
      </p:pic>
      <p:pic>
        <p:nvPicPr>
          <p:cNvPr id="6" name="內容版面配置區 5"/>
          <p:cNvPicPr>
            <a:picLocks noGrp="1" noChangeAspect="1"/>
          </p:cNvPicPr>
          <p:nvPr>
            <p:ph idx="1"/>
          </p:nvPr>
        </p:nvPicPr>
        <p:blipFill>
          <a:blip r:embed="rId3"/>
          <a:stretch>
            <a:fillRect/>
          </a:stretch>
        </p:blipFill>
        <p:spPr>
          <a:xfrm>
            <a:off x="628650" y="1825625"/>
            <a:ext cx="7399734" cy="2251447"/>
          </a:xfrm>
          <a:prstGeom prst="rect">
            <a:avLst/>
          </a:prstGeom>
        </p:spPr>
      </p:pic>
    </p:spTree>
    <p:extLst>
      <p:ext uri="{BB962C8B-B14F-4D97-AF65-F5344CB8AC3E}">
        <p14:creationId xmlns:p14="http://schemas.microsoft.com/office/powerpoint/2010/main" val="17902994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88640"/>
            <a:ext cx="7406640" cy="1356360"/>
          </a:xfrm>
        </p:spPr>
        <p:txBody>
          <a:bodyPr>
            <a:normAutofit/>
          </a:bodyPr>
          <a:lstStyle/>
          <a:p>
            <a:r>
              <a:rPr lang="zh-TW" altLang="en-US" sz="5400" b="1" dirty="0" smtClean="0">
                <a:solidFill>
                  <a:srgbClr val="0070C0"/>
                </a:solidFill>
              </a:rPr>
              <a:t>衛生組</a:t>
            </a:r>
            <a:r>
              <a:rPr lang="en-US" altLang="zh-TW" sz="5400" b="1" dirty="0" smtClean="0">
                <a:solidFill>
                  <a:srgbClr val="0070C0"/>
                </a:solidFill>
              </a:rPr>
              <a:t>-</a:t>
            </a:r>
            <a:r>
              <a:rPr lang="zh-TW" altLang="en-US" sz="5400" b="1" dirty="0" smtClean="0">
                <a:solidFill>
                  <a:srgbClr val="0070C0"/>
                </a:solidFill>
              </a:rPr>
              <a:t>環境整潔</a:t>
            </a:r>
            <a:endParaRPr lang="zh-TW" altLang="en-US" sz="5400" b="1" dirty="0">
              <a:solidFill>
                <a:srgbClr val="0070C0"/>
              </a:solidFill>
            </a:endParaRPr>
          </a:p>
        </p:txBody>
      </p:sp>
      <p:sp>
        <p:nvSpPr>
          <p:cNvPr id="4" name="直排文字版面配置區 3"/>
          <p:cNvSpPr>
            <a:spLocks noGrp="1"/>
          </p:cNvSpPr>
          <p:nvPr>
            <p:ph type="body" orient="vert" idx="1"/>
          </p:nvPr>
        </p:nvSpPr>
        <p:spPr>
          <a:xfrm>
            <a:off x="357012" y="1268761"/>
            <a:ext cx="8679483" cy="2194447"/>
          </a:xfrm>
          <a:prstGeom prst="rect">
            <a:avLst/>
          </a:prstGeom>
        </p:spPr>
        <p:txBody>
          <a:bodyPr vert="horz" wrap="square">
            <a:spAutoFit/>
          </a:bodyPr>
          <a:lstStyle/>
          <a:p>
            <a:pPr>
              <a:buFont typeface="Wingdings" pitchFamily="2" charset="2"/>
              <a:buChar char="ü"/>
              <a:defRPr/>
            </a:pPr>
            <a:endParaRPr lang="en-US" altLang="zh-TW" sz="2800" b="1" dirty="0">
              <a:solidFill>
                <a:srgbClr val="FF0000"/>
              </a:solidFill>
              <a:latin typeface="標楷體" panose="03000509000000000000" pitchFamily="65" charset="-120"/>
              <a:ea typeface="標楷體" panose="03000509000000000000" pitchFamily="65" charset="-120"/>
            </a:endParaRPr>
          </a:p>
          <a:p>
            <a:pPr fontAlgn="auto">
              <a:spcAft>
                <a:spcPts val="0"/>
              </a:spcAft>
              <a:defRPr/>
            </a:pPr>
            <a:endParaRPr lang="en-US" altLang="zh-TW" sz="3600" dirty="0">
              <a:solidFill>
                <a:schemeClr val="bg2">
                  <a:lumMod val="10000"/>
                </a:schemeClr>
              </a:solidFill>
              <a:latin typeface="標楷體" panose="03000509000000000000" pitchFamily="65" charset="-120"/>
              <a:ea typeface="標楷體" panose="03000509000000000000" pitchFamily="65" charset="-120"/>
            </a:endParaRPr>
          </a:p>
          <a:p>
            <a:pPr>
              <a:defRPr/>
            </a:pPr>
            <a:endParaRPr lang="zh-TW" altLang="en-US" sz="3600" dirty="0"/>
          </a:p>
          <a:p>
            <a:r>
              <a:rPr lang="zh-TW" altLang="en-US" sz="2400" dirty="0" smtClean="0">
                <a:solidFill>
                  <a:srgbClr val="FF0000"/>
                </a:solidFill>
                <a:latin typeface="標楷體" pitchFamily="65" charset="-120"/>
                <a:ea typeface="標楷體" pitchFamily="65" charset="-120"/>
              </a:rPr>
              <a:t>                                 </a:t>
            </a:r>
            <a:endParaRPr lang="zh-TW" altLang="en-US" sz="2400" dirty="0">
              <a:solidFill>
                <a:srgbClr val="FF0000"/>
              </a:solidFill>
              <a:latin typeface="標楷體" pitchFamily="65" charset="-120"/>
              <a:ea typeface="標楷體" pitchFamily="65" charset="-120"/>
            </a:endParaRPr>
          </a:p>
        </p:txBody>
      </p:sp>
      <p:sp>
        <p:nvSpPr>
          <p:cNvPr id="5" name="副標題 2"/>
          <p:cNvSpPr txBox="1">
            <a:spLocks/>
          </p:cNvSpPr>
          <p:nvPr/>
        </p:nvSpPr>
        <p:spPr>
          <a:xfrm>
            <a:off x="169402" y="1240705"/>
            <a:ext cx="8890467" cy="5616624"/>
          </a:xfrm>
          <a:prstGeom prst="rect">
            <a:avLst/>
          </a:prstGeom>
        </p:spPr>
        <p:txBody>
          <a:bodyPr vert="horz" lIns="91440" tIns="45720" rIns="91440" bIns="45720" rtlCol="0">
            <a:noAutofit/>
          </a:bodyPr>
          <a:lstStyle>
            <a:lvl1pPr marL="171450" indent="-137160" algn="l" defTabSz="685800" rtl="0" eaLnBrk="1" latinLnBrk="0" hangingPunct="1">
              <a:lnSpc>
                <a:spcPct val="90000"/>
              </a:lnSpc>
              <a:spcBef>
                <a:spcPts val="1000"/>
              </a:spcBef>
              <a:buClr>
                <a:schemeClr val="accent1"/>
              </a:buClr>
              <a:buSzPct val="80000"/>
              <a:buFont typeface="Corbel" pitchFamily="34" charset="0"/>
              <a:buChar char="•"/>
              <a:defRPr sz="2000" kern="1200">
                <a:solidFill>
                  <a:schemeClr val="accent1"/>
                </a:solidFill>
                <a:latin typeface="+mn-lt"/>
                <a:ea typeface="+mn-ea"/>
                <a:cs typeface="+mn-cs"/>
              </a:defRPr>
            </a:lvl1pPr>
            <a:lvl2pPr marL="34290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800" kern="1200">
                <a:solidFill>
                  <a:schemeClr val="accent1"/>
                </a:solidFill>
                <a:latin typeface="+mn-lt"/>
                <a:ea typeface="+mn-ea"/>
                <a:cs typeface="+mn-cs"/>
              </a:defRPr>
            </a:lvl2pPr>
            <a:lvl3pPr marL="54864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600" kern="1200">
                <a:solidFill>
                  <a:schemeClr val="accent1"/>
                </a:solidFill>
                <a:latin typeface="+mn-lt"/>
                <a:ea typeface="+mn-ea"/>
                <a:cs typeface="+mn-cs"/>
              </a:defRPr>
            </a:lvl3pPr>
            <a:lvl4pPr marL="75438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4pPr>
            <a:lvl5pPr marL="920120" indent="-13716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5pPr>
            <a:lvl6pPr marL="11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6pPr>
            <a:lvl7pPr marL="13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7pPr>
            <a:lvl8pPr marL="15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8pPr>
            <a:lvl9pPr marL="1700000" indent="-171450" algn="l" defTabSz="685800" rtl="0" eaLnBrk="1" latinLnBrk="0" hangingPunct="1">
              <a:lnSpc>
                <a:spcPct val="90000"/>
              </a:lnSpc>
              <a:spcBef>
                <a:spcPts val="150"/>
              </a:spcBef>
              <a:spcAft>
                <a:spcPts val="300"/>
              </a:spcAft>
              <a:buClr>
                <a:schemeClr val="accent1"/>
              </a:buClr>
              <a:buSzPct val="80000"/>
              <a:buFont typeface="Corbel" pitchFamily="34" charset="0"/>
              <a:buChar char="•"/>
              <a:defRPr sz="1400" kern="1200">
                <a:solidFill>
                  <a:schemeClr val="accent1"/>
                </a:solidFill>
                <a:latin typeface="+mn-lt"/>
                <a:ea typeface="+mn-ea"/>
                <a:cs typeface="+mn-cs"/>
              </a:defRPr>
            </a:lvl9pPr>
          </a:lstStyle>
          <a:p>
            <a:pPr marL="0" indent="0">
              <a:buNone/>
              <a:defRPr/>
            </a:pPr>
            <a:r>
              <a:rPr lang="zh-TW" altLang="en-US" sz="4800" dirty="0" smtClean="0">
                <a:solidFill>
                  <a:schemeClr val="bg2">
                    <a:lumMod val="10000"/>
                  </a:schemeClr>
                </a:solidFill>
                <a:latin typeface="文鼎粗圓" panose="020F0809000000000000" pitchFamily="49" charset="-120"/>
                <a:ea typeface="文鼎粗圓" panose="020F0809000000000000" pitchFamily="49" charset="-120"/>
              </a:rPr>
              <a:t>整潔評分需要各班提供</a:t>
            </a:r>
            <a:r>
              <a:rPr lang="en-US" altLang="zh-TW" sz="4800" dirty="0" smtClean="0">
                <a:solidFill>
                  <a:schemeClr val="bg2">
                    <a:lumMod val="10000"/>
                  </a:schemeClr>
                </a:solidFill>
                <a:latin typeface="文鼎粗圓" panose="020F0809000000000000" pitchFamily="49" charset="-120"/>
                <a:ea typeface="文鼎粗圓" panose="020F0809000000000000" pitchFamily="49" charset="-120"/>
              </a:rPr>
              <a:t>1~2</a:t>
            </a:r>
            <a:r>
              <a:rPr lang="zh-TW" altLang="en-US" sz="4800" dirty="0" smtClean="0">
                <a:solidFill>
                  <a:schemeClr val="bg2">
                    <a:lumMod val="10000"/>
                  </a:schemeClr>
                </a:solidFill>
                <a:latin typeface="文鼎粗圓" panose="020F0809000000000000" pitchFamily="49" charset="-120"/>
                <a:ea typeface="文鼎粗圓" panose="020F0809000000000000" pitchFamily="49" charset="-120"/>
              </a:rPr>
              <a:t>名衛生糾察之協助。若沒適當人選，衛生組會請該班之正副衛生股長來擔任評分工作。    </a:t>
            </a:r>
            <a:endParaRPr lang="en-US" altLang="zh-TW" sz="4800" dirty="0" smtClean="0">
              <a:solidFill>
                <a:schemeClr val="bg2">
                  <a:lumMod val="10000"/>
                </a:schemeClr>
              </a:solidFill>
              <a:latin typeface="文鼎粗圓" panose="020F0809000000000000" pitchFamily="49" charset="-120"/>
              <a:ea typeface="文鼎粗圓" panose="020F0809000000000000" pitchFamily="49" charset="-120"/>
            </a:endParaRPr>
          </a:p>
          <a:p>
            <a:pPr>
              <a:defRPr/>
            </a:pPr>
            <a:endParaRPr lang="en-US" altLang="zh-TW" sz="2200" dirty="0" smtClean="0">
              <a:solidFill>
                <a:schemeClr val="bg2">
                  <a:lumMod val="10000"/>
                </a:schemeClr>
              </a:solidFill>
            </a:endParaRPr>
          </a:p>
        </p:txBody>
      </p:sp>
      <p:pic>
        <p:nvPicPr>
          <p:cNvPr id="3" name="圖片 2"/>
          <p:cNvPicPr>
            <a:picLocks noChangeAspect="1"/>
          </p:cNvPicPr>
          <p:nvPr/>
        </p:nvPicPr>
        <p:blipFill>
          <a:blip r:embed="rId2"/>
          <a:stretch>
            <a:fillRect/>
          </a:stretch>
        </p:blipFill>
        <p:spPr>
          <a:xfrm>
            <a:off x="6828380" y="6212"/>
            <a:ext cx="2313607" cy="1262549"/>
          </a:xfrm>
          <a:prstGeom prst="rect">
            <a:avLst/>
          </a:prstGeom>
        </p:spPr>
      </p:pic>
    </p:spTree>
    <p:extLst>
      <p:ext uri="{BB962C8B-B14F-4D97-AF65-F5344CB8AC3E}">
        <p14:creationId xmlns:p14="http://schemas.microsoft.com/office/powerpoint/2010/main" val="31227639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79512" y="188640"/>
            <a:ext cx="7406640" cy="1356360"/>
          </a:xfrm>
        </p:spPr>
        <p:txBody>
          <a:bodyPr>
            <a:normAutofit/>
          </a:bodyPr>
          <a:lstStyle/>
          <a:p>
            <a:r>
              <a:rPr lang="zh-TW" altLang="en-US" sz="5400" b="1" dirty="0" smtClean="0">
                <a:solidFill>
                  <a:srgbClr val="0070C0"/>
                </a:solidFill>
              </a:rPr>
              <a:t>衛生組</a:t>
            </a:r>
            <a:r>
              <a:rPr lang="en-US" altLang="zh-TW" sz="5400" b="1" dirty="0" smtClean="0">
                <a:solidFill>
                  <a:srgbClr val="0070C0"/>
                </a:solidFill>
              </a:rPr>
              <a:t>-</a:t>
            </a:r>
            <a:r>
              <a:rPr lang="zh-TW" altLang="en-US" sz="5400" b="1" dirty="0" smtClean="0">
                <a:solidFill>
                  <a:srgbClr val="0070C0"/>
                </a:solidFill>
              </a:rPr>
              <a:t>營養午</a:t>
            </a:r>
            <a:r>
              <a:rPr lang="zh-TW" altLang="en-US" sz="5400" b="1" dirty="0">
                <a:solidFill>
                  <a:srgbClr val="0070C0"/>
                </a:solidFill>
              </a:rPr>
              <a:t>餐</a:t>
            </a:r>
          </a:p>
        </p:txBody>
      </p:sp>
      <p:sp>
        <p:nvSpPr>
          <p:cNvPr id="3" name="直排文字版面配置區 2"/>
          <p:cNvSpPr>
            <a:spLocks noGrp="1"/>
          </p:cNvSpPr>
          <p:nvPr>
            <p:ph type="body" orient="vert" idx="1"/>
          </p:nvPr>
        </p:nvSpPr>
        <p:spPr>
          <a:xfrm>
            <a:off x="251520" y="1268760"/>
            <a:ext cx="8640959" cy="5328592"/>
          </a:xfrm>
        </p:spPr>
        <p:txBody>
          <a:bodyPr vert="horz">
            <a:normAutofit/>
          </a:bodyPr>
          <a:lstStyle/>
          <a:p>
            <a:pPr fontAlgn="auto">
              <a:spcAft>
                <a:spcPts val="0"/>
              </a:spcAft>
              <a:buFont typeface="Wingdings" pitchFamily="2" charset="2"/>
              <a:buChar char="ü"/>
              <a:defRPr/>
            </a:pPr>
            <a:r>
              <a:rPr lang="zh-TW" altLang="en-US" sz="4000" dirty="0" smtClean="0">
                <a:solidFill>
                  <a:schemeClr val="bg2">
                    <a:lumMod val="10000"/>
                  </a:schemeClr>
                </a:solidFill>
                <a:latin typeface="文鼎粗圓" panose="020F0809000000000000" pitchFamily="49" charset="-120"/>
                <a:ea typeface="文鼎粗圓" panose="020F0809000000000000" pitchFamily="49" charset="-120"/>
              </a:rPr>
              <a:t>申請早午餐補助尚有</a:t>
            </a:r>
            <a:r>
              <a:rPr lang="en-US" altLang="zh-TW" sz="4000" dirty="0" smtClean="0">
                <a:solidFill>
                  <a:schemeClr val="bg2">
                    <a:lumMod val="10000"/>
                  </a:schemeClr>
                </a:solidFill>
                <a:latin typeface="文鼎粗圓" panose="020F0809000000000000" pitchFamily="49" charset="-120"/>
                <a:ea typeface="文鼎粗圓" panose="020F0809000000000000" pitchFamily="49" charset="-120"/>
              </a:rPr>
              <a:t>26</a:t>
            </a:r>
            <a:r>
              <a:rPr lang="zh-TW" altLang="en-US" sz="4000" dirty="0" smtClean="0">
                <a:solidFill>
                  <a:schemeClr val="bg2">
                    <a:lumMod val="10000"/>
                  </a:schemeClr>
                </a:solidFill>
                <a:latin typeface="文鼎粗圓" panose="020F0809000000000000" pitchFamily="49" charset="-120"/>
                <a:ea typeface="文鼎粗圓" panose="020F0809000000000000" pitchFamily="49" charset="-120"/>
              </a:rPr>
              <a:t>人未齊全，為利於下週之繳費單發放，請導師追蹤</a:t>
            </a:r>
            <a:r>
              <a:rPr lang="zh-TW" altLang="en-US" sz="2800" dirty="0" smtClean="0">
                <a:solidFill>
                  <a:schemeClr val="bg2">
                    <a:lumMod val="10000"/>
                  </a:schemeClr>
                </a:solidFill>
                <a:latin typeface="標楷體" panose="03000509000000000000" pitchFamily="65" charset="-120"/>
                <a:ea typeface="標楷體" panose="03000509000000000000" pitchFamily="65" charset="-120"/>
              </a:rPr>
              <a:t>。感謝協助</a:t>
            </a:r>
            <a:r>
              <a:rPr lang="en-US" altLang="zh-TW" sz="2800" smtClean="0">
                <a:solidFill>
                  <a:schemeClr val="bg2">
                    <a:lumMod val="10000"/>
                  </a:schemeClr>
                </a:solidFill>
                <a:latin typeface="標楷體" panose="03000509000000000000" pitchFamily="65" charset="-120"/>
                <a:ea typeface="標楷體" panose="03000509000000000000" pitchFamily="65" charset="-120"/>
              </a:rPr>
              <a:t>!!</a:t>
            </a:r>
            <a:endParaRPr lang="en-US" altLang="zh-TW" sz="2800" dirty="0" smtClean="0">
              <a:solidFill>
                <a:schemeClr val="bg2">
                  <a:lumMod val="10000"/>
                </a:schemeClr>
              </a:solidFill>
              <a:latin typeface="標楷體" panose="03000509000000000000" pitchFamily="65" charset="-120"/>
              <a:ea typeface="標楷體" panose="03000509000000000000" pitchFamily="65" charset="-120"/>
            </a:endParaRPr>
          </a:p>
          <a:p>
            <a:pPr fontAlgn="auto">
              <a:spcAft>
                <a:spcPts val="0"/>
              </a:spcAft>
              <a:buFont typeface="Wingdings" pitchFamily="2" charset="2"/>
              <a:buChar char="ü"/>
              <a:defRPr/>
            </a:pPr>
            <a:endParaRPr lang="en-US" altLang="zh-TW" sz="2800" dirty="0" smtClean="0">
              <a:solidFill>
                <a:schemeClr val="bg2">
                  <a:lumMod val="10000"/>
                </a:schemeClr>
              </a:solidFill>
              <a:latin typeface="標楷體" panose="03000509000000000000" pitchFamily="65" charset="-120"/>
              <a:ea typeface="標楷體" panose="03000509000000000000" pitchFamily="65" charset="-120"/>
            </a:endParaRPr>
          </a:p>
          <a:p>
            <a:endParaRPr lang="zh-TW" altLang="en-US" dirty="0"/>
          </a:p>
        </p:txBody>
      </p:sp>
      <p:pic>
        <p:nvPicPr>
          <p:cNvPr id="2" name="圖片 1"/>
          <p:cNvPicPr>
            <a:picLocks noChangeAspect="1"/>
          </p:cNvPicPr>
          <p:nvPr/>
        </p:nvPicPr>
        <p:blipFill>
          <a:blip r:embed="rId2"/>
          <a:stretch>
            <a:fillRect/>
          </a:stretch>
        </p:blipFill>
        <p:spPr>
          <a:xfrm>
            <a:off x="6833940" y="-22196"/>
            <a:ext cx="2305278" cy="1290956"/>
          </a:xfrm>
          <a:prstGeom prst="rect">
            <a:avLst/>
          </a:prstGeom>
        </p:spPr>
      </p:pic>
    </p:spTree>
    <p:extLst>
      <p:ext uri="{BB962C8B-B14F-4D97-AF65-F5344CB8AC3E}">
        <p14:creationId xmlns:p14="http://schemas.microsoft.com/office/powerpoint/2010/main" val="21026600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p:cNvSpPr>
            <a:spLocks noGrp="1"/>
          </p:cNvSpPr>
          <p:nvPr>
            <p:ph type="title"/>
          </p:nvPr>
        </p:nvSpPr>
        <p:spPr>
          <a:xfrm>
            <a:off x="179512" y="188640"/>
            <a:ext cx="8280920" cy="1356360"/>
          </a:xfrm>
        </p:spPr>
        <p:txBody>
          <a:bodyPr>
            <a:normAutofit/>
          </a:bodyPr>
          <a:lstStyle/>
          <a:p>
            <a:r>
              <a:rPr lang="zh-TW" altLang="en-US" sz="5400" b="1" dirty="0" smtClean="0">
                <a:solidFill>
                  <a:srgbClr val="0070C0"/>
                </a:solidFill>
                <a:latin typeface="+mj-ea"/>
              </a:rPr>
              <a:t>衛生組</a:t>
            </a:r>
            <a:r>
              <a:rPr lang="en-US" altLang="zh-TW" sz="5400" b="1" dirty="0" smtClean="0">
                <a:solidFill>
                  <a:srgbClr val="0070C0"/>
                </a:solidFill>
                <a:latin typeface="+mj-ea"/>
              </a:rPr>
              <a:t>-</a:t>
            </a:r>
            <a:r>
              <a:rPr lang="zh-TW" altLang="en-US" sz="5400" b="1" dirty="0" smtClean="0">
                <a:solidFill>
                  <a:srgbClr val="0070C0"/>
                </a:solidFill>
                <a:latin typeface="+mj-ea"/>
              </a:rPr>
              <a:t>二手衣事項</a:t>
            </a:r>
            <a:endParaRPr lang="zh-TW" altLang="en-US" sz="5400" b="1" dirty="0">
              <a:solidFill>
                <a:srgbClr val="0070C0"/>
              </a:solidFill>
              <a:latin typeface="+mj-ea"/>
            </a:endParaRPr>
          </a:p>
        </p:txBody>
      </p:sp>
      <p:sp>
        <p:nvSpPr>
          <p:cNvPr id="3" name="直排文字版面配置區 2"/>
          <p:cNvSpPr>
            <a:spLocks noGrp="1"/>
          </p:cNvSpPr>
          <p:nvPr>
            <p:ph type="body" orient="vert" idx="1"/>
          </p:nvPr>
        </p:nvSpPr>
        <p:spPr>
          <a:xfrm>
            <a:off x="251520" y="1268760"/>
            <a:ext cx="8640959" cy="5328592"/>
          </a:xfrm>
        </p:spPr>
        <p:txBody>
          <a:bodyPr vert="horz">
            <a:normAutofit/>
          </a:bodyPr>
          <a:lstStyle/>
          <a:p>
            <a:pPr fontAlgn="auto">
              <a:spcAft>
                <a:spcPts val="0"/>
              </a:spcAft>
              <a:buFont typeface="Wingdings" pitchFamily="2" charset="2"/>
              <a:buChar char="ü"/>
              <a:defRPr/>
            </a:pPr>
            <a:endParaRPr lang="en-US" altLang="zh-TW" sz="2800" dirty="0" smtClean="0">
              <a:solidFill>
                <a:schemeClr val="bg2">
                  <a:lumMod val="10000"/>
                </a:schemeClr>
              </a:solidFill>
              <a:latin typeface="標楷體" panose="03000509000000000000" pitchFamily="65" charset="-120"/>
              <a:ea typeface="標楷體" panose="03000509000000000000" pitchFamily="65" charset="-120"/>
            </a:endParaRPr>
          </a:p>
          <a:p>
            <a:pPr fontAlgn="auto">
              <a:spcAft>
                <a:spcPts val="0"/>
              </a:spcAft>
              <a:buFont typeface="Wingdings" pitchFamily="2" charset="2"/>
              <a:buChar char="ü"/>
              <a:defRPr/>
            </a:pPr>
            <a:endParaRPr lang="en-US" altLang="zh-TW" sz="2800" dirty="0" smtClean="0">
              <a:solidFill>
                <a:schemeClr val="bg2">
                  <a:lumMod val="10000"/>
                </a:schemeClr>
              </a:solidFill>
              <a:latin typeface="標楷體" panose="03000509000000000000" pitchFamily="65" charset="-120"/>
              <a:ea typeface="標楷體" panose="03000509000000000000" pitchFamily="65" charset="-120"/>
            </a:endParaRPr>
          </a:p>
          <a:p>
            <a:endParaRPr lang="zh-TW" altLang="en-US" dirty="0"/>
          </a:p>
        </p:txBody>
      </p:sp>
      <p:sp>
        <p:nvSpPr>
          <p:cNvPr id="5" name="文字方塊 4"/>
          <p:cNvSpPr txBox="1"/>
          <p:nvPr/>
        </p:nvSpPr>
        <p:spPr>
          <a:xfrm>
            <a:off x="467544" y="1628800"/>
            <a:ext cx="7992888" cy="1938992"/>
          </a:xfrm>
          <a:prstGeom prst="rect">
            <a:avLst/>
          </a:prstGeom>
          <a:noFill/>
        </p:spPr>
        <p:txBody>
          <a:bodyPr wrap="square" rtlCol="0">
            <a:spAutoFit/>
          </a:bodyPr>
          <a:lstStyle/>
          <a:p>
            <a:r>
              <a:rPr lang="zh-TW" altLang="en-US" sz="4000" dirty="0" smtClean="0">
                <a:latin typeface="文鼎粗圓" panose="020F0809000000000000" pitchFamily="49" charset="-120"/>
                <a:ea typeface="文鼎粗圓" panose="020F0809000000000000" pitchFamily="49" charset="-120"/>
              </a:rPr>
              <a:t>二手衣僅提供給經濟弱勢及生病突發的同學，若是因為參加比賽或是未穿著體育服同學，</a:t>
            </a:r>
            <a:r>
              <a:rPr lang="zh-TW" altLang="en-US" sz="4000" dirty="0" smtClean="0">
                <a:solidFill>
                  <a:srgbClr val="FF0000"/>
                </a:solidFill>
                <a:latin typeface="文鼎粗圓" panose="020F0809000000000000" pitchFamily="49" charset="-120"/>
                <a:ea typeface="文鼎粗圓" panose="020F0809000000000000" pitchFamily="49" charset="-120"/>
              </a:rPr>
              <a:t>不予提供</a:t>
            </a:r>
            <a:r>
              <a:rPr lang="zh-TW" altLang="en-US" sz="4000" dirty="0" smtClean="0">
                <a:latin typeface="文鼎粗圓" panose="020F0809000000000000" pitchFamily="49" charset="-120"/>
                <a:ea typeface="文鼎粗圓" panose="020F0809000000000000" pitchFamily="49" charset="-120"/>
              </a:rPr>
              <a:t>。</a:t>
            </a:r>
            <a:endParaRPr lang="zh-TW" altLang="en-US" sz="4000" dirty="0">
              <a:latin typeface="文鼎粗圓" panose="020F0809000000000000" pitchFamily="49" charset="-120"/>
              <a:ea typeface="文鼎粗圓" panose="020F0809000000000000" pitchFamily="49" charset="-120"/>
            </a:endParaRPr>
          </a:p>
        </p:txBody>
      </p:sp>
    </p:spTree>
    <p:extLst>
      <p:ext uri="{BB962C8B-B14F-4D97-AF65-F5344CB8AC3E}">
        <p14:creationId xmlns:p14="http://schemas.microsoft.com/office/powerpoint/2010/main" val="31970520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800" dirty="0" smtClean="0">
                <a:solidFill>
                  <a:srgbClr val="0000FF"/>
                </a:solidFill>
                <a:latin typeface="微軟正黑體" panose="020B0604030504040204" pitchFamily="34" charset="-120"/>
                <a:ea typeface="微軟正黑體" panose="020B0604030504040204" pitchFamily="34" charset="-120"/>
              </a:rPr>
              <a:t>建議事項</a:t>
            </a:r>
            <a:r>
              <a:rPr lang="en-US" altLang="zh-TW" dirty="0" smtClean="0">
                <a:solidFill>
                  <a:srgbClr val="0000FF"/>
                </a:solidFill>
                <a:latin typeface="微軟正黑體" panose="020B0604030504040204" pitchFamily="34" charset="-120"/>
                <a:ea typeface="微軟正黑體" panose="020B0604030504040204" pitchFamily="34" charset="-120"/>
              </a:rPr>
              <a:t>:</a:t>
            </a:r>
            <a:endParaRPr lang="zh-TW" altLang="en-US" dirty="0">
              <a:solidFill>
                <a:srgbClr val="0000FF"/>
              </a:solidFill>
              <a:latin typeface="微軟正黑體" panose="020B0604030504040204" pitchFamily="34" charset="-120"/>
              <a:ea typeface="微軟正黑體" panose="020B0604030504040204" pitchFamily="34" charset="-120"/>
            </a:endParaRPr>
          </a:p>
        </p:txBody>
      </p:sp>
      <p:sp>
        <p:nvSpPr>
          <p:cNvPr id="5" name="文字方塊 4"/>
          <p:cNvSpPr txBox="1"/>
          <p:nvPr/>
        </p:nvSpPr>
        <p:spPr>
          <a:xfrm>
            <a:off x="628650" y="4221088"/>
            <a:ext cx="7759774" cy="2123658"/>
          </a:xfrm>
          <a:prstGeom prst="rect">
            <a:avLst/>
          </a:prstGeom>
          <a:noFill/>
        </p:spPr>
        <p:txBody>
          <a:bodyPr wrap="square" rtlCol="0">
            <a:spAutoFit/>
          </a:bodyPr>
          <a:lstStyle/>
          <a:p>
            <a:r>
              <a:rPr lang="zh-TW" altLang="en-US" sz="4400" dirty="0" smtClean="0">
                <a:solidFill>
                  <a:srgbClr val="0000FF"/>
                </a:solidFill>
                <a:latin typeface="微軟正黑體" panose="020B0604030504040204" pitchFamily="34" charset="-120"/>
                <a:ea typeface="微軟正黑體" panose="020B0604030504040204" pitchFamily="34" charset="-120"/>
              </a:rPr>
              <a:t>說明</a:t>
            </a:r>
            <a:r>
              <a:rPr lang="en-US" altLang="zh-TW" sz="4400" dirty="0" smtClean="0"/>
              <a:t>:</a:t>
            </a:r>
            <a:r>
              <a:rPr lang="zh-TW" altLang="en-US" sz="4400" dirty="0" smtClean="0">
                <a:latin typeface="微軟正黑體" panose="020B0604030504040204" pitchFamily="34" charset="-120"/>
                <a:ea typeface="微軟正黑體" panose="020B0604030504040204" pitchFamily="34" charset="-120"/>
              </a:rPr>
              <a:t>會後與總務處會商相關問</a:t>
            </a:r>
            <a:endParaRPr lang="en-US" altLang="zh-TW" sz="4400" dirty="0" smtClean="0">
              <a:latin typeface="微軟正黑體" panose="020B0604030504040204" pitchFamily="34" charset="-120"/>
              <a:ea typeface="微軟正黑體" panose="020B0604030504040204" pitchFamily="34" charset="-120"/>
            </a:endParaRPr>
          </a:p>
          <a:p>
            <a:r>
              <a:rPr lang="en-US" altLang="zh-TW" sz="4400" dirty="0">
                <a:latin typeface="微軟正黑體" panose="020B0604030504040204" pitchFamily="34" charset="-120"/>
                <a:ea typeface="微軟正黑體" panose="020B0604030504040204" pitchFamily="34" charset="-120"/>
              </a:rPr>
              <a:t> </a:t>
            </a:r>
            <a:r>
              <a:rPr lang="en-US" altLang="zh-TW" sz="4400" dirty="0" smtClean="0">
                <a:latin typeface="微軟正黑體" panose="020B0604030504040204" pitchFamily="34" charset="-120"/>
                <a:ea typeface="微軟正黑體" panose="020B0604030504040204" pitchFamily="34" charset="-120"/>
              </a:rPr>
              <a:t>        </a:t>
            </a:r>
            <a:r>
              <a:rPr lang="zh-TW" altLang="en-US" sz="4400" dirty="0" smtClean="0">
                <a:latin typeface="微軟正黑體" panose="020B0604030504040204" pitchFamily="34" charset="-120"/>
                <a:ea typeface="微軟正黑體" panose="020B0604030504040204" pitchFamily="34" charset="-120"/>
              </a:rPr>
              <a:t>題。</a:t>
            </a:r>
            <a:endParaRPr lang="en-US" altLang="zh-TW" sz="4400" dirty="0" smtClean="0">
              <a:latin typeface="微軟正黑體" panose="020B0604030504040204" pitchFamily="34" charset="-120"/>
              <a:ea typeface="微軟正黑體" panose="020B0604030504040204" pitchFamily="34" charset="-120"/>
            </a:endParaRPr>
          </a:p>
          <a:p>
            <a:endParaRPr lang="zh-TW" altLang="en-US" sz="4400" b="1" dirty="0">
              <a:latin typeface="微軟正黑體" panose="020B0604030504040204" pitchFamily="34" charset="-120"/>
              <a:ea typeface="微軟正黑體" panose="020B0604030504040204" pitchFamily="34" charset="-120"/>
            </a:endParaRPr>
          </a:p>
        </p:txBody>
      </p:sp>
      <p:pic>
        <p:nvPicPr>
          <p:cNvPr id="8" name="圖片 7"/>
          <p:cNvPicPr>
            <a:picLocks noChangeAspect="1"/>
          </p:cNvPicPr>
          <p:nvPr/>
        </p:nvPicPr>
        <p:blipFill>
          <a:blip r:embed="rId2"/>
          <a:stretch>
            <a:fillRect/>
          </a:stretch>
        </p:blipFill>
        <p:spPr>
          <a:xfrm>
            <a:off x="6387925" y="28106"/>
            <a:ext cx="2746276" cy="1697199"/>
          </a:xfrm>
          <a:prstGeom prst="rect">
            <a:avLst/>
          </a:prstGeom>
        </p:spPr>
      </p:pic>
      <p:pic>
        <p:nvPicPr>
          <p:cNvPr id="4" name="內容版面配置區 3"/>
          <p:cNvPicPr>
            <a:picLocks noGrp="1" noChangeAspect="1"/>
          </p:cNvPicPr>
          <p:nvPr>
            <p:ph idx="1"/>
          </p:nvPr>
        </p:nvPicPr>
        <p:blipFill>
          <a:blip r:embed="rId3"/>
          <a:stretch>
            <a:fillRect/>
          </a:stretch>
        </p:blipFill>
        <p:spPr>
          <a:xfrm>
            <a:off x="728117" y="1572209"/>
            <a:ext cx="7560840" cy="2683495"/>
          </a:xfrm>
          <a:prstGeom prst="rect">
            <a:avLst/>
          </a:prstGeom>
        </p:spPr>
      </p:pic>
    </p:spTree>
    <p:extLst>
      <p:ext uri="{BB962C8B-B14F-4D97-AF65-F5344CB8AC3E}">
        <p14:creationId xmlns:p14="http://schemas.microsoft.com/office/powerpoint/2010/main" val="365829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z="4800" dirty="0" smtClean="0">
                <a:solidFill>
                  <a:srgbClr val="0000FF"/>
                </a:solidFill>
                <a:latin typeface="微軟正黑體" panose="020B0604030504040204" pitchFamily="34" charset="-120"/>
                <a:ea typeface="微軟正黑體" panose="020B0604030504040204" pitchFamily="34" charset="-120"/>
              </a:rPr>
              <a:t>協辦事項</a:t>
            </a:r>
            <a:r>
              <a:rPr lang="en-US" altLang="zh-TW" dirty="0" smtClean="0">
                <a:solidFill>
                  <a:srgbClr val="0000FF"/>
                </a:solidFill>
                <a:latin typeface="微軟正黑體" panose="020B0604030504040204" pitchFamily="34" charset="-120"/>
                <a:ea typeface="微軟正黑體" panose="020B0604030504040204" pitchFamily="34" charset="-120"/>
              </a:rPr>
              <a:t>:</a:t>
            </a:r>
            <a:endParaRPr lang="zh-TW" altLang="en-US" dirty="0">
              <a:solidFill>
                <a:srgbClr val="0000FF"/>
              </a:solidFill>
              <a:latin typeface="微軟正黑體" panose="020B0604030504040204" pitchFamily="34" charset="-120"/>
              <a:ea typeface="微軟正黑體" panose="020B0604030504040204" pitchFamily="34" charset="-120"/>
            </a:endParaRPr>
          </a:p>
        </p:txBody>
      </p:sp>
      <p:pic>
        <p:nvPicPr>
          <p:cNvPr id="8" name="圖片 7"/>
          <p:cNvPicPr>
            <a:picLocks noChangeAspect="1"/>
          </p:cNvPicPr>
          <p:nvPr/>
        </p:nvPicPr>
        <p:blipFill>
          <a:blip r:embed="rId2"/>
          <a:stretch>
            <a:fillRect/>
          </a:stretch>
        </p:blipFill>
        <p:spPr>
          <a:xfrm>
            <a:off x="6387925" y="28106"/>
            <a:ext cx="2746276" cy="1697199"/>
          </a:xfrm>
          <a:prstGeom prst="rect">
            <a:avLst/>
          </a:prstGeom>
        </p:spPr>
      </p:pic>
      <p:sp>
        <p:nvSpPr>
          <p:cNvPr id="6" name="文字方塊 5"/>
          <p:cNvSpPr txBox="1"/>
          <p:nvPr/>
        </p:nvSpPr>
        <p:spPr>
          <a:xfrm>
            <a:off x="755576" y="1556792"/>
            <a:ext cx="7632848" cy="5016758"/>
          </a:xfrm>
          <a:prstGeom prst="rect">
            <a:avLst/>
          </a:prstGeom>
          <a:noFill/>
        </p:spPr>
        <p:txBody>
          <a:bodyPr wrap="square" rtlCol="0">
            <a:spAutoFit/>
          </a:bodyPr>
          <a:lstStyle/>
          <a:p>
            <a:r>
              <a:rPr lang="zh-TW" altLang="en-US" sz="4000" b="1" dirty="0" smtClean="0">
                <a:latin typeface="微軟正黑體" panose="020B0604030504040204" pitchFamily="34" charset="-120"/>
                <a:ea typeface="微軟正黑體" panose="020B0604030504040204" pitchFamily="34" charset="-120"/>
              </a:rPr>
              <a:t>一、請各班加強清理走廊前排水</a:t>
            </a:r>
            <a:endParaRPr lang="en-US" altLang="zh-TW" sz="4000" b="1" dirty="0" smtClean="0">
              <a:latin typeface="微軟正黑體" panose="020B0604030504040204" pitchFamily="34" charset="-120"/>
              <a:ea typeface="微軟正黑體" panose="020B0604030504040204" pitchFamily="34" charset="-120"/>
            </a:endParaRPr>
          </a:p>
          <a:p>
            <a:r>
              <a:rPr lang="en-US" altLang="zh-TW" sz="4000" b="1" dirty="0">
                <a:latin typeface="微軟正黑體" panose="020B0604030504040204" pitchFamily="34" charset="-120"/>
                <a:ea typeface="微軟正黑體" panose="020B0604030504040204" pitchFamily="34" charset="-120"/>
              </a:rPr>
              <a:t> </a:t>
            </a:r>
            <a:r>
              <a:rPr lang="en-US" altLang="zh-TW" sz="4000" b="1" dirty="0" smtClean="0">
                <a:latin typeface="微軟正黑體" panose="020B0604030504040204" pitchFamily="34" charset="-120"/>
                <a:ea typeface="微軟正黑體" panose="020B0604030504040204" pitchFamily="34" charset="-120"/>
              </a:rPr>
              <a:t>      </a:t>
            </a:r>
            <a:r>
              <a:rPr lang="zh-TW" altLang="en-US" sz="4000" b="1" dirty="0" smtClean="0">
                <a:latin typeface="微軟正黑體" panose="020B0604030504040204" pitchFamily="34" charset="-120"/>
                <a:ea typeface="微軟正黑體" panose="020B0604030504040204" pitchFamily="34" charset="-120"/>
              </a:rPr>
              <a:t>溝的</a:t>
            </a:r>
            <a:r>
              <a:rPr lang="zh-TW" altLang="en-US" sz="4000" b="1" dirty="0" smtClean="0">
                <a:solidFill>
                  <a:srgbClr val="FF0000"/>
                </a:solidFill>
                <a:latin typeface="微軟正黑體" panose="020B0604030504040204" pitchFamily="34" charset="-120"/>
                <a:ea typeface="微軟正黑體" panose="020B0604030504040204" pitchFamily="34" charset="-120"/>
              </a:rPr>
              <a:t>泥灰</a:t>
            </a:r>
            <a:r>
              <a:rPr lang="zh-TW" altLang="en-US" sz="4000" b="1" dirty="0" smtClean="0">
                <a:latin typeface="微軟正黑體" panose="020B0604030504040204" pitchFamily="34" charset="-120"/>
                <a:ea typeface="微軟正黑體" panose="020B0604030504040204" pitchFamily="34" charset="-120"/>
              </a:rPr>
              <a:t>，除了</a:t>
            </a:r>
            <a:r>
              <a:rPr lang="zh-TW" altLang="en-US" sz="4000" b="1" dirty="0" smtClean="0">
                <a:solidFill>
                  <a:srgbClr val="FF0000"/>
                </a:solidFill>
                <a:latin typeface="微軟正黑體" panose="020B0604030504040204" pitchFamily="34" charset="-120"/>
                <a:ea typeface="微軟正黑體" panose="020B0604030504040204" pitchFamily="34" charset="-120"/>
              </a:rPr>
              <a:t>清掃</a:t>
            </a:r>
            <a:r>
              <a:rPr lang="zh-TW" altLang="en-US" sz="4000" b="1" dirty="0" smtClean="0">
                <a:latin typeface="微軟正黑體" panose="020B0604030504040204" pitchFamily="34" charset="-120"/>
                <a:ea typeface="微軟正黑體" panose="020B0604030504040204" pitchFamily="34" charset="-120"/>
              </a:rPr>
              <a:t>外，請 </a:t>
            </a:r>
            <a:endParaRPr lang="en-US" altLang="zh-TW" sz="4000" b="1" dirty="0" smtClean="0">
              <a:latin typeface="微軟正黑體" panose="020B0604030504040204" pitchFamily="34" charset="-120"/>
              <a:ea typeface="微軟正黑體" panose="020B0604030504040204" pitchFamily="34" charset="-120"/>
            </a:endParaRPr>
          </a:p>
          <a:p>
            <a:r>
              <a:rPr lang="en-US" altLang="zh-TW" sz="4000" b="1" dirty="0">
                <a:latin typeface="微軟正黑體" panose="020B0604030504040204" pitchFamily="34" charset="-120"/>
                <a:ea typeface="微軟正黑體" panose="020B0604030504040204" pitchFamily="34" charset="-120"/>
              </a:rPr>
              <a:t> </a:t>
            </a:r>
            <a:r>
              <a:rPr lang="en-US" altLang="zh-TW" sz="4000" b="1" dirty="0" smtClean="0">
                <a:latin typeface="微軟正黑體" panose="020B0604030504040204" pitchFamily="34" charset="-120"/>
                <a:ea typeface="微軟正黑體" panose="020B0604030504040204" pitchFamily="34" charset="-120"/>
              </a:rPr>
              <a:t>      </a:t>
            </a:r>
            <a:r>
              <a:rPr lang="zh-TW" altLang="en-US" sz="4000" b="1" dirty="0" smtClean="0">
                <a:latin typeface="微軟正黑體" panose="020B0604030504040204" pitchFamily="34" charset="-120"/>
                <a:ea typeface="微軟正黑體" panose="020B0604030504040204" pitchFamily="34" charset="-120"/>
              </a:rPr>
              <a:t>各班利用</a:t>
            </a:r>
            <a:r>
              <a:rPr lang="zh-TW" altLang="en-US" sz="4000" b="1" dirty="0" smtClean="0">
                <a:solidFill>
                  <a:srgbClr val="FF0000"/>
                </a:solidFill>
                <a:latin typeface="微軟正黑體" panose="020B0604030504040204" pitchFamily="34" charset="-120"/>
                <a:ea typeface="微軟正黑體" panose="020B0604030504040204" pitchFamily="34" charset="-120"/>
              </a:rPr>
              <a:t>清水洗沖</a:t>
            </a:r>
            <a:r>
              <a:rPr lang="zh-TW" altLang="en-US" sz="4000" b="1" dirty="0" smtClean="0">
                <a:latin typeface="微軟正黑體" panose="020B0604030504040204" pitchFamily="34" charset="-120"/>
                <a:ea typeface="微軟正黑體" panose="020B0604030504040204" pitchFamily="34" charset="-120"/>
              </a:rPr>
              <a:t>過一次。</a:t>
            </a:r>
            <a:endParaRPr lang="en-US" altLang="zh-TW" sz="4000" b="1" dirty="0" smtClean="0">
              <a:latin typeface="微軟正黑體" panose="020B0604030504040204" pitchFamily="34" charset="-120"/>
              <a:ea typeface="微軟正黑體" panose="020B0604030504040204" pitchFamily="34" charset="-120"/>
            </a:endParaRPr>
          </a:p>
          <a:p>
            <a:r>
              <a:rPr lang="zh-TW" altLang="en-US" sz="4000" b="1" dirty="0" smtClean="0">
                <a:latin typeface="微軟正黑體" panose="020B0604030504040204" pitchFamily="34" charset="-120"/>
                <a:ea typeface="微軟正黑體" panose="020B0604030504040204" pitchFamily="34" charset="-120"/>
              </a:rPr>
              <a:t>二、各班前後走廊之</a:t>
            </a:r>
            <a:r>
              <a:rPr lang="zh-TW" altLang="en-US" sz="4000" b="1" dirty="0" smtClean="0">
                <a:solidFill>
                  <a:srgbClr val="FF0000"/>
                </a:solidFill>
                <a:latin typeface="微軟正黑體" panose="020B0604030504040204" pitchFamily="34" charset="-120"/>
                <a:ea typeface="微軟正黑體" panose="020B0604030504040204" pitchFamily="34" charset="-120"/>
              </a:rPr>
              <a:t>排水孔</a:t>
            </a:r>
            <a:r>
              <a:rPr lang="zh-TW" altLang="en-US" sz="4000" b="1" dirty="0" smtClean="0">
                <a:latin typeface="微軟正黑體" panose="020B0604030504040204" pitchFamily="34" charset="-120"/>
                <a:ea typeface="微軟正黑體" panose="020B0604030504040204" pitchFamily="34" charset="-120"/>
              </a:rPr>
              <a:t>，請 </a:t>
            </a:r>
            <a:endParaRPr lang="en-US" altLang="zh-TW" sz="4000" b="1" dirty="0" smtClean="0">
              <a:latin typeface="微軟正黑體" panose="020B0604030504040204" pitchFamily="34" charset="-120"/>
              <a:ea typeface="微軟正黑體" panose="020B0604030504040204" pitchFamily="34" charset="-120"/>
            </a:endParaRPr>
          </a:p>
          <a:p>
            <a:r>
              <a:rPr lang="en-US" altLang="zh-TW" sz="4000" b="1" dirty="0">
                <a:latin typeface="微軟正黑體" panose="020B0604030504040204" pitchFamily="34" charset="-120"/>
                <a:ea typeface="微軟正黑體" panose="020B0604030504040204" pitchFamily="34" charset="-120"/>
              </a:rPr>
              <a:t> </a:t>
            </a:r>
            <a:r>
              <a:rPr lang="en-US" altLang="zh-TW" sz="4000" b="1" dirty="0" smtClean="0">
                <a:latin typeface="微軟正黑體" panose="020B0604030504040204" pitchFamily="34" charset="-120"/>
                <a:ea typeface="微軟正黑體" panose="020B0604030504040204" pitchFamily="34" charset="-120"/>
              </a:rPr>
              <a:t>      </a:t>
            </a:r>
            <a:r>
              <a:rPr lang="zh-TW" altLang="en-US" sz="4000" b="1" dirty="0" smtClean="0">
                <a:latin typeface="微軟正黑體" panose="020B0604030504040204" pitchFamily="34" charset="-120"/>
                <a:ea typeface="微軟正黑體" panose="020B0604030504040204" pitchFamily="34" charset="-120"/>
              </a:rPr>
              <a:t>定期派學生</a:t>
            </a:r>
            <a:r>
              <a:rPr lang="zh-TW" altLang="en-US" sz="4000" b="1" dirty="0" smtClean="0">
                <a:solidFill>
                  <a:srgbClr val="FF0000"/>
                </a:solidFill>
                <a:latin typeface="微軟正黑體" panose="020B0604030504040204" pitchFamily="34" charset="-120"/>
                <a:ea typeface="微軟正黑體" panose="020B0604030504040204" pitchFamily="34" charset="-120"/>
              </a:rPr>
              <a:t>清除</a:t>
            </a:r>
            <a:r>
              <a:rPr lang="zh-TW" altLang="en-US" sz="4000" b="1" dirty="0" smtClean="0">
                <a:latin typeface="微軟正黑體" panose="020B0604030504040204" pitchFamily="34" charset="-120"/>
                <a:ea typeface="微軟正黑體" panose="020B0604030504040204" pitchFamily="34" charset="-120"/>
              </a:rPr>
              <a:t>堵塞之雜物。</a:t>
            </a:r>
            <a:endParaRPr lang="en-US" altLang="zh-TW" sz="4000" b="1" dirty="0" smtClean="0">
              <a:latin typeface="微軟正黑體" panose="020B0604030504040204" pitchFamily="34" charset="-120"/>
              <a:ea typeface="微軟正黑體" panose="020B0604030504040204" pitchFamily="34" charset="-120"/>
            </a:endParaRPr>
          </a:p>
          <a:p>
            <a:r>
              <a:rPr lang="zh-TW" altLang="en-US" sz="4000" b="1" dirty="0" smtClean="0">
                <a:latin typeface="微軟正黑體" panose="020B0604030504040204" pitchFamily="34" charset="-120"/>
                <a:ea typeface="微軟正黑體" panose="020B0604030504040204" pitchFamily="34" charset="-120"/>
              </a:rPr>
              <a:t>三、各班</a:t>
            </a:r>
            <a:r>
              <a:rPr lang="zh-TW" altLang="en-US" sz="4000" b="1" dirty="0" smtClean="0">
                <a:solidFill>
                  <a:srgbClr val="FF0000"/>
                </a:solidFill>
                <a:latin typeface="微軟正黑體" panose="020B0604030504040204" pitchFamily="34" charset="-120"/>
                <a:ea typeface="微軟正黑體" panose="020B0604030504040204" pitchFamily="34" charset="-120"/>
              </a:rPr>
              <a:t>佈告欄</a:t>
            </a:r>
            <a:r>
              <a:rPr lang="zh-TW" altLang="en-US" sz="4000" b="1" dirty="0" smtClean="0">
                <a:latin typeface="微軟正黑體" panose="020B0604030504040204" pitchFamily="34" charset="-120"/>
                <a:ea typeface="微軟正黑體" panose="020B0604030504040204" pitchFamily="34" charset="-120"/>
              </a:rPr>
              <a:t>請在家長日前利</a:t>
            </a:r>
            <a:endParaRPr lang="en-US" altLang="zh-TW" sz="4000" b="1" dirty="0" smtClean="0">
              <a:latin typeface="微軟正黑體" panose="020B0604030504040204" pitchFamily="34" charset="-120"/>
              <a:ea typeface="微軟正黑體" panose="020B0604030504040204" pitchFamily="34" charset="-120"/>
            </a:endParaRPr>
          </a:p>
          <a:p>
            <a:r>
              <a:rPr lang="en-US" altLang="zh-TW" sz="4000" b="1" dirty="0">
                <a:latin typeface="微軟正黑體" panose="020B0604030504040204" pitchFamily="34" charset="-120"/>
                <a:ea typeface="微軟正黑體" panose="020B0604030504040204" pitchFamily="34" charset="-120"/>
              </a:rPr>
              <a:t> </a:t>
            </a:r>
            <a:r>
              <a:rPr lang="en-US" altLang="zh-TW" sz="4000" b="1" dirty="0" smtClean="0">
                <a:latin typeface="微軟正黑體" panose="020B0604030504040204" pitchFamily="34" charset="-120"/>
                <a:ea typeface="微軟正黑體" panose="020B0604030504040204" pitchFamily="34" charset="-120"/>
              </a:rPr>
              <a:t>      </a:t>
            </a:r>
            <a:r>
              <a:rPr lang="zh-TW" altLang="en-US" sz="4000" b="1" dirty="0" smtClean="0">
                <a:latin typeface="微軟正黑體" panose="020B0604030504040204" pitchFamily="34" charset="-120"/>
                <a:ea typeface="微軟正黑體" panose="020B0604030504040204" pitchFamily="34" charset="-120"/>
              </a:rPr>
              <a:t>用壁報紙</a:t>
            </a:r>
            <a:r>
              <a:rPr lang="zh-TW" altLang="en-US" sz="4000" b="1" dirty="0" smtClean="0">
                <a:solidFill>
                  <a:srgbClr val="FF0000"/>
                </a:solidFill>
                <a:latin typeface="微軟正黑體" panose="020B0604030504040204" pitchFamily="34" charset="-120"/>
                <a:ea typeface="微軟正黑體" panose="020B0604030504040204" pitchFamily="34" charset="-120"/>
              </a:rPr>
              <a:t>封板</a:t>
            </a:r>
            <a:r>
              <a:rPr lang="zh-TW" altLang="en-US" sz="4000" b="1" dirty="0" smtClean="0">
                <a:latin typeface="微軟正黑體" panose="020B0604030504040204" pitchFamily="34" charset="-120"/>
                <a:ea typeface="微軟正黑體" panose="020B0604030504040204" pitchFamily="34" charset="-120"/>
              </a:rPr>
              <a:t>。勿用工業風</a:t>
            </a:r>
            <a:endParaRPr lang="en-US" altLang="zh-TW" sz="4000" b="1" dirty="0" smtClean="0">
              <a:latin typeface="微軟正黑體" panose="020B0604030504040204" pitchFamily="34" charset="-120"/>
              <a:ea typeface="微軟正黑體" panose="020B0604030504040204" pitchFamily="34" charset="-120"/>
            </a:endParaRPr>
          </a:p>
          <a:p>
            <a:r>
              <a:rPr lang="en-US" altLang="zh-TW" sz="4000" b="1" dirty="0">
                <a:latin typeface="微軟正黑體" panose="020B0604030504040204" pitchFamily="34" charset="-120"/>
                <a:ea typeface="微軟正黑體" panose="020B0604030504040204" pitchFamily="34" charset="-120"/>
              </a:rPr>
              <a:t> </a:t>
            </a:r>
            <a:r>
              <a:rPr lang="en-US" altLang="zh-TW" sz="4000" b="1" dirty="0" smtClean="0">
                <a:latin typeface="微軟正黑體" panose="020B0604030504040204" pitchFamily="34" charset="-120"/>
                <a:ea typeface="微軟正黑體" panose="020B0604030504040204" pitchFamily="34" charset="-120"/>
              </a:rPr>
              <a:t>      </a:t>
            </a:r>
            <a:r>
              <a:rPr lang="zh-TW" altLang="en-US" sz="4000" b="1" dirty="0" smtClean="0">
                <a:latin typeface="微軟正黑體" panose="020B0604030504040204" pitchFamily="34" charset="-120"/>
                <a:ea typeface="微軟正黑體" panose="020B0604030504040204" pitchFamily="34" charset="-120"/>
              </a:rPr>
              <a:t>來佈置。</a:t>
            </a:r>
            <a:endParaRPr lang="zh-TW" altLang="en-US" sz="40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171159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3563888" y="3789040"/>
            <a:ext cx="4978072" cy="1470025"/>
          </a:xfrm>
        </p:spPr>
        <p:txBody>
          <a:bodyPr>
            <a:noAutofit/>
          </a:bodyPr>
          <a:lstStyle/>
          <a:p>
            <a:r>
              <a:rPr lang="zh-TW" altLang="en-US" sz="8800" b="1" dirty="0" smtClean="0">
                <a:latin typeface="微軟正黑體" pitchFamily="34" charset="-120"/>
                <a:ea typeface="微軟正黑體" pitchFamily="34" charset="-120"/>
              </a:rPr>
              <a:t>訓育組</a:t>
            </a:r>
            <a:endParaRPr lang="zh-TW" altLang="en-US" sz="8800" b="1" dirty="0">
              <a:latin typeface="微軟正黑體" pitchFamily="34" charset="-120"/>
              <a:ea typeface="微軟正黑體" pitchFamily="34" charset="-120"/>
            </a:endParaRPr>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7390" y="1412776"/>
            <a:ext cx="3786147" cy="2304256"/>
          </a:xfrm>
          <a:prstGeom prst="rect">
            <a:avLst/>
          </a:prstGeom>
        </p:spPr>
      </p:pic>
    </p:spTree>
    <p:extLst>
      <p:ext uri="{BB962C8B-B14F-4D97-AF65-F5344CB8AC3E}">
        <p14:creationId xmlns:p14="http://schemas.microsoft.com/office/powerpoint/2010/main" val="842723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476672"/>
            <a:ext cx="8229600" cy="1143000"/>
          </a:xfrm>
        </p:spPr>
        <p:txBody>
          <a:bodyPr/>
          <a:lstStyle/>
          <a:p>
            <a:r>
              <a:rPr lang="zh-TW" altLang="en-US" sz="5400" b="1" dirty="0">
                <a:solidFill>
                  <a:srgbClr val="0070C0"/>
                </a:solidFill>
                <a:latin typeface="微軟正黑體" pitchFamily="34" charset="-120"/>
              </a:rPr>
              <a:t>✽</a:t>
            </a:r>
            <a:r>
              <a:rPr lang="zh-TW" altLang="en-US" sz="5400" b="1" dirty="0">
                <a:solidFill>
                  <a:srgbClr val="0070C0"/>
                </a:solidFill>
                <a:latin typeface="微軟正黑體" panose="020B0604030504040204" pitchFamily="34" charset="-120"/>
                <a:ea typeface="微軟正黑體" panose="020B0604030504040204" pitchFamily="34" charset="-120"/>
              </a:rPr>
              <a:t>服務</a:t>
            </a:r>
            <a:r>
              <a:rPr lang="zh-TW" altLang="en-US" sz="5400" b="1" dirty="0" smtClean="0">
                <a:solidFill>
                  <a:srgbClr val="0070C0"/>
                </a:solidFill>
                <a:latin typeface="微軟正黑體" pitchFamily="34" charset="-120"/>
                <a:ea typeface="微軟正黑體" pitchFamily="34" charset="-120"/>
              </a:rPr>
              <a:t>學習</a:t>
            </a:r>
            <a:r>
              <a:rPr lang="zh-TW" altLang="en-US" b="1" dirty="0">
                <a:latin typeface="微軟正黑體" pitchFamily="34" charset="-120"/>
                <a:ea typeface="微軟正黑體" pitchFamily="34" charset="-120"/>
              </a:rPr>
              <a:t>時數輸入</a:t>
            </a:r>
            <a:r>
              <a:rPr lang="zh-TW" altLang="en-US" b="1" dirty="0" smtClean="0">
                <a:latin typeface="微軟正黑體" pitchFamily="34" charset="-120"/>
                <a:ea typeface="微軟正黑體" pitchFamily="34" charset="-120"/>
              </a:rPr>
              <a:t>相關事項</a:t>
            </a:r>
            <a:endParaRPr lang="zh-TW" altLang="en-US" b="1" dirty="0">
              <a:latin typeface="微軟正黑體" pitchFamily="34" charset="-120"/>
              <a:ea typeface="微軟正黑體" pitchFamily="34" charset="-120"/>
            </a:endParaRPr>
          </a:p>
        </p:txBody>
      </p:sp>
      <p:sp>
        <p:nvSpPr>
          <p:cNvPr id="3" name="直排文字版面配置區 2"/>
          <p:cNvSpPr>
            <a:spLocks noGrp="1"/>
          </p:cNvSpPr>
          <p:nvPr>
            <p:ph type="body" orient="vert" idx="1"/>
          </p:nvPr>
        </p:nvSpPr>
        <p:spPr>
          <a:xfrm>
            <a:off x="161764" y="1484784"/>
            <a:ext cx="9090756" cy="5069797"/>
          </a:xfrm>
        </p:spPr>
        <p:txBody>
          <a:bodyPr vert="horz">
            <a:normAutofit/>
          </a:bodyPr>
          <a:lstStyle/>
          <a:p>
            <a:pPr marL="0" indent="0">
              <a:buNone/>
            </a:pPr>
            <a:r>
              <a:rPr lang="zh-TW" altLang="en-US" sz="2800" dirty="0" smtClean="0">
                <a:solidFill>
                  <a:schemeClr val="bg2">
                    <a:lumMod val="10000"/>
                  </a:schemeClr>
                </a:solidFill>
                <a:latin typeface="+mj-ea"/>
                <a:ea typeface="+mj-ea"/>
              </a:rPr>
              <a:t>一</a:t>
            </a:r>
            <a:r>
              <a:rPr lang="zh-TW" altLang="zh-TW" sz="2800" dirty="0">
                <a:solidFill>
                  <a:schemeClr val="bg2">
                    <a:lumMod val="10000"/>
                  </a:schemeClr>
                </a:solidFill>
                <a:latin typeface="+mj-ea"/>
                <a:ea typeface="+mj-ea"/>
              </a:rPr>
              <a:t>、 </a:t>
            </a:r>
            <a:r>
              <a:rPr lang="en-US" altLang="zh-TW" sz="2800" b="1" dirty="0" smtClean="0">
                <a:solidFill>
                  <a:schemeClr val="bg2">
                    <a:lumMod val="10000"/>
                  </a:schemeClr>
                </a:solidFill>
                <a:latin typeface="+mj-ea"/>
                <a:ea typeface="+mj-ea"/>
              </a:rPr>
              <a:t>106</a:t>
            </a:r>
            <a:r>
              <a:rPr lang="zh-TW" altLang="en-US" sz="2800" b="1" dirty="0" smtClean="0">
                <a:solidFill>
                  <a:schemeClr val="bg2">
                    <a:lumMod val="10000"/>
                  </a:schemeClr>
                </a:solidFill>
                <a:latin typeface="+mj-ea"/>
                <a:ea typeface="+mj-ea"/>
              </a:rPr>
              <a:t>學年度下學期</a:t>
            </a:r>
            <a:r>
              <a:rPr lang="zh-TW" altLang="en-US" sz="2400" dirty="0" smtClean="0">
                <a:solidFill>
                  <a:schemeClr val="bg2">
                    <a:lumMod val="10000"/>
                  </a:schemeClr>
                </a:solidFill>
                <a:latin typeface="+mj-ea"/>
                <a:ea typeface="+mj-ea"/>
              </a:rPr>
              <a:t>服務時數計算至</a:t>
            </a:r>
            <a:r>
              <a:rPr lang="en-US" altLang="zh-TW" sz="3000" b="1" u="sng" dirty="0" smtClean="0">
                <a:solidFill>
                  <a:schemeClr val="bg2">
                    <a:lumMod val="10000"/>
                  </a:schemeClr>
                </a:solidFill>
                <a:latin typeface="+mj-ea"/>
                <a:ea typeface="+mj-ea"/>
              </a:rPr>
              <a:t>107</a:t>
            </a:r>
            <a:r>
              <a:rPr lang="zh-TW" altLang="en-US" sz="3000" b="1" u="sng" dirty="0" smtClean="0">
                <a:solidFill>
                  <a:schemeClr val="bg2">
                    <a:lumMod val="10000"/>
                  </a:schemeClr>
                </a:solidFill>
                <a:latin typeface="+mj-ea"/>
                <a:ea typeface="+mj-ea"/>
              </a:rPr>
              <a:t>年</a:t>
            </a:r>
            <a:r>
              <a:rPr lang="en-US" altLang="zh-TW" sz="3000" b="1" u="sng" dirty="0" smtClean="0">
                <a:solidFill>
                  <a:schemeClr val="bg2">
                    <a:lumMod val="10000"/>
                  </a:schemeClr>
                </a:solidFill>
                <a:latin typeface="+mj-ea"/>
                <a:ea typeface="+mj-ea"/>
              </a:rPr>
              <a:t>7</a:t>
            </a:r>
            <a:r>
              <a:rPr lang="zh-TW" altLang="en-US" sz="3000" b="1" u="sng" dirty="0" smtClean="0">
                <a:solidFill>
                  <a:schemeClr val="bg2">
                    <a:lumMod val="10000"/>
                  </a:schemeClr>
                </a:solidFill>
                <a:latin typeface="+mj-ea"/>
                <a:ea typeface="+mj-ea"/>
              </a:rPr>
              <a:t>月</a:t>
            </a:r>
            <a:r>
              <a:rPr lang="en-US" altLang="zh-TW" sz="3000" b="1" u="sng" dirty="0" smtClean="0">
                <a:solidFill>
                  <a:schemeClr val="bg2">
                    <a:lumMod val="10000"/>
                  </a:schemeClr>
                </a:solidFill>
                <a:latin typeface="+mj-ea"/>
                <a:ea typeface="+mj-ea"/>
              </a:rPr>
              <a:t>31</a:t>
            </a:r>
            <a:r>
              <a:rPr lang="zh-TW" altLang="en-US" sz="3000" b="1" u="sng" dirty="0" smtClean="0">
                <a:solidFill>
                  <a:schemeClr val="bg2">
                    <a:lumMod val="10000"/>
                  </a:schemeClr>
                </a:solidFill>
                <a:latin typeface="+mj-ea"/>
                <a:ea typeface="+mj-ea"/>
              </a:rPr>
              <a:t>日</a:t>
            </a:r>
            <a:r>
              <a:rPr lang="zh-TW" altLang="en-US" sz="3500" dirty="0" smtClean="0">
                <a:solidFill>
                  <a:schemeClr val="bg2">
                    <a:lumMod val="10000"/>
                  </a:schemeClr>
                </a:solidFill>
                <a:latin typeface="+mj-ea"/>
                <a:ea typeface="+mj-ea"/>
              </a:rPr>
              <a:t>。</a:t>
            </a:r>
            <a:endParaRPr lang="en-US" altLang="zh-TW" sz="3500" dirty="0" smtClean="0">
              <a:solidFill>
                <a:schemeClr val="bg2">
                  <a:lumMod val="10000"/>
                </a:schemeClr>
              </a:solidFill>
              <a:latin typeface="+mj-ea"/>
              <a:ea typeface="+mj-ea"/>
            </a:endParaRPr>
          </a:p>
          <a:p>
            <a:pPr marL="0" indent="0">
              <a:buNone/>
            </a:pPr>
            <a:r>
              <a:rPr lang="zh-TW" altLang="en-US" sz="2800" dirty="0">
                <a:solidFill>
                  <a:schemeClr val="bg2">
                    <a:lumMod val="10000"/>
                  </a:schemeClr>
                </a:solidFill>
                <a:latin typeface="+mj-ea"/>
                <a:ea typeface="+mj-ea"/>
              </a:rPr>
              <a:t> </a:t>
            </a:r>
            <a:r>
              <a:rPr lang="zh-TW" altLang="en-US" sz="2800" dirty="0" smtClean="0">
                <a:solidFill>
                  <a:schemeClr val="bg2">
                    <a:lumMod val="10000"/>
                  </a:schemeClr>
                </a:solidFill>
                <a:latin typeface="+mj-ea"/>
                <a:ea typeface="+mj-ea"/>
              </a:rPr>
              <a:t>        </a:t>
            </a:r>
            <a:r>
              <a:rPr lang="zh-TW" altLang="en-US" sz="2400" dirty="0" smtClean="0">
                <a:solidFill>
                  <a:srgbClr val="FF0000"/>
                </a:solidFill>
                <a:latin typeface="+mj-ea"/>
                <a:ea typeface="+mj-ea"/>
              </a:rPr>
              <a:t>請老師協助於</a:t>
            </a:r>
            <a:r>
              <a:rPr lang="en-US" altLang="zh-TW" sz="2800" b="1" u="sng" dirty="0" smtClean="0">
                <a:solidFill>
                  <a:srgbClr val="FF0000"/>
                </a:solidFill>
                <a:latin typeface="+mj-ea"/>
                <a:ea typeface="+mj-ea"/>
              </a:rPr>
              <a:t>9</a:t>
            </a:r>
            <a:r>
              <a:rPr lang="zh-TW" altLang="en-US" sz="2800" b="1" u="sng" dirty="0" smtClean="0">
                <a:solidFill>
                  <a:srgbClr val="FF0000"/>
                </a:solidFill>
                <a:latin typeface="+mj-ea"/>
                <a:ea typeface="+mj-ea"/>
              </a:rPr>
              <a:t>月</a:t>
            </a:r>
            <a:r>
              <a:rPr lang="en-US" altLang="zh-TW" sz="2800" b="1" u="sng" dirty="0" smtClean="0">
                <a:solidFill>
                  <a:srgbClr val="FF0000"/>
                </a:solidFill>
                <a:latin typeface="+mj-ea"/>
                <a:ea typeface="+mj-ea"/>
              </a:rPr>
              <a:t>1</a:t>
            </a:r>
            <a:r>
              <a:rPr lang="zh-TW" altLang="en-US" sz="2800" b="1" u="sng" dirty="0" smtClean="0">
                <a:solidFill>
                  <a:srgbClr val="FF0000"/>
                </a:solidFill>
                <a:latin typeface="+mj-ea"/>
                <a:ea typeface="+mj-ea"/>
              </a:rPr>
              <a:t>日至</a:t>
            </a:r>
            <a:r>
              <a:rPr lang="en-US" altLang="zh-TW" sz="2800" b="1" u="sng" dirty="0" smtClean="0">
                <a:solidFill>
                  <a:srgbClr val="FF0000"/>
                </a:solidFill>
                <a:latin typeface="+mj-ea"/>
                <a:ea typeface="+mj-ea"/>
              </a:rPr>
              <a:t>9</a:t>
            </a:r>
            <a:r>
              <a:rPr lang="zh-TW" altLang="en-US" sz="2800" b="1" u="sng" dirty="0" smtClean="0">
                <a:solidFill>
                  <a:srgbClr val="FF0000"/>
                </a:solidFill>
                <a:latin typeface="+mj-ea"/>
                <a:ea typeface="+mj-ea"/>
              </a:rPr>
              <a:t>月</a:t>
            </a:r>
            <a:r>
              <a:rPr lang="en-US" altLang="zh-TW" sz="2800" b="1" u="sng" dirty="0" smtClean="0">
                <a:solidFill>
                  <a:srgbClr val="FF0000"/>
                </a:solidFill>
                <a:latin typeface="+mj-ea"/>
                <a:ea typeface="+mj-ea"/>
              </a:rPr>
              <a:t>30</a:t>
            </a:r>
            <a:r>
              <a:rPr lang="zh-TW" altLang="en-US" sz="2800" b="1" u="sng" dirty="0" smtClean="0">
                <a:solidFill>
                  <a:srgbClr val="FF0000"/>
                </a:solidFill>
                <a:latin typeface="+mj-ea"/>
                <a:ea typeface="+mj-ea"/>
              </a:rPr>
              <a:t>日</a:t>
            </a:r>
            <a:r>
              <a:rPr lang="zh-TW" altLang="en-US" sz="2400" dirty="0">
                <a:solidFill>
                  <a:srgbClr val="FF0000"/>
                </a:solidFill>
                <a:latin typeface="+mj-ea"/>
                <a:ea typeface="+mj-ea"/>
              </a:rPr>
              <a:t>間</a:t>
            </a:r>
            <a:r>
              <a:rPr lang="zh-TW" altLang="en-US" sz="2400" dirty="0" smtClean="0">
                <a:solidFill>
                  <a:srgbClr val="FF0000"/>
                </a:solidFill>
                <a:latin typeface="+mj-ea"/>
                <a:ea typeface="+mj-ea"/>
              </a:rPr>
              <a:t>輸入時</a:t>
            </a:r>
            <a:r>
              <a:rPr lang="zh-TW" altLang="en-US" sz="2400" dirty="0">
                <a:solidFill>
                  <a:srgbClr val="FF0000"/>
                </a:solidFill>
                <a:latin typeface="+mj-ea"/>
                <a:ea typeface="+mj-ea"/>
              </a:rPr>
              <a:t>數完畢</a:t>
            </a:r>
            <a:endParaRPr lang="en-US" altLang="zh-TW" sz="2400" dirty="0" smtClean="0">
              <a:solidFill>
                <a:srgbClr val="FF0000"/>
              </a:solidFill>
              <a:latin typeface="+mj-ea"/>
              <a:ea typeface="+mj-ea"/>
            </a:endParaRPr>
          </a:p>
          <a:p>
            <a:pPr marL="0" indent="0">
              <a:buNone/>
            </a:pPr>
            <a:r>
              <a:rPr lang="zh-TW" altLang="en-US" sz="2800" dirty="0" smtClean="0">
                <a:solidFill>
                  <a:schemeClr val="bg2">
                    <a:lumMod val="10000"/>
                  </a:schemeClr>
                </a:solidFill>
                <a:latin typeface="+mj-ea"/>
                <a:ea typeface="+mj-ea"/>
              </a:rPr>
              <a:t>       ，謝謝導師！</a:t>
            </a:r>
            <a:endParaRPr lang="en-US" altLang="zh-TW" sz="2800" dirty="0" smtClean="0">
              <a:solidFill>
                <a:schemeClr val="bg2">
                  <a:lumMod val="10000"/>
                </a:schemeClr>
              </a:solidFill>
              <a:latin typeface="+mj-ea"/>
              <a:ea typeface="+mj-ea"/>
            </a:endParaRPr>
          </a:p>
          <a:p>
            <a:pPr marL="0" indent="0">
              <a:buNone/>
            </a:pPr>
            <a:r>
              <a:rPr lang="zh-TW" altLang="en-US" sz="2800" dirty="0" smtClean="0">
                <a:solidFill>
                  <a:schemeClr val="bg2">
                    <a:lumMod val="10000"/>
                  </a:schemeClr>
                </a:solidFill>
                <a:latin typeface="+mj-ea"/>
                <a:ea typeface="+mj-ea"/>
              </a:rPr>
              <a:t>二</a:t>
            </a:r>
            <a:r>
              <a:rPr lang="zh-TW" altLang="zh-TW" sz="2800" dirty="0">
                <a:solidFill>
                  <a:schemeClr val="bg2">
                    <a:lumMod val="10000"/>
                  </a:schemeClr>
                </a:solidFill>
                <a:latin typeface="+mj-ea"/>
                <a:ea typeface="+mj-ea"/>
              </a:rPr>
              <a:t>、</a:t>
            </a:r>
            <a:r>
              <a:rPr lang="zh-TW" altLang="en-US" sz="2800" dirty="0" smtClean="0">
                <a:solidFill>
                  <a:schemeClr val="bg2">
                    <a:lumMod val="10000"/>
                  </a:schemeClr>
                </a:solidFill>
                <a:latin typeface="+mj-ea"/>
                <a:ea typeface="+mj-ea"/>
              </a:rPr>
              <a:t>請</a:t>
            </a:r>
            <a:r>
              <a:rPr lang="zh-TW" altLang="en-US" sz="2800" dirty="0">
                <a:solidFill>
                  <a:schemeClr val="bg2">
                    <a:lumMod val="10000"/>
                  </a:schemeClr>
                </a:solidFill>
                <a:latin typeface="+mj-ea"/>
                <a:ea typeface="+mj-ea"/>
              </a:rPr>
              <a:t>七年級導師</a:t>
            </a:r>
            <a:r>
              <a:rPr lang="zh-TW" altLang="en-US" sz="2800" dirty="0" smtClean="0">
                <a:solidFill>
                  <a:schemeClr val="bg2">
                    <a:lumMod val="10000"/>
                  </a:schemeClr>
                </a:solidFill>
                <a:latin typeface="+mj-ea"/>
                <a:ea typeface="+mj-ea"/>
              </a:rPr>
              <a:t>協助確認學生皆有服務學習認證護</a:t>
            </a:r>
            <a:endParaRPr lang="en-US" altLang="zh-TW" sz="2800" dirty="0" smtClean="0">
              <a:solidFill>
                <a:schemeClr val="bg2">
                  <a:lumMod val="10000"/>
                </a:schemeClr>
              </a:solidFill>
              <a:latin typeface="+mj-ea"/>
              <a:ea typeface="+mj-ea"/>
            </a:endParaRPr>
          </a:p>
          <a:p>
            <a:pPr marL="0" indent="0">
              <a:buNone/>
            </a:pPr>
            <a:r>
              <a:rPr lang="zh-TW" altLang="en-US" sz="2800" dirty="0">
                <a:solidFill>
                  <a:schemeClr val="bg2">
                    <a:lumMod val="10000"/>
                  </a:schemeClr>
                </a:solidFill>
                <a:latin typeface="+mj-ea"/>
                <a:ea typeface="+mj-ea"/>
              </a:rPr>
              <a:t> </a:t>
            </a:r>
            <a:r>
              <a:rPr lang="zh-TW" altLang="en-US" sz="2800" dirty="0" smtClean="0">
                <a:solidFill>
                  <a:schemeClr val="bg2">
                    <a:lumMod val="10000"/>
                  </a:schemeClr>
                </a:solidFill>
                <a:latin typeface="+mj-ea"/>
                <a:ea typeface="+mj-ea"/>
              </a:rPr>
              <a:t>       照，並提醒謹慎保管</a:t>
            </a:r>
            <a:r>
              <a:rPr lang="en-US" altLang="zh-TW" sz="2800" dirty="0" smtClean="0">
                <a:solidFill>
                  <a:schemeClr val="bg2">
                    <a:lumMod val="10000"/>
                  </a:schemeClr>
                </a:solidFill>
                <a:latin typeface="+mj-ea"/>
                <a:ea typeface="+mj-ea"/>
              </a:rPr>
              <a:t>3</a:t>
            </a:r>
            <a:r>
              <a:rPr lang="zh-TW" altLang="en-US" sz="2800" dirty="0" smtClean="0">
                <a:solidFill>
                  <a:schemeClr val="bg2">
                    <a:lumMod val="10000"/>
                  </a:schemeClr>
                </a:solidFill>
                <a:latin typeface="+mj-ea"/>
                <a:ea typeface="+mj-ea"/>
              </a:rPr>
              <a:t>年，若遺失則須付工本費</a:t>
            </a:r>
            <a:endParaRPr lang="en-US" altLang="zh-TW" sz="2800" dirty="0" smtClean="0">
              <a:solidFill>
                <a:schemeClr val="bg2">
                  <a:lumMod val="10000"/>
                </a:schemeClr>
              </a:solidFill>
              <a:latin typeface="+mj-ea"/>
              <a:ea typeface="+mj-ea"/>
            </a:endParaRPr>
          </a:p>
          <a:p>
            <a:pPr marL="0" indent="0">
              <a:buNone/>
            </a:pPr>
            <a:r>
              <a:rPr lang="zh-TW" altLang="en-US" sz="2800" dirty="0">
                <a:solidFill>
                  <a:schemeClr val="bg2">
                    <a:lumMod val="10000"/>
                  </a:schemeClr>
                </a:solidFill>
                <a:latin typeface="+mj-ea"/>
                <a:ea typeface="+mj-ea"/>
              </a:rPr>
              <a:t> </a:t>
            </a:r>
            <a:r>
              <a:rPr lang="zh-TW" altLang="en-US" sz="2800" dirty="0" smtClean="0">
                <a:solidFill>
                  <a:schemeClr val="bg2">
                    <a:lumMod val="10000"/>
                  </a:schemeClr>
                </a:solidFill>
                <a:latin typeface="+mj-ea"/>
                <a:ea typeface="+mj-ea"/>
              </a:rPr>
              <a:t>       </a:t>
            </a:r>
            <a:r>
              <a:rPr lang="en-US" altLang="zh-TW" sz="2800" dirty="0" smtClean="0">
                <a:solidFill>
                  <a:schemeClr val="bg2">
                    <a:lumMod val="10000"/>
                  </a:schemeClr>
                </a:solidFill>
                <a:latin typeface="+mj-ea"/>
                <a:ea typeface="+mj-ea"/>
              </a:rPr>
              <a:t>30</a:t>
            </a:r>
            <a:r>
              <a:rPr lang="zh-TW" altLang="en-US" sz="2800" dirty="0" smtClean="0">
                <a:solidFill>
                  <a:schemeClr val="bg2">
                    <a:lumMod val="10000"/>
                  </a:schemeClr>
                </a:solidFill>
                <a:latin typeface="+mj-ea"/>
                <a:ea typeface="+mj-ea"/>
              </a:rPr>
              <a:t>元，且</a:t>
            </a:r>
            <a:r>
              <a:rPr lang="zh-TW" altLang="en-US" sz="2800" b="1" dirty="0" smtClean="0">
                <a:solidFill>
                  <a:schemeClr val="bg2">
                    <a:lumMod val="10000"/>
                  </a:schemeClr>
                </a:solidFill>
                <a:latin typeface="+mj-ea"/>
                <a:ea typeface="+mj-ea"/>
              </a:rPr>
              <a:t>已認核之服務紀錄須憑原始紙本記錄才</a:t>
            </a:r>
            <a:endParaRPr lang="en-US" altLang="zh-TW" sz="2800" b="1" dirty="0" smtClean="0">
              <a:solidFill>
                <a:schemeClr val="bg2">
                  <a:lumMod val="10000"/>
                </a:schemeClr>
              </a:solidFill>
              <a:latin typeface="+mj-ea"/>
              <a:ea typeface="+mj-ea"/>
            </a:endParaRPr>
          </a:p>
          <a:p>
            <a:pPr marL="0" indent="0">
              <a:buNone/>
            </a:pPr>
            <a:r>
              <a:rPr lang="zh-TW" altLang="en-US" sz="2800" b="1" dirty="0">
                <a:solidFill>
                  <a:schemeClr val="bg2">
                    <a:lumMod val="10000"/>
                  </a:schemeClr>
                </a:solidFill>
                <a:latin typeface="+mj-ea"/>
                <a:ea typeface="+mj-ea"/>
              </a:rPr>
              <a:t> </a:t>
            </a:r>
            <a:r>
              <a:rPr lang="zh-TW" altLang="en-US" sz="2800" b="1" dirty="0" smtClean="0">
                <a:solidFill>
                  <a:schemeClr val="bg2">
                    <a:lumMod val="10000"/>
                  </a:schemeClr>
                </a:solidFill>
                <a:latin typeface="+mj-ea"/>
                <a:ea typeface="+mj-ea"/>
              </a:rPr>
              <a:t>       可重新認證</a:t>
            </a:r>
            <a:r>
              <a:rPr lang="zh-TW" altLang="en-US" sz="2800" dirty="0" smtClean="0">
                <a:solidFill>
                  <a:schemeClr val="bg2">
                    <a:lumMod val="10000"/>
                  </a:schemeClr>
                </a:solidFill>
                <a:latin typeface="+mj-ea"/>
                <a:ea typeface="+mj-ea"/>
              </a:rPr>
              <a:t>。</a:t>
            </a:r>
            <a:endParaRPr lang="en-US" altLang="zh-TW" sz="2800" dirty="0" smtClean="0">
              <a:solidFill>
                <a:schemeClr val="bg2">
                  <a:lumMod val="10000"/>
                </a:schemeClr>
              </a:solidFill>
              <a:latin typeface="+mj-ea"/>
              <a:ea typeface="+mj-ea"/>
            </a:endParaRPr>
          </a:p>
          <a:p>
            <a:pPr marL="0" indent="0">
              <a:buNone/>
            </a:pPr>
            <a:r>
              <a:rPr lang="zh-TW" altLang="en-US" sz="2800" dirty="0" smtClean="0">
                <a:solidFill>
                  <a:srgbClr val="FF00FF"/>
                </a:solidFill>
                <a:latin typeface="+mj-ea"/>
                <a:ea typeface="+mj-ea"/>
              </a:rPr>
              <a:t>三</a:t>
            </a:r>
            <a:r>
              <a:rPr lang="zh-TW" altLang="zh-TW" sz="2800" dirty="0">
                <a:solidFill>
                  <a:srgbClr val="FF00FF"/>
                </a:solidFill>
                <a:latin typeface="+mj-ea"/>
                <a:ea typeface="+mj-ea"/>
              </a:rPr>
              <a:t>、</a:t>
            </a:r>
            <a:r>
              <a:rPr lang="zh-TW" altLang="en-US" sz="2800" dirty="0" smtClean="0">
                <a:solidFill>
                  <a:srgbClr val="FF00FF"/>
                </a:solidFill>
                <a:latin typeface="+mj-ea"/>
                <a:ea typeface="+mj-ea"/>
              </a:rPr>
              <a:t>請</a:t>
            </a:r>
            <a:r>
              <a:rPr lang="zh-TW" altLang="en-US" sz="2800" dirty="0">
                <a:solidFill>
                  <a:srgbClr val="FF00FF"/>
                </a:solidFill>
                <a:latin typeface="+mj-ea"/>
                <a:ea typeface="+mj-ea"/>
              </a:rPr>
              <a:t>導師協助務必再</a:t>
            </a:r>
            <a:r>
              <a:rPr lang="zh-TW" altLang="en-US" sz="2800" dirty="0" smtClean="0">
                <a:solidFill>
                  <a:srgbClr val="FF00FF"/>
                </a:solidFill>
                <a:latin typeface="+mj-ea"/>
                <a:ea typeface="+mj-ea"/>
              </a:rPr>
              <a:t>宣導「</a:t>
            </a:r>
            <a:r>
              <a:rPr lang="zh-TW" altLang="en-US" sz="3200" b="1" u="sng" dirty="0" smtClean="0">
                <a:solidFill>
                  <a:srgbClr val="FF0000"/>
                </a:solidFill>
                <a:latin typeface="+mj-ea"/>
                <a:ea typeface="+mj-ea"/>
              </a:rPr>
              <a:t>先申請再服務</a:t>
            </a:r>
            <a:r>
              <a:rPr lang="zh-TW" altLang="en-US" sz="2800" dirty="0" smtClean="0">
                <a:solidFill>
                  <a:srgbClr val="FF00FF"/>
                </a:solidFill>
                <a:latin typeface="+mj-ea"/>
                <a:ea typeface="+mj-ea"/>
              </a:rPr>
              <a:t>」，</a:t>
            </a:r>
            <a:endParaRPr lang="en-US" altLang="zh-TW" sz="2800" dirty="0" smtClean="0">
              <a:solidFill>
                <a:srgbClr val="FF00FF"/>
              </a:solidFill>
              <a:latin typeface="+mj-ea"/>
              <a:ea typeface="+mj-ea"/>
            </a:endParaRPr>
          </a:p>
          <a:p>
            <a:pPr marL="0" indent="0">
              <a:buNone/>
            </a:pPr>
            <a:r>
              <a:rPr lang="zh-TW" altLang="en-US" sz="2800" dirty="0" smtClean="0">
                <a:solidFill>
                  <a:srgbClr val="FF00FF"/>
                </a:solidFill>
                <a:latin typeface="+mj-ea"/>
                <a:ea typeface="+mj-ea"/>
              </a:rPr>
              <a:t>        ★務必合乎服務學習申請與認證流程，謝謝導師</a:t>
            </a:r>
            <a:r>
              <a:rPr lang="en-US" altLang="zh-TW" sz="2800" dirty="0" smtClean="0">
                <a:solidFill>
                  <a:srgbClr val="FF00FF"/>
                </a:solidFill>
                <a:latin typeface="+mj-ea"/>
                <a:ea typeface="+mj-ea"/>
              </a:rPr>
              <a:t>!</a:t>
            </a:r>
            <a:endParaRPr lang="zh-TW" altLang="en-US" sz="2800" dirty="0">
              <a:solidFill>
                <a:srgbClr val="FF00FF"/>
              </a:solidFill>
              <a:latin typeface="+mj-ea"/>
              <a:ea typeface="+mj-ea"/>
            </a:endParaRPr>
          </a:p>
        </p:txBody>
      </p:sp>
    </p:spTree>
    <p:extLst>
      <p:ext uri="{BB962C8B-B14F-4D97-AF65-F5344CB8AC3E}">
        <p14:creationId xmlns:p14="http://schemas.microsoft.com/office/powerpoint/2010/main" val="20723790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28650" y="365127"/>
            <a:ext cx="7886700" cy="1047650"/>
          </a:xfrm>
        </p:spPr>
        <p:txBody>
          <a:bodyPr>
            <a:normAutofit/>
          </a:bodyPr>
          <a:lstStyle/>
          <a:p>
            <a:pPr algn="ctr"/>
            <a:r>
              <a:rPr lang="zh-TW" altLang="en-US" sz="6600" dirty="0" smtClean="0">
                <a:latin typeface="文鼎中黑" panose="020B0609000000000000" pitchFamily="49" charset="-120"/>
                <a:ea typeface="文鼎中黑" panose="020B0609000000000000" pitchFamily="49" charset="-120"/>
              </a:rPr>
              <a:t>聯課活動</a:t>
            </a:r>
            <a:endParaRPr lang="zh-TW" altLang="en-US" sz="6600" dirty="0">
              <a:latin typeface="文鼎中黑" panose="020B0609000000000000" pitchFamily="49" charset="-120"/>
              <a:ea typeface="文鼎中黑" panose="020B0609000000000000" pitchFamily="49" charset="-120"/>
            </a:endParaRPr>
          </a:p>
        </p:txBody>
      </p:sp>
      <p:sp>
        <p:nvSpPr>
          <p:cNvPr id="3" name="直排文字版面配置區 2"/>
          <p:cNvSpPr>
            <a:spLocks noGrp="1"/>
          </p:cNvSpPr>
          <p:nvPr>
            <p:ph type="body" orient="vert" idx="1"/>
          </p:nvPr>
        </p:nvSpPr>
        <p:spPr>
          <a:xfrm>
            <a:off x="631989" y="1628800"/>
            <a:ext cx="7886700" cy="3403575"/>
          </a:xfrm>
        </p:spPr>
        <p:txBody>
          <a:bodyPr vert="horz">
            <a:normAutofit/>
          </a:bodyPr>
          <a:lstStyle/>
          <a:p>
            <a:r>
              <a:rPr lang="zh-TW" altLang="en-US" sz="2800" dirty="0" smtClean="0">
                <a:latin typeface="文鼎中隸" panose="03000609000000000000" pitchFamily="65" charset="-120"/>
                <a:ea typeface="文鼎中隸" panose="03000609000000000000" pitchFamily="65" charset="-120"/>
              </a:rPr>
              <a:t>感謝七八年級導師及各社團老師的辛勞，協助學生選社完成，尤其是</a:t>
            </a:r>
            <a:r>
              <a:rPr lang="zh-TW" altLang="en-US" sz="2800" dirty="0" smtClean="0">
                <a:solidFill>
                  <a:srgbClr val="FF0000"/>
                </a:solidFill>
                <a:latin typeface="文鼎中隸" panose="03000609000000000000" pitchFamily="65" charset="-120"/>
                <a:ea typeface="文鼎中隸" panose="03000609000000000000" pitchFamily="65" charset="-120"/>
              </a:rPr>
              <a:t>七年級導師假日還協助處理學生帳密事宜，</a:t>
            </a:r>
            <a:r>
              <a:rPr lang="zh-TW" altLang="en-US" sz="2800" dirty="0" smtClean="0">
                <a:solidFill>
                  <a:srgbClr val="0000FF"/>
                </a:solidFill>
                <a:latin typeface="文鼎中隸" panose="03000609000000000000" pitchFamily="65" charset="-120"/>
                <a:ea typeface="文鼎中隸" panose="03000609000000000000" pitchFamily="65" charset="-120"/>
              </a:rPr>
              <a:t>勞煩導師，深感抱歉，萬分感謝辛苦的導師們</a:t>
            </a:r>
            <a:r>
              <a:rPr lang="en-US" altLang="zh-TW" sz="2800" dirty="0" smtClean="0">
                <a:solidFill>
                  <a:srgbClr val="0000FF"/>
                </a:solidFill>
                <a:latin typeface="文鼎中隸" panose="03000609000000000000" pitchFamily="65" charset="-120"/>
                <a:ea typeface="文鼎中隸" panose="03000609000000000000" pitchFamily="65" charset="-120"/>
              </a:rPr>
              <a:t>!</a:t>
            </a:r>
          </a:p>
          <a:p>
            <a:r>
              <a:rPr lang="zh-TW" altLang="en-US" sz="2800" dirty="0" smtClean="0">
                <a:latin typeface="文鼎中隸" panose="03000609000000000000" pitchFamily="65" charset="-120"/>
                <a:ea typeface="文鼎中隸" panose="03000609000000000000" pitchFamily="65" charset="-120"/>
              </a:rPr>
              <a:t>社團已於昨日公告分發結果至各班，也一併公布</a:t>
            </a:r>
            <a:r>
              <a:rPr lang="zh-TW" altLang="en-US" sz="2800" dirty="0" smtClean="0">
                <a:solidFill>
                  <a:srgbClr val="0000FF"/>
                </a:solidFill>
                <a:latin typeface="文鼎中隸" panose="03000609000000000000" pitchFamily="65" charset="-120"/>
                <a:ea typeface="文鼎中隸" panose="03000609000000000000" pitchFamily="65" charset="-120"/>
              </a:rPr>
              <a:t>社團上課教室</a:t>
            </a:r>
            <a:r>
              <a:rPr lang="zh-TW" altLang="en-US" sz="2800" dirty="0" smtClean="0">
                <a:latin typeface="文鼎中隸" panose="03000609000000000000" pitchFamily="65" charset="-120"/>
                <a:ea typeface="文鼎中隸" panose="03000609000000000000" pitchFamily="65" charset="-120"/>
              </a:rPr>
              <a:t>，請導師們協助</a:t>
            </a:r>
            <a:r>
              <a:rPr lang="zh-TW" altLang="en-US" sz="2800" dirty="0" smtClean="0">
                <a:solidFill>
                  <a:srgbClr val="FF0000"/>
                </a:solidFill>
                <a:latin typeface="文鼎中隸" panose="03000609000000000000" pitchFamily="65" charset="-120"/>
                <a:ea typeface="文鼎中隸" panose="03000609000000000000" pitchFamily="65" charset="-120"/>
              </a:rPr>
              <a:t>指示學生教室位置</a:t>
            </a:r>
            <a:r>
              <a:rPr lang="zh-TW" altLang="en-US" sz="2800" dirty="0" smtClean="0">
                <a:latin typeface="文鼎中隸" panose="03000609000000000000" pitchFamily="65" charset="-120"/>
                <a:ea typeface="文鼎中隸" panose="03000609000000000000" pitchFamily="65" charset="-120"/>
              </a:rPr>
              <a:t>，尤其是第一次上課的新生，麻煩導師們多協助指導，謝謝老師</a:t>
            </a:r>
            <a:r>
              <a:rPr lang="en-US" altLang="zh-TW" sz="2800" dirty="0" smtClean="0">
                <a:latin typeface="文鼎中隸" panose="03000609000000000000" pitchFamily="65" charset="-120"/>
                <a:ea typeface="文鼎中隸" panose="03000609000000000000" pitchFamily="65" charset="-120"/>
              </a:rPr>
              <a:t>!</a:t>
            </a:r>
          </a:p>
        </p:txBody>
      </p:sp>
      <p:pic>
        <p:nvPicPr>
          <p:cNvPr id="4" name="圖片 3"/>
          <p:cNvPicPr>
            <a:picLocks noChangeAspect="1"/>
          </p:cNvPicPr>
          <p:nvPr/>
        </p:nvPicPr>
        <p:blipFill rotWithShape="1">
          <a:blip r:embed="rId2">
            <a:extLst>
              <a:ext uri="{28A0092B-C50C-407E-A947-70E740481C1C}">
                <a14:useLocalDpi xmlns:a14="http://schemas.microsoft.com/office/drawing/2010/main" val="0"/>
              </a:ext>
            </a:extLst>
          </a:blip>
          <a:srcRect b="34257"/>
          <a:stretch/>
        </p:blipFill>
        <p:spPr>
          <a:xfrm>
            <a:off x="3635896" y="4581128"/>
            <a:ext cx="4840608" cy="1944216"/>
          </a:xfrm>
          <a:prstGeom prst="rect">
            <a:avLst/>
          </a:prstGeom>
        </p:spPr>
      </p:pic>
    </p:spTree>
    <p:extLst>
      <p:ext uri="{BB962C8B-B14F-4D97-AF65-F5344CB8AC3E}">
        <p14:creationId xmlns:p14="http://schemas.microsoft.com/office/powerpoint/2010/main" val="357738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1696" y="358442"/>
            <a:ext cx="8356768" cy="766302"/>
          </a:xfrm>
          <a:solidFill>
            <a:schemeClr val="accent1"/>
          </a:solidFill>
        </p:spPr>
        <p:txBody>
          <a:bodyPr>
            <a:normAutofit/>
          </a:bodyPr>
          <a:lstStyle/>
          <a:p>
            <a:r>
              <a:rPr lang="zh-TW" altLang="en-US" sz="4000" dirty="0" smtClean="0">
                <a:solidFill>
                  <a:srgbClr val="FF00FF"/>
                </a:solidFill>
                <a:latin typeface="微軟正黑體" pitchFamily="34" charset="-120"/>
                <a:ea typeface="微軟正黑體" pitchFamily="34" charset="-120"/>
              </a:rPr>
              <a:t>  </a:t>
            </a:r>
            <a:r>
              <a:rPr lang="zh-TW" altLang="en-US" b="1" dirty="0" smtClean="0">
                <a:solidFill>
                  <a:schemeClr val="bg2">
                    <a:lumMod val="10000"/>
                  </a:schemeClr>
                </a:solidFill>
                <a:latin typeface="微軟正黑體" pitchFamily="34" charset="-120"/>
                <a:ea typeface="微軟正黑體" pitchFamily="34" charset="-120"/>
              </a:rPr>
              <a:t>本學期活動相關事項</a:t>
            </a:r>
            <a:endParaRPr lang="zh-TW" altLang="en-US" b="1" dirty="0">
              <a:solidFill>
                <a:schemeClr val="bg2">
                  <a:lumMod val="10000"/>
                </a:schemeClr>
              </a:solidFill>
              <a:latin typeface="微軟正黑體" pitchFamily="34" charset="-120"/>
              <a:ea typeface="微軟正黑體" pitchFamily="34" charset="-120"/>
            </a:endParaRPr>
          </a:p>
        </p:txBody>
      </p:sp>
      <p:sp>
        <p:nvSpPr>
          <p:cNvPr id="3" name="直排文字版面配置區 2"/>
          <p:cNvSpPr>
            <a:spLocks noGrp="1"/>
          </p:cNvSpPr>
          <p:nvPr>
            <p:ph type="body" orient="vert" idx="1"/>
          </p:nvPr>
        </p:nvSpPr>
        <p:spPr>
          <a:xfrm>
            <a:off x="539552" y="2028281"/>
            <a:ext cx="8428776" cy="1512168"/>
          </a:xfrm>
        </p:spPr>
        <p:txBody>
          <a:bodyPr vert="horz">
            <a:normAutofit/>
          </a:bodyPr>
          <a:lstStyle/>
          <a:p>
            <a:pPr marL="0" indent="0">
              <a:buNone/>
            </a:pPr>
            <a:endParaRPr lang="en-US" altLang="zh-TW" sz="2800" b="0" dirty="0" smtClean="0">
              <a:solidFill>
                <a:schemeClr val="bg2">
                  <a:lumMod val="10000"/>
                </a:schemeClr>
              </a:solidFill>
              <a:latin typeface="文鼎中隸" panose="03000609000000000000" pitchFamily="65" charset="-120"/>
              <a:ea typeface="文鼎中隸" panose="03000609000000000000" pitchFamily="65" charset="-120"/>
            </a:endParaRPr>
          </a:p>
          <a:p>
            <a:pPr marL="0" indent="0">
              <a:buNone/>
            </a:pPr>
            <a:endParaRPr lang="en-US" altLang="zh-TW" sz="2800" b="0" dirty="0" smtClean="0">
              <a:latin typeface="文鼎中隸" panose="03000609000000000000" pitchFamily="65" charset="-120"/>
              <a:ea typeface="文鼎中隸" panose="03000609000000000000" pitchFamily="65" charset="-120"/>
            </a:endParaRPr>
          </a:p>
          <a:p>
            <a:pPr>
              <a:buFont typeface="Wingdings" pitchFamily="2" charset="2"/>
              <a:buChar char="l"/>
            </a:pPr>
            <a:endParaRPr lang="en-US" altLang="zh-TW" sz="2800" b="0" dirty="0" smtClean="0">
              <a:latin typeface="文鼎中隸" panose="03000609000000000000" pitchFamily="65" charset="-120"/>
              <a:ea typeface="文鼎中隸" panose="03000609000000000000" pitchFamily="65" charset="-120"/>
            </a:endParaRPr>
          </a:p>
          <a:p>
            <a:pPr marL="514350" indent="-514350">
              <a:buFont typeface="+mj-lt"/>
              <a:buAutoNum type="arabicPeriod"/>
            </a:pPr>
            <a:endParaRPr lang="zh-TW" altLang="en-US" sz="2800" b="0" dirty="0">
              <a:latin typeface="文鼎中隸" panose="03000609000000000000" pitchFamily="65" charset="-120"/>
              <a:ea typeface="文鼎中隸" panose="03000609000000000000" pitchFamily="65" charset="-120"/>
            </a:endParaRPr>
          </a:p>
        </p:txBody>
      </p:sp>
      <p:sp>
        <p:nvSpPr>
          <p:cNvPr id="7" name="矩形 6"/>
          <p:cNvSpPr/>
          <p:nvPr/>
        </p:nvSpPr>
        <p:spPr>
          <a:xfrm>
            <a:off x="599930" y="2550940"/>
            <a:ext cx="8139960" cy="1384995"/>
          </a:xfrm>
          <a:prstGeom prst="rect">
            <a:avLst/>
          </a:prstGeom>
        </p:spPr>
        <p:txBody>
          <a:bodyPr wrap="square">
            <a:spAutoFit/>
          </a:bodyPr>
          <a:lstStyle/>
          <a:p>
            <a:pPr>
              <a:buFont typeface="Wingdings" pitchFamily="2" charset="2"/>
              <a:buChar char="l"/>
            </a:pPr>
            <a:r>
              <a:rPr lang="zh-TW" altLang="zh-TW" sz="2800" dirty="0">
                <a:latin typeface="文鼎中隸" panose="03000609000000000000" pitchFamily="65" charset="-120"/>
                <a:ea typeface="文鼎中隸" panose="03000609000000000000" pitchFamily="65" charset="-120"/>
              </a:rPr>
              <a:t>本學期導師會報時間</a:t>
            </a:r>
            <a:r>
              <a:rPr lang="zh-TW" altLang="zh-TW" sz="2800" dirty="0" smtClean="0">
                <a:latin typeface="文鼎中隸" panose="03000609000000000000" pitchFamily="65" charset="-120"/>
                <a:ea typeface="文鼎中隸" panose="03000609000000000000" pitchFamily="65" charset="-120"/>
              </a:rPr>
              <a:t>：</a:t>
            </a:r>
            <a:endParaRPr lang="en-US" altLang="zh-TW" sz="2800" dirty="0" smtClean="0">
              <a:latin typeface="文鼎中隸" panose="03000609000000000000" pitchFamily="65" charset="-120"/>
              <a:ea typeface="文鼎中隸" panose="03000609000000000000" pitchFamily="65" charset="-120"/>
            </a:endParaRPr>
          </a:p>
          <a:p>
            <a:r>
              <a:rPr lang="zh-TW" altLang="en-US" sz="2800" b="1" dirty="0">
                <a:latin typeface="文鼎中隸" panose="03000609000000000000" pitchFamily="65" charset="-120"/>
                <a:ea typeface="文鼎中隸" panose="03000609000000000000" pitchFamily="65" charset="-120"/>
              </a:rPr>
              <a:t> </a:t>
            </a:r>
            <a:r>
              <a:rPr lang="zh-TW" altLang="en-US" sz="2800" b="1" dirty="0" smtClean="0">
                <a:latin typeface="文鼎中隸" panose="03000609000000000000" pitchFamily="65" charset="-120"/>
                <a:ea typeface="文鼎中隸" panose="03000609000000000000" pitchFamily="65" charset="-120"/>
              </a:rPr>
              <a:t>  </a:t>
            </a:r>
            <a:r>
              <a:rPr lang="en-US" altLang="zh-TW" sz="2800" b="1" dirty="0" smtClean="0">
                <a:solidFill>
                  <a:schemeClr val="bg2">
                    <a:lumMod val="10000"/>
                  </a:schemeClr>
                </a:solidFill>
                <a:latin typeface="文鼎中隸" panose="03000609000000000000" pitchFamily="65" charset="-120"/>
                <a:ea typeface="文鼎中隸" panose="03000609000000000000" pitchFamily="65" charset="-120"/>
              </a:rPr>
              <a:t>9/7</a:t>
            </a:r>
            <a:r>
              <a:rPr lang="zh-TW" altLang="zh-TW" sz="2800" b="1" dirty="0" smtClean="0">
                <a:solidFill>
                  <a:schemeClr val="bg2">
                    <a:lumMod val="10000"/>
                  </a:schemeClr>
                </a:solidFill>
                <a:latin typeface="文鼎中隸" panose="03000609000000000000" pitchFamily="65" charset="-120"/>
                <a:ea typeface="文鼎中隸" panose="03000609000000000000" pitchFamily="65" charset="-120"/>
              </a:rPr>
              <a:t>、</a:t>
            </a:r>
            <a:r>
              <a:rPr lang="en-US" altLang="zh-TW" sz="2800" b="1" dirty="0" smtClean="0">
                <a:solidFill>
                  <a:schemeClr val="bg2">
                    <a:lumMod val="10000"/>
                  </a:schemeClr>
                </a:solidFill>
                <a:latin typeface="文鼎中隸" panose="03000609000000000000" pitchFamily="65" charset="-120"/>
                <a:ea typeface="文鼎中隸" panose="03000609000000000000" pitchFamily="65" charset="-120"/>
              </a:rPr>
              <a:t>10/5</a:t>
            </a:r>
            <a:r>
              <a:rPr lang="zh-TW" altLang="zh-TW" sz="2800" b="1" dirty="0" smtClean="0">
                <a:solidFill>
                  <a:schemeClr val="bg2">
                    <a:lumMod val="10000"/>
                  </a:schemeClr>
                </a:solidFill>
                <a:latin typeface="文鼎中隸" panose="03000609000000000000" pitchFamily="65" charset="-120"/>
                <a:ea typeface="文鼎中隸" panose="03000609000000000000" pitchFamily="65" charset="-120"/>
              </a:rPr>
              <a:t>、</a:t>
            </a:r>
            <a:r>
              <a:rPr lang="en-US" altLang="zh-TW" sz="2800" b="1" dirty="0" smtClean="0">
                <a:solidFill>
                  <a:schemeClr val="bg2">
                    <a:lumMod val="10000"/>
                  </a:schemeClr>
                </a:solidFill>
                <a:latin typeface="文鼎中隸" panose="03000609000000000000" pitchFamily="65" charset="-120"/>
                <a:ea typeface="文鼎中隸" panose="03000609000000000000" pitchFamily="65" charset="-120"/>
              </a:rPr>
              <a:t>11/2</a:t>
            </a:r>
            <a:r>
              <a:rPr lang="zh-TW" altLang="zh-TW" sz="2800" b="1" dirty="0" smtClean="0">
                <a:solidFill>
                  <a:schemeClr val="bg2">
                    <a:lumMod val="10000"/>
                  </a:schemeClr>
                </a:solidFill>
                <a:latin typeface="文鼎中隸" panose="03000609000000000000" pitchFamily="65" charset="-120"/>
                <a:ea typeface="文鼎中隸" panose="03000609000000000000" pitchFamily="65" charset="-120"/>
              </a:rPr>
              <a:t>、</a:t>
            </a:r>
            <a:r>
              <a:rPr lang="en-US" altLang="zh-TW" sz="2800" b="1" dirty="0" smtClean="0">
                <a:solidFill>
                  <a:schemeClr val="bg2">
                    <a:lumMod val="10000"/>
                  </a:schemeClr>
                </a:solidFill>
                <a:latin typeface="文鼎中隸" panose="03000609000000000000" pitchFamily="65" charset="-120"/>
                <a:ea typeface="文鼎中隸" panose="03000609000000000000" pitchFamily="65" charset="-120"/>
              </a:rPr>
              <a:t>12/14</a:t>
            </a:r>
            <a:r>
              <a:rPr lang="zh-TW" altLang="en-US" sz="2800" b="1" dirty="0" smtClean="0">
                <a:solidFill>
                  <a:schemeClr val="bg2">
                    <a:lumMod val="10000"/>
                  </a:schemeClr>
                </a:solidFill>
                <a:latin typeface="文鼎中隸" panose="03000609000000000000" pitchFamily="65" charset="-120"/>
                <a:ea typeface="文鼎中隸" panose="03000609000000000000" pitchFamily="65" charset="-120"/>
              </a:rPr>
              <a:t>、</a:t>
            </a:r>
            <a:r>
              <a:rPr lang="en-US" altLang="zh-TW" sz="2800" b="1" dirty="0" smtClean="0">
                <a:solidFill>
                  <a:schemeClr val="bg2">
                    <a:lumMod val="10000"/>
                  </a:schemeClr>
                </a:solidFill>
                <a:latin typeface="文鼎中隸" panose="03000609000000000000" pitchFamily="65" charset="-120"/>
                <a:ea typeface="文鼎中隸" panose="03000609000000000000" pitchFamily="65" charset="-120"/>
              </a:rPr>
              <a:t>1/4</a:t>
            </a:r>
          </a:p>
          <a:p>
            <a:r>
              <a:rPr lang="zh-TW" altLang="en-US" sz="2800" dirty="0">
                <a:latin typeface="文鼎中隸" panose="03000609000000000000" pitchFamily="65" charset="-120"/>
                <a:ea typeface="文鼎中隸" panose="03000609000000000000" pitchFamily="65" charset="-120"/>
              </a:rPr>
              <a:t> </a:t>
            </a:r>
            <a:r>
              <a:rPr lang="zh-TW" altLang="en-US" sz="2800" dirty="0" smtClean="0">
                <a:latin typeface="文鼎中隸" panose="03000609000000000000" pitchFamily="65" charset="-120"/>
                <a:ea typeface="文鼎中隸" panose="03000609000000000000" pitchFamily="65" charset="-120"/>
              </a:rPr>
              <a:t>       </a:t>
            </a:r>
            <a:r>
              <a:rPr lang="zh-TW" altLang="zh-TW" sz="2800" b="1" dirty="0" smtClean="0">
                <a:solidFill>
                  <a:srgbClr val="FF0000"/>
                </a:solidFill>
                <a:latin typeface="文鼎中隸" panose="03000609000000000000" pitchFamily="65" charset="-120"/>
                <a:ea typeface="文鼎中隸" panose="03000609000000000000" pitchFamily="65" charset="-120"/>
              </a:rPr>
              <a:t>請</a:t>
            </a:r>
            <a:r>
              <a:rPr lang="zh-TW" altLang="zh-TW" sz="2800" b="1" dirty="0">
                <a:solidFill>
                  <a:srgbClr val="FF0000"/>
                </a:solidFill>
                <a:latin typeface="文鼎中隸" panose="03000609000000000000" pitchFamily="65" charset="-120"/>
                <a:ea typeface="文鼎中隸" panose="03000609000000000000" pitchFamily="65" charset="-120"/>
              </a:rPr>
              <a:t>導師們</a:t>
            </a:r>
            <a:r>
              <a:rPr lang="zh-TW" altLang="zh-TW" sz="2800" b="1" dirty="0" smtClean="0">
                <a:solidFill>
                  <a:srgbClr val="FF0000"/>
                </a:solidFill>
                <a:latin typeface="文鼎中隸" panose="03000609000000000000" pitchFamily="65" charset="-120"/>
                <a:ea typeface="文鼎中隸" panose="03000609000000000000" pitchFamily="65" charset="-120"/>
              </a:rPr>
              <a:t>準時</a:t>
            </a:r>
            <a:r>
              <a:rPr lang="en-US" altLang="zh-TW" sz="2800" b="1" dirty="0" smtClean="0">
                <a:solidFill>
                  <a:srgbClr val="FF0000"/>
                </a:solidFill>
                <a:latin typeface="文鼎中隸" panose="03000609000000000000" pitchFamily="65" charset="-120"/>
                <a:ea typeface="文鼎中隸" panose="03000609000000000000" pitchFamily="65" charset="-120"/>
              </a:rPr>
              <a:t>(7:50)</a:t>
            </a:r>
            <a:r>
              <a:rPr lang="zh-TW" altLang="zh-TW" sz="2800" b="1" dirty="0" smtClean="0">
                <a:solidFill>
                  <a:srgbClr val="FF0000"/>
                </a:solidFill>
                <a:latin typeface="文鼎中隸" panose="03000609000000000000" pitchFamily="65" charset="-120"/>
                <a:ea typeface="文鼎中隸" panose="03000609000000000000" pitchFamily="65" charset="-120"/>
              </a:rPr>
              <a:t>與會</a:t>
            </a:r>
            <a:r>
              <a:rPr lang="zh-TW" altLang="zh-TW" sz="2800" dirty="0">
                <a:solidFill>
                  <a:srgbClr val="FF0000"/>
                </a:solidFill>
                <a:latin typeface="文鼎中隸" panose="03000609000000000000" pitchFamily="65" charset="-120"/>
                <a:ea typeface="文鼎中隸" panose="03000609000000000000" pitchFamily="65" charset="-120"/>
              </a:rPr>
              <a:t>。</a:t>
            </a:r>
            <a:endParaRPr lang="en-US" altLang="zh-TW" sz="2800" dirty="0">
              <a:solidFill>
                <a:srgbClr val="FF0000"/>
              </a:solidFill>
              <a:latin typeface="文鼎中隸" panose="03000609000000000000" pitchFamily="65" charset="-120"/>
              <a:ea typeface="文鼎中隸" panose="03000609000000000000" pitchFamily="65" charset="-120"/>
            </a:endParaRPr>
          </a:p>
        </p:txBody>
      </p:sp>
      <p:sp>
        <p:nvSpPr>
          <p:cNvPr id="8" name="標題 1"/>
          <p:cNvSpPr txBox="1">
            <a:spLocks/>
          </p:cNvSpPr>
          <p:nvPr/>
        </p:nvSpPr>
        <p:spPr>
          <a:xfrm>
            <a:off x="-578884" y="1407940"/>
            <a:ext cx="504056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dirty="0" smtClean="0">
                <a:solidFill>
                  <a:srgbClr val="0070C0"/>
                </a:solidFill>
                <a:latin typeface="文鼎甜妞體B" pitchFamily="82" charset="-120"/>
                <a:ea typeface="文鼎甜妞體B" pitchFamily="82" charset="-120"/>
              </a:rPr>
              <a:t>  </a:t>
            </a:r>
            <a:r>
              <a:rPr lang="zh-TW" altLang="en-US" b="1" dirty="0" smtClean="0">
                <a:solidFill>
                  <a:srgbClr val="0070C0"/>
                </a:solidFill>
                <a:latin typeface="新細明體"/>
                <a:ea typeface="新細明體"/>
              </a:rPr>
              <a:t>✽</a:t>
            </a:r>
            <a:r>
              <a:rPr lang="zh-TW" altLang="zh-TW" sz="5400" b="1" dirty="0">
                <a:solidFill>
                  <a:srgbClr val="0070C0"/>
                </a:solidFill>
                <a:latin typeface="微軟正黑體" pitchFamily="34" charset="-120"/>
                <a:ea typeface="微軟正黑體" pitchFamily="34" charset="-120"/>
              </a:rPr>
              <a:t>導師會報</a:t>
            </a:r>
            <a:endParaRPr lang="zh-TW" altLang="en-US" sz="5400" b="1" dirty="0">
              <a:solidFill>
                <a:srgbClr val="0070C0"/>
              </a:solidFill>
              <a:latin typeface="微軟正黑體" pitchFamily="34" charset="-120"/>
              <a:ea typeface="微軟正黑體" pitchFamily="34" charset="-120"/>
            </a:endParaRPr>
          </a:p>
        </p:txBody>
      </p:sp>
      <p:sp>
        <p:nvSpPr>
          <p:cNvPr id="4" name="心形 3"/>
          <p:cNvSpPr/>
          <p:nvPr/>
        </p:nvSpPr>
        <p:spPr>
          <a:xfrm>
            <a:off x="755576" y="5517232"/>
            <a:ext cx="360040" cy="249120"/>
          </a:xfrm>
          <a:prstGeom prst="hear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TW" altLang="en-US"/>
          </a:p>
        </p:txBody>
      </p:sp>
      <p:pic>
        <p:nvPicPr>
          <p:cNvPr id="11" name="圖片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673484">
            <a:off x="6443577" y="1307704"/>
            <a:ext cx="2341311" cy="3288360"/>
          </a:xfrm>
          <a:prstGeom prst="rect">
            <a:avLst/>
          </a:prstGeom>
        </p:spPr>
      </p:pic>
      <p:sp>
        <p:nvSpPr>
          <p:cNvPr id="9" name="標題 1"/>
          <p:cNvSpPr txBox="1">
            <a:spLocks/>
          </p:cNvSpPr>
          <p:nvPr/>
        </p:nvSpPr>
        <p:spPr>
          <a:xfrm>
            <a:off x="455280" y="3951477"/>
            <a:ext cx="8229600" cy="922114"/>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r>
              <a:rPr lang="zh-TW" altLang="en-US" sz="5400" b="1" dirty="0" smtClean="0">
                <a:solidFill>
                  <a:srgbClr val="0070C0"/>
                </a:solidFill>
                <a:latin typeface="微軟正黑體" pitchFamily="34" charset="-120"/>
              </a:rPr>
              <a:t>✽聯</a:t>
            </a:r>
            <a:r>
              <a:rPr lang="zh-TW" altLang="en-US" sz="5400" b="1" dirty="0" smtClean="0">
                <a:solidFill>
                  <a:srgbClr val="0070C0"/>
                </a:solidFill>
                <a:latin typeface="微軟正黑體" pitchFamily="34" charset="-120"/>
                <a:ea typeface="微軟正黑體" pitchFamily="34" charset="-120"/>
              </a:rPr>
              <a:t>課活動</a:t>
            </a:r>
            <a:endParaRPr lang="zh-TW" altLang="en-US" dirty="0">
              <a:solidFill>
                <a:srgbClr val="002060"/>
              </a:solidFill>
              <a:latin typeface="微軟正黑體" pitchFamily="34" charset="-120"/>
              <a:ea typeface="微軟正黑體" pitchFamily="34" charset="-120"/>
            </a:endParaRPr>
          </a:p>
        </p:txBody>
      </p:sp>
      <p:sp>
        <p:nvSpPr>
          <p:cNvPr id="10" name="直排文字版面配置區 2"/>
          <p:cNvSpPr txBox="1">
            <a:spLocks/>
          </p:cNvSpPr>
          <p:nvPr/>
        </p:nvSpPr>
        <p:spPr>
          <a:xfrm>
            <a:off x="111344" y="5079366"/>
            <a:ext cx="8856984" cy="1194761"/>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Font typeface="Arial" panose="020B0604020202020204" pitchFamily="34" charset="0"/>
              <a:buNone/>
            </a:pPr>
            <a:r>
              <a:rPr lang="zh-TW" altLang="en-US" sz="2300" b="1" dirty="0" smtClean="0">
                <a:solidFill>
                  <a:schemeClr val="bg2">
                    <a:lumMod val="10000"/>
                  </a:schemeClr>
                </a:solidFill>
                <a:latin typeface="文鼎中隸" panose="03000609000000000000" pitchFamily="65" charset="-120"/>
                <a:ea typeface="文鼎中隸" panose="03000609000000000000" pitchFamily="65" charset="-120"/>
              </a:rPr>
              <a:t>☆</a:t>
            </a:r>
            <a:r>
              <a:rPr lang="zh-TW" altLang="zh-TW" sz="2300" b="1" dirty="0" smtClean="0">
                <a:solidFill>
                  <a:schemeClr val="bg2">
                    <a:lumMod val="10000"/>
                  </a:schemeClr>
                </a:solidFill>
                <a:latin typeface="文鼎中隸" panose="03000609000000000000" pitchFamily="65" charset="-120"/>
                <a:ea typeface="文鼎中隸" panose="03000609000000000000" pitchFamily="65" charset="-120"/>
              </a:rPr>
              <a:t> </a:t>
            </a:r>
            <a:r>
              <a:rPr lang="en-US" altLang="zh-TW" sz="2300" b="1" dirty="0" smtClean="0">
                <a:solidFill>
                  <a:srgbClr val="FF0000"/>
                </a:solidFill>
                <a:latin typeface="文鼎中隸" panose="03000609000000000000" pitchFamily="65" charset="-120"/>
                <a:ea typeface="文鼎中隸" panose="03000609000000000000" pitchFamily="65" charset="-120"/>
              </a:rPr>
              <a:t>9/07(</a:t>
            </a:r>
            <a:r>
              <a:rPr lang="zh-TW" altLang="en-US" sz="2300" b="1" dirty="0" smtClean="0">
                <a:solidFill>
                  <a:srgbClr val="FF0000"/>
                </a:solidFill>
                <a:latin typeface="文鼎中隸" panose="03000609000000000000" pitchFamily="65" charset="-120"/>
                <a:ea typeface="文鼎中隸" panose="03000609000000000000" pitchFamily="65" charset="-120"/>
              </a:rPr>
              <a:t>五</a:t>
            </a:r>
            <a:r>
              <a:rPr lang="en-US" altLang="zh-TW" sz="2300" b="1" dirty="0" smtClean="0">
                <a:solidFill>
                  <a:srgbClr val="FF0000"/>
                </a:solidFill>
                <a:latin typeface="文鼎中隸" panose="03000609000000000000" pitchFamily="65" charset="-120"/>
                <a:ea typeface="文鼎中隸" panose="03000609000000000000" pitchFamily="65" charset="-120"/>
              </a:rPr>
              <a:t>)</a:t>
            </a:r>
            <a:r>
              <a:rPr lang="zh-TW" altLang="zh-TW" sz="2300" b="1" dirty="0" smtClean="0">
                <a:solidFill>
                  <a:srgbClr val="FF0000"/>
                </a:solidFill>
                <a:latin typeface="文鼎中隸" panose="03000609000000000000" pitchFamily="65" charset="-120"/>
                <a:ea typeface="文鼎中隸" panose="03000609000000000000" pitchFamily="65" charset="-120"/>
              </a:rPr>
              <a:t>聯課活動將於開始上課</a:t>
            </a:r>
            <a:r>
              <a:rPr lang="zh-TW" altLang="en-US" sz="2300" b="1" dirty="0" smtClean="0">
                <a:solidFill>
                  <a:srgbClr val="FF0000"/>
                </a:solidFill>
                <a:latin typeface="文鼎中隸" panose="03000609000000000000" pitchFamily="65" charset="-120"/>
                <a:ea typeface="文鼎中隸" panose="03000609000000000000" pitchFamily="65" charset="-120"/>
              </a:rPr>
              <a:t>，不開放轉社申請</a:t>
            </a:r>
            <a:r>
              <a:rPr lang="zh-TW" altLang="zh-TW" sz="2300" b="1" dirty="0" smtClean="0">
                <a:solidFill>
                  <a:srgbClr val="FF0000"/>
                </a:solidFill>
                <a:latin typeface="文鼎中隸" panose="03000609000000000000" pitchFamily="65" charset="-120"/>
                <a:ea typeface="文鼎中隸" panose="03000609000000000000" pitchFamily="65" charset="-120"/>
              </a:rPr>
              <a:t>。</a:t>
            </a:r>
            <a:endParaRPr lang="en-US" altLang="zh-TW" sz="2300" b="1" dirty="0" smtClean="0">
              <a:solidFill>
                <a:srgbClr val="FF0000"/>
              </a:solidFill>
              <a:latin typeface="文鼎中隸" panose="03000609000000000000" pitchFamily="65" charset="-120"/>
              <a:ea typeface="文鼎中隸" panose="03000609000000000000" pitchFamily="65" charset="-120"/>
            </a:endParaRPr>
          </a:p>
          <a:p>
            <a:pPr marL="0" indent="0">
              <a:buFont typeface="Arial" panose="020B0604020202020204" pitchFamily="34" charset="0"/>
              <a:buNone/>
            </a:pPr>
            <a:r>
              <a:rPr lang="zh-TW" altLang="en-US" sz="2300" b="1" dirty="0" smtClean="0">
                <a:solidFill>
                  <a:srgbClr val="FF0000"/>
                </a:solidFill>
                <a:latin typeface="文鼎中隸" panose="03000609000000000000" pitchFamily="65" charset="-120"/>
                <a:ea typeface="文鼎中隸" panose="03000609000000000000" pitchFamily="65" charset="-120"/>
              </a:rPr>
              <a:t>☆聯課選課事宜，因學生帳密問題，感謝七導老師在假日協助處理。</a:t>
            </a:r>
            <a:endParaRPr lang="zh-TW" altLang="en-US" sz="2300" b="1" dirty="0">
              <a:solidFill>
                <a:srgbClr val="FF0000"/>
              </a:solidFill>
              <a:latin typeface="文鼎中隸" panose="03000609000000000000" pitchFamily="65" charset="-120"/>
              <a:ea typeface="文鼎中隸" panose="03000609000000000000" pitchFamily="65" charset="-120"/>
            </a:endParaRPr>
          </a:p>
        </p:txBody>
      </p:sp>
    </p:spTree>
    <p:extLst>
      <p:ext uri="{BB962C8B-B14F-4D97-AF65-F5344CB8AC3E}">
        <p14:creationId xmlns:p14="http://schemas.microsoft.com/office/powerpoint/2010/main" val="956529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395536" y="3810752"/>
            <a:ext cx="8374632" cy="2554545"/>
          </a:xfrm>
          <a:prstGeom prst="rect">
            <a:avLst/>
          </a:prstGeom>
          <a:noFill/>
          <a:ln/>
        </p:spPr>
        <p:style>
          <a:lnRef idx="3">
            <a:schemeClr val="lt1"/>
          </a:lnRef>
          <a:fillRef idx="1">
            <a:schemeClr val="accent5"/>
          </a:fillRef>
          <a:effectRef idx="1">
            <a:schemeClr val="accent5"/>
          </a:effectRef>
          <a:fontRef idx="minor">
            <a:schemeClr val="lt1"/>
          </a:fontRef>
        </p:style>
        <p:txBody>
          <a:bodyPr wrap="square">
            <a:spAutoFit/>
          </a:bodyPr>
          <a:lstStyle/>
          <a:p>
            <a:endParaRPr lang="en-US" altLang="zh-TW" sz="3200" dirty="0" smtClean="0">
              <a:solidFill>
                <a:srgbClr val="FF0000"/>
              </a:solidFill>
            </a:endParaRPr>
          </a:p>
          <a:p>
            <a:endParaRPr lang="en-US" altLang="zh-TW" sz="3200" dirty="0">
              <a:solidFill>
                <a:srgbClr val="FF0000"/>
              </a:solidFill>
            </a:endParaRPr>
          </a:p>
          <a:p>
            <a:r>
              <a:rPr lang="zh-TW" altLang="en-US" sz="3200" dirty="0" smtClean="0">
                <a:solidFill>
                  <a:srgbClr val="FF0000"/>
                </a:solidFill>
              </a:rPr>
              <a:t>      </a:t>
            </a:r>
            <a:r>
              <a:rPr lang="en-US" altLang="zh-TW" sz="3200" dirty="0" smtClean="0">
                <a:solidFill>
                  <a:srgbClr val="FF0000"/>
                </a:solidFill>
                <a:latin typeface="+mj-ea"/>
                <a:ea typeface="+mj-ea"/>
              </a:rPr>
              <a:t>11</a:t>
            </a:r>
            <a:r>
              <a:rPr lang="en-US" altLang="zh-TW" sz="3200" dirty="0">
                <a:solidFill>
                  <a:srgbClr val="FF0000"/>
                </a:solidFill>
                <a:latin typeface="+mj-ea"/>
                <a:ea typeface="+mj-ea"/>
              </a:rPr>
              <a:t>/</a:t>
            </a:r>
            <a:r>
              <a:rPr lang="zh-TW" altLang="en-US" sz="3200" dirty="0">
                <a:solidFill>
                  <a:srgbClr val="FF0000"/>
                </a:solidFill>
                <a:latin typeface="+mj-ea"/>
                <a:ea typeface="+mj-ea"/>
              </a:rPr>
              <a:t> </a:t>
            </a:r>
            <a:r>
              <a:rPr lang="en-US" altLang="zh-TW" sz="3200" dirty="0">
                <a:solidFill>
                  <a:srgbClr val="FF0000"/>
                </a:solidFill>
                <a:latin typeface="+mj-ea"/>
                <a:ea typeface="+mj-ea"/>
              </a:rPr>
              <a:t>2</a:t>
            </a:r>
            <a:r>
              <a:rPr lang="en-US" altLang="zh-TW" sz="3200" dirty="0" smtClean="0">
                <a:solidFill>
                  <a:srgbClr val="FF0000"/>
                </a:solidFill>
                <a:latin typeface="+mj-ea"/>
                <a:ea typeface="+mj-ea"/>
              </a:rPr>
              <a:t>(</a:t>
            </a:r>
            <a:r>
              <a:rPr lang="zh-TW" altLang="en-US" sz="3200" dirty="0">
                <a:solidFill>
                  <a:srgbClr val="FF0000"/>
                </a:solidFill>
                <a:latin typeface="+mj-ea"/>
                <a:ea typeface="+mj-ea"/>
              </a:rPr>
              <a:t>五</a:t>
            </a:r>
            <a:r>
              <a:rPr lang="en-US" altLang="zh-TW" sz="3200" dirty="0">
                <a:solidFill>
                  <a:srgbClr val="FF0000"/>
                </a:solidFill>
                <a:latin typeface="+mj-ea"/>
                <a:ea typeface="+mj-ea"/>
              </a:rPr>
              <a:t>)</a:t>
            </a:r>
            <a:r>
              <a:rPr lang="zh-TW" altLang="zh-TW" sz="3200" dirty="0" smtClean="0">
                <a:solidFill>
                  <a:srgbClr val="FF0000"/>
                </a:solidFill>
                <a:latin typeface="+mj-ea"/>
                <a:ea typeface="+mj-ea"/>
              </a:rPr>
              <a:t>教室</a:t>
            </a:r>
            <a:r>
              <a:rPr lang="zh-TW" altLang="en-US" sz="3200" dirty="0" smtClean="0">
                <a:solidFill>
                  <a:srgbClr val="FF0000"/>
                </a:solidFill>
                <a:latin typeface="+mj-ea"/>
                <a:ea typeface="+mj-ea"/>
              </a:rPr>
              <a:t>布</a:t>
            </a:r>
            <a:r>
              <a:rPr lang="zh-TW" altLang="zh-TW" sz="3200" dirty="0" smtClean="0">
                <a:solidFill>
                  <a:srgbClr val="FF0000"/>
                </a:solidFill>
                <a:latin typeface="+mj-ea"/>
                <a:ea typeface="+mj-ea"/>
              </a:rPr>
              <a:t>置</a:t>
            </a:r>
            <a:r>
              <a:rPr lang="zh-TW" altLang="zh-TW" sz="3200" dirty="0">
                <a:solidFill>
                  <a:srgbClr val="FF0000"/>
                </a:solidFill>
                <a:latin typeface="+mj-ea"/>
                <a:ea typeface="+mj-ea"/>
              </a:rPr>
              <a:t>評分</a:t>
            </a:r>
            <a:r>
              <a:rPr lang="zh-TW" altLang="zh-TW" sz="3200" dirty="0" smtClean="0">
                <a:solidFill>
                  <a:schemeClr val="accent1"/>
                </a:solidFill>
                <a:latin typeface="+mj-ea"/>
                <a:ea typeface="+mj-ea"/>
              </a:rPr>
              <a:t>，</a:t>
            </a:r>
            <a:endParaRPr lang="en-US" altLang="zh-TW" sz="3200" dirty="0" smtClean="0">
              <a:solidFill>
                <a:schemeClr val="accent1"/>
              </a:solidFill>
              <a:latin typeface="+mj-ea"/>
              <a:ea typeface="+mj-ea"/>
            </a:endParaRPr>
          </a:p>
          <a:p>
            <a:r>
              <a:rPr lang="zh-TW" altLang="en-US" sz="3200" dirty="0" smtClean="0">
                <a:solidFill>
                  <a:schemeClr val="accent1"/>
                </a:solidFill>
                <a:latin typeface="+mj-ea"/>
                <a:ea typeface="+mj-ea"/>
              </a:rPr>
              <a:t>      </a:t>
            </a:r>
            <a:r>
              <a:rPr lang="zh-TW" altLang="en-US" sz="3200" dirty="0" smtClean="0">
                <a:solidFill>
                  <a:schemeClr val="bg2">
                    <a:lumMod val="10000"/>
                  </a:schemeClr>
                </a:solidFill>
                <a:latin typeface="+mj-ea"/>
                <a:ea typeface="+mj-ea"/>
              </a:rPr>
              <a:t>本學期</a:t>
            </a:r>
            <a:r>
              <a:rPr lang="zh-TW" altLang="zh-TW" sz="3200" dirty="0" smtClean="0">
                <a:solidFill>
                  <a:schemeClr val="bg2">
                    <a:lumMod val="10000"/>
                  </a:schemeClr>
                </a:solidFill>
                <a:latin typeface="+mj-ea"/>
                <a:ea typeface="+mj-ea"/>
              </a:rPr>
              <a:t>教室</a:t>
            </a:r>
            <a:r>
              <a:rPr lang="zh-TW" altLang="en-US" sz="3200" dirty="0" smtClean="0">
                <a:solidFill>
                  <a:schemeClr val="bg2">
                    <a:lumMod val="10000"/>
                  </a:schemeClr>
                </a:solidFill>
                <a:latin typeface="+mj-ea"/>
                <a:ea typeface="+mj-ea"/>
              </a:rPr>
              <a:t>布</a:t>
            </a:r>
            <a:r>
              <a:rPr lang="zh-TW" altLang="zh-TW" sz="3200" dirty="0" smtClean="0">
                <a:solidFill>
                  <a:schemeClr val="bg2">
                    <a:lumMod val="10000"/>
                  </a:schemeClr>
                </a:solidFill>
                <a:latin typeface="+mj-ea"/>
                <a:ea typeface="+mj-ea"/>
              </a:rPr>
              <a:t>置</a:t>
            </a:r>
            <a:r>
              <a:rPr lang="zh-TW" altLang="zh-TW" sz="3200" b="1" u="heavy" dirty="0" smtClean="0">
                <a:solidFill>
                  <a:schemeClr val="bg2">
                    <a:lumMod val="10000"/>
                  </a:schemeClr>
                </a:solidFill>
                <a:latin typeface="+mj-ea"/>
                <a:ea typeface="+mj-ea"/>
              </a:rPr>
              <a:t>比賽</a:t>
            </a:r>
            <a:r>
              <a:rPr lang="zh-TW" altLang="en-US" sz="3200" b="1" dirty="0" smtClean="0">
                <a:solidFill>
                  <a:srgbClr val="7030A0"/>
                </a:solidFill>
                <a:latin typeface="+mj-ea"/>
                <a:ea typeface="+mj-ea"/>
              </a:rPr>
              <a:t>自由參加</a:t>
            </a:r>
            <a:r>
              <a:rPr lang="zh-TW" altLang="zh-TW" sz="3200" dirty="0" smtClean="0">
                <a:solidFill>
                  <a:schemeClr val="bg2">
                    <a:lumMod val="10000"/>
                  </a:schemeClr>
                </a:solidFill>
                <a:latin typeface="+mj-ea"/>
                <a:ea typeface="+mj-ea"/>
              </a:rPr>
              <a:t>，</a:t>
            </a:r>
            <a:endParaRPr lang="en-US" altLang="zh-TW" sz="3200" dirty="0" smtClean="0">
              <a:solidFill>
                <a:schemeClr val="bg2">
                  <a:lumMod val="10000"/>
                </a:schemeClr>
              </a:solidFill>
              <a:latin typeface="+mj-ea"/>
              <a:ea typeface="+mj-ea"/>
            </a:endParaRPr>
          </a:p>
          <a:p>
            <a:r>
              <a:rPr lang="zh-TW" altLang="en-US" sz="3200" dirty="0" smtClean="0">
                <a:solidFill>
                  <a:schemeClr val="bg2">
                    <a:lumMod val="10000"/>
                  </a:schemeClr>
                </a:solidFill>
                <a:latin typeface="+mj-ea"/>
                <a:ea typeface="+mj-ea"/>
              </a:rPr>
              <a:t>      但請各班皆於</a:t>
            </a:r>
            <a:r>
              <a:rPr lang="en-US" altLang="zh-TW" sz="3200" b="1" dirty="0" smtClean="0">
                <a:solidFill>
                  <a:srgbClr val="FF0000"/>
                </a:solidFill>
                <a:latin typeface="+mj-ea"/>
                <a:ea typeface="+mj-ea"/>
              </a:rPr>
              <a:t>9/15</a:t>
            </a:r>
            <a:r>
              <a:rPr lang="zh-TW" altLang="en-US" sz="3200" b="1" dirty="0" smtClean="0">
                <a:solidFill>
                  <a:srgbClr val="FF0000"/>
                </a:solidFill>
                <a:latin typeface="+mj-ea"/>
                <a:ea typeface="+mj-ea"/>
              </a:rPr>
              <a:t>家長日前</a:t>
            </a:r>
            <a:r>
              <a:rPr lang="zh-TW" altLang="en-US" sz="3200" dirty="0" smtClean="0">
                <a:solidFill>
                  <a:schemeClr val="bg2">
                    <a:lumMod val="10000"/>
                  </a:schemeClr>
                </a:solidFill>
                <a:latin typeface="+mj-ea"/>
                <a:ea typeface="+mj-ea"/>
              </a:rPr>
              <a:t>完成基本布置</a:t>
            </a:r>
            <a:r>
              <a:rPr lang="zh-TW" altLang="zh-TW" sz="3200" dirty="0" smtClean="0">
                <a:solidFill>
                  <a:schemeClr val="bg2">
                    <a:lumMod val="10000"/>
                  </a:schemeClr>
                </a:solidFill>
                <a:latin typeface="+mj-ea"/>
                <a:ea typeface="+mj-ea"/>
              </a:rPr>
              <a:t>。</a:t>
            </a:r>
            <a:endParaRPr lang="en-US" altLang="zh-TW" sz="3200" dirty="0">
              <a:solidFill>
                <a:schemeClr val="bg2">
                  <a:lumMod val="10000"/>
                </a:schemeClr>
              </a:solidFill>
              <a:latin typeface="+mj-ea"/>
              <a:ea typeface="+mj-ea"/>
            </a:endParaRPr>
          </a:p>
        </p:txBody>
      </p:sp>
      <p:sp>
        <p:nvSpPr>
          <p:cNvPr id="8" name="矩形 7"/>
          <p:cNvSpPr/>
          <p:nvPr/>
        </p:nvSpPr>
        <p:spPr>
          <a:xfrm>
            <a:off x="971600" y="1331640"/>
            <a:ext cx="7582544" cy="2062103"/>
          </a:xfrm>
          <a:prstGeom prst="rect">
            <a:avLst/>
          </a:prstGeom>
        </p:spPr>
        <p:txBody>
          <a:bodyPr wrap="square">
            <a:spAutoFit/>
          </a:bodyPr>
          <a:lstStyle/>
          <a:p>
            <a:r>
              <a:rPr lang="en-US" altLang="zh-TW" sz="3200" dirty="0" smtClean="0">
                <a:solidFill>
                  <a:srgbClr val="FF0000"/>
                </a:solidFill>
                <a:latin typeface="+mj-ea"/>
                <a:ea typeface="+mj-ea"/>
              </a:rPr>
              <a:t>9/19(</a:t>
            </a:r>
            <a:r>
              <a:rPr lang="zh-TW" altLang="en-US" sz="3200" dirty="0">
                <a:solidFill>
                  <a:srgbClr val="FF0000"/>
                </a:solidFill>
                <a:latin typeface="+mj-ea"/>
                <a:ea typeface="+mj-ea"/>
              </a:rPr>
              <a:t>三</a:t>
            </a:r>
            <a:r>
              <a:rPr lang="en-US" altLang="zh-TW" sz="3200" dirty="0">
                <a:solidFill>
                  <a:srgbClr val="FF0000"/>
                </a:solidFill>
                <a:latin typeface="+mj-ea"/>
                <a:ea typeface="+mj-ea"/>
              </a:rPr>
              <a:t>)</a:t>
            </a:r>
            <a:r>
              <a:rPr lang="zh-TW" altLang="en-US" sz="3200" dirty="0">
                <a:solidFill>
                  <a:srgbClr val="FF0000"/>
                </a:solidFill>
                <a:latin typeface="+mj-ea"/>
                <a:ea typeface="+mj-ea"/>
              </a:rPr>
              <a:t>班級壁報開始出刊</a:t>
            </a:r>
            <a:r>
              <a:rPr lang="zh-TW" altLang="en-US" sz="3200" dirty="0" smtClean="0">
                <a:latin typeface="+mj-ea"/>
                <a:ea typeface="+mj-ea"/>
              </a:rPr>
              <a:t>，</a:t>
            </a:r>
            <a:endParaRPr lang="en-US" altLang="zh-TW" sz="3200" dirty="0" smtClean="0">
              <a:latin typeface="+mj-ea"/>
              <a:ea typeface="+mj-ea"/>
            </a:endParaRPr>
          </a:p>
          <a:p>
            <a:r>
              <a:rPr lang="zh-TW" altLang="en-US" sz="3200" dirty="0" smtClean="0">
                <a:latin typeface="+mj-ea"/>
                <a:ea typeface="+mj-ea"/>
              </a:rPr>
              <a:t>   </a:t>
            </a:r>
            <a:r>
              <a:rPr lang="zh-TW" altLang="en-US" sz="3200" dirty="0" smtClean="0">
                <a:solidFill>
                  <a:schemeClr val="bg2">
                    <a:lumMod val="10000"/>
                  </a:schemeClr>
                </a:solidFill>
                <a:latin typeface="+mj-ea"/>
                <a:ea typeface="+mj-ea"/>
              </a:rPr>
              <a:t>請</a:t>
            </a:r>
            <a:r>
              <a:rPr lang="zh-TW" altLang="en-US" sz="3200" dirty="0">
                <a:solidFill>
                  <a:schemeClr val="bg2">
                    <a:lumMod val="10000"/>
                  </a:schemeClr>
                </a:solidFill>
                <a:latin typeface="+mj-ea"/>
                <a:ea typeface="+mj-ea"/>
              </a:rPr>
              <a:t>導師們協助各班如期完成</a:t>
            </a:r>
            <a:r>
              <a:rPr lang="zh-TW" altLang="en-US" sz="3200" dirty="0" smtClean="0">
                <a:solidFill>
                  <a:schemeClr val="bg2">
                    <a:lumMod val="10000"/>
                  </a:schemeClr>
                </a:solidFill>
                <a:latin typeface="+mj-ea"/>
                <a:ea typeface="+mj-ea"/>
              </a:rPr>
              <a:t>。詳細</a:t>
            </a:r>
            <a:r>
              <a:rPr lang="zh-TW" altLang="en-US" sz="3200" dirty="0">
                <a:solidFill>
                  <a:schemeClr val="bg2">
                    <a:lumMod val="10000"/>
                  </a:schemeClr>
                </a:solidFill>
                <a:latin typeface="+mj-ea"/>
                <a:ea typeface="+mj-ea"/>
              </a:rPr>
              <a:t>實施計畫將發放於</a:t>
            </a:r>
            <a:r>
              <a:rPr lang="zh-TW" altLang="en-US" sz="3200" dirty="0" smtClean="0">
                <a:solidFill>
                  <a:schemeClr val="bg2">
                    <a:lumMod val="10000"/>
                  </a:schemeClr>
                </a:solidFill>
                <a:latin typeface="+mj-ea"/>
                <a:ea typeface="+mj-ea"/>
              </a:rPr>
              <a:t>各班</a:t>
            </a:r>
            <a:r>
              <a:rPr lang="zh-TW" altLang="en-US" sz="3200" dirty="0">
                <a:solidFill>
                  <a:schemeClr val="bg2">
                    <a:lumMod val="10000"/>
                  </a:schemeClr>
                </a:solidFill>
                <a:latin typeface="+mj-ea"/>
                <a:ea typeface="+mj-ea"/>
              </a:rPr>
              <a:t>並公告校網，請</a:t>
            </a:r>
            <a:r>
              <a:rPr lang="zh-TW" altLang="en-US" sz="3200" b="1" dirty="0">
                <a:solidFill>
                  <a:schemeClr val="bg2">
                    <a:lumMod val="10000"/>
                  </a:schemeClr>
                </a:solidFill>
                <a:latin typeface="+mj-ea"/>
                <a:ea typeface="+mj-ea"/>
              </a:rPr>
              <a:t>八年級</a:t>
            </a:r>
            <a:r>
              <a:rPr lang="zh-TW" altLang="en-US" sz="3200" dirty="0">
                <a:solidFill>
                  <a:schemeClr val="bg2">
                    <a:lumMod val="10000"/>
                  </a:schemeClr>
                </a:solidFill>
                <a:latin typeface="+mj-ea"/>
                <a:ea typeface="+mj-ea"/>
              </a:rPr>
              <a:t>導師們參閱</a:t>
            </a:r>
            <a:r>
              <a:rPr lang="zh-TW" altLang="en-US" sz="3200" dirty="0" smtClean="0">
                <a:solidFill>
                  <a:schemeClr val="bg2">
                    <a:lumMod val="10000"/>
                  </a:schemeClr>
                </a:solidFill>
                <a:latin typeface="+mj-ea"/>
                <a:ea typeface="+mj-ea"/>
              </a:rPr>
              <a:t>。</a:t>
            </a:r>
            <a:endParaRPr lang="en-US" altLang="zh-TW" sz="3200" dirty="0">
              <a:solidFill>
                <a:schemeClr val="bg2">
                  <a:lumMod val="10000"/>
                </a:schemeClr>
              </a:solidFill>
              <a:latin typeface="+mj-ea"/>
              <a:ea typeface="+mj-ea"/>
            </a:endParaRPr>
          </a:p>
        </p:txBody>
      </p:sp>
      <p:sp>
        <p:nvSpPr>
          <p:cNvPr id="9" name="標題 1"/>
          <p:cNvSpPr txBox="1">
            <a:spLocks/>
          </p:cNvSpPr>
          <p:nvPr/>
        </p:nvSpPr>
        <p:spPr>
          <a:xfrm>
            <a:off x="-828600" y="188640"/>
            <a:ext cx="7776864"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5400" dirty="0" smtClean="0">
                <a:solidFill>
                  <a:srgbClr val="0070C0"/>
                </a:solidFill>
                <a:latin typeface="文鼎甜妞體B" pitchFamily="82" charset="-120"/>
                <a:ea typeface="文鼎甜妞體B" pitchFamily="82" charset="-120"/>
              </a:rPr>
              <a:t>  </a:t>
            </a:r>
            <a:r>
              <a:rPr lang="zh-TW" altLang="en-US" sz="5400" b="1" dirty="0" smtClean="0">
                <a:solidFill>
                  <a:srgbClr val="0070C0"/>
                </a:solidFill>
                <a:latin typeface="新細明體"/>
                <a:ea typeface="新細明體"/>
              </a:rPr>
              <a:t>✽</a:t>
            </a:r>
            <a:r>
              <a:rPr lang="zh-TW" altLang="en-US" sz="5400" b="1" dirty="0">
                <a:solidFill>
                  <a:srgbClr val="0070C0"/>
                </a:solidFill>
                <a:latin typeface="微軟正黑體" pitchFamily="34" charset="-120"/>
                <a:ea typeface="微軟正黑體" pitchFamily="34" charset="-120"/>
              </a:rPr>
              <a:t>班級</a:t>
            </a:r>
            <a:r>
              <a:rPr lang="zh-TW" altLang="en-US" sz="5400" b="1" dirty="0" smtClean="0">
                <a:solidFill>
                  <a:srgbClr val="0070C0"/>
                </a:solidFill>
                <a:latin typeface="微軟正黑體" pitchFamily="34" charset="-120"/>
                <a:ea typeface="微軟正黑體" pitchFamily="34" charset="-120"/>
              </a:rPr>
              <a:t>壁報</a:t>
            </a:r>
            <a:r>
              <a:rPr lang="en-US" altLang="zh-TW" sz="5400" b="1" dirty="0" smtClean="0">
                <a:solidFill>
                  <a:srgbClr val="0070C0"/>
                </a:solidFill>
                <a:latin typeface="微軟正黑體" pitchFamily="34" charset="-120"/>
                <a:ea typeface="微軟正黑體" pitchFamily="34" charset="-120"/>
              </a:rPr>
              <a:t>(</a:t>
            </a:r>
            <a:r>
              <a:rPr lang="zh-TW" altLang="en-US" sz="5400" b="1" dirty="0" smtClean="0">
                <a:solidFill>
                  <a:srgbClr val="0070C0"/>
                </a:solidFill>
                <a:latin typeface="微軟正黑體" pitchFamily="34" charset="-120"/>
                <a:ea typeface="微軟正黑體" pitchFamily="34" charset="-120"/>
              </a:rPr>
              <a:t>八年級</a:t>
            </a:r>
            <a:r>
              <a:rPr lang="en-US" altLang="zh-TW" sz="5400" b="1" dirty="0" smtClean="0">
                <a:solidFill>
                  <a:srgbClr val="0070C0"/>
                </a:solidFill>
                <a:latin typeface="微軟正黑體" pitchFamily="34" charset="-120"/>
                <a:ea typeface="微軟正黑體" pitchFamily="34" charset="-120"/>
              </a:rPr>
              <a:t>)</a:t>
            </a:r>
            <a:endParaRPr lang="zh-TW" altLang="en-US" sz="5400" b="1" dirty="0">
              <a:solidFill>
                <a:srgbClr val="0070C0"/>
              </a:solidFill>
              <a:latin typeface="微軟正黑體" pitchFamily="34" charset="-120"/>
              <a:ea typeface="微軟正黑體" pitchFamily="34" charset="-120"/>
            </a:endParaRPr>
          </a:p>
        </p:txBody>
      </p:sp>
      <p:sp>
        <p:nvSpPr>
          <p:cNvPr id="4" name="標題 1"/>
          <p:cNvSpPr txBox="1">
            <a:spLocks/>
          </p:cNvSpPr>
          <p:nvPr/>
        </p:nvSpPr>
        <p:spPr>
          <a:xfrm>
            <a:off x="-396552" y="3789040"/>
            <a:ext cx="4392488"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zh-TW" altLang="en-US" sz="5400" dirty="0" smtClean="0">
                <a:solidFill>
                  <a:srgbClr val="0070C0"/>
                </a:solidFill>
                <a:latin typeface="文鼎甜妞體B" pitchFamily="82" charset="-120"/>
                <a:ea typeface="文鼎甜妞體B" pitchFamily="82" charset="-120"/>
              </a:rPr>
              <a:t>  </a:t>
            </a:r>
            <a:r>
              <a:rPr lang="zh-TW" altLang="en-US" sz="5400" b="1" dirty="0" smtClean="0">
                <a:solidFill>
                  <a:srgbClr val="0070C0"/>
                </a:solidFill>
                <a:latin typeface="新細明體"/>
                <a:ea typeface="新細明體"/>
              </a:rPr>
              <a:t>✽</a:t>
            </a:r>
            <a:r>
              <a:rPr lang="zh-TW" altLang="zh-TW" sz="5400" b="1" dirty="0" smtClean="0">
                <a:solidFill>
                  <a:srgbClr val="0070C0"/>
                </a:solidFill>
                <a:latin typeface="微軟正黑體" pitchFamily="34" charset="-120"/>
                <a:ea typeface="微軟正黑體" pitchFamily="34" charset="-120"/>
              </a:rPr>
              <a:t>教室</a:t>
            </a:r>
            <a:r>
              <a:rPr lang="zh-TW" altLang="en-US" sz="5400" b="1" dirty="0" smtClean="0">
                <a:solidFill>
                  <a:srgbClr val="0070C0"/>
                </a:solidFill>
                <a:latin typeface="微軟正黑體" pitchFamily="34" charset="-120"/>
                <a:ea typeface="微軟正黑體" pitchFamily="34" charset="-120"/>
              </a:rPr>
              <a:t>布</a:t>
            </a:r>
            <a:r>
              <a:rPr lang="zh-TW" altLang="zh-TW" sz="5400" b="1" dirty="0" smtClean="0">
                <a:solidFill>
                  <a:srgbClr val="0070C0"/>
                </a:solidFill>
                <a:latin typeface="微軟正黑體" pitchFamily="34" charset="-120"/>
                <a:ea typeface="微軟正黑體" pitchFamily="34" charset="-120"/>
              </a:rPr>
              <a:t>置</a:t>
            </a:r>
            <a:endParaRPr lang="zh-TW" altLang="en-US" sz="5400" b="1" dirty="0">
              <a:solidFill>
                <a:srgbClr val="0070C0"/>
              </a:solidFill>
              <a:latin typeface="微軟正黑體" pitchFamily="34" charset="-120"/>
              <a:ea typeface="微軟正黑體" pitchFamily="34" charset="-120"/>
            </a:endParaRPr>
          </a:p>
        </p:txBody>
      </p:sp>
      <p:pic>
        <p:nvPicPr>
          <p:cNvPr id="2" name="圖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8264" y="3933056"/>
            <a:ext cx="1348179" cy="1893511"/>
          </a:xfrm>
          <a:prstGeom prst="rect">
            <a:avLst/>
          </a:prstGeom>
        </p:spPr>
      </p:pic>
    </p:spTree>
    <p:extLst>
      <p:ext uri="{BB962C8B-B14F-4D97-AF65-F5344CB8AC3E}">
        <p14:creationId xmlns:p14="http://schemas.microsoft.com/office/powerpoint/2010/main" val="153727133"/>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948</TotalTime>
  <Words>1252</Words>
  <Application>Microsoft Office PowerPoint</Application>
  <PresentationFormat>如螢幕大小 (4:3)</PresentationFormat>
  <Paragraphs>180</Paragraphs>
  <Slides>22</Slides>
  <Notes>0</Notes>
  <HiddenSlides>0</HiddenSlides>
  <MMClips>0</MMClips>
  <ScaleCrop>false</ScaleCrop>
  <HeadingPairs>
    <vt:vector size="6" baseType="variant">
      <vt:variant>
        <vt:lpstr>使用字型</vt:lpstr>
      </vt:variant>
      <vt:variant>
        <vt:i4>14</vt:i4>
      </vt:variant>
      <vt:variant>
        <vt:lpstr>佈景主題</vt:lpstr>
      </vt:variant>
      <vt:variant>
        <vt:i4>1</vt:i4>
      </vt:variant>
      <vt:variant>
        <vt:lpstr>投影片標題</vt:lpstr>
      </vt:variant>
      <vt:variant>
        <vt:i4>22</vt:i4>
      </vt:variant>
    </vt:vector>
  </HeadingPairs>
  <TitlesOfParts>
    <vt:vector size="37" baseType="lpstr">
      <vt:lpstr>文鼎中黑</vt:lpstr>
      <vt:lpstr>文鼎中隸</vt:lpstr>
      <vt:lpstr>文鼎甜妞體B</vt:lpstr>
      <vt:lpstr>文鼎粗圓</vt:lpstr>
      <vt:lpstr>文鼎細圓</vt:lpstr>
      <vt:lpstr>微軟正黑體</vt:lpstr>
      <vt:lpstr>新細明體</vt:lpstr>
      <vt:lpstr>標楷體</vt:lpstr>
      <vt:lpstr>Arial</vt:lpstr>
      <vt:lpstr>Calibri</vt:lpstr>
      <vt:lpstr>Calibri Light</vt:lpstr>
      <vt:lpstr>Corbel</vt:lpstr>
      <vt:lpstr>Times New Roman</vt:lpstr>
      <vt:lpstr>Wingdings</vt:lpstr>
      <vt:lpstr>Office 佈景主題</vt:lpstr>
      <vt:lpstr>PowerPoint 簡報</vt:lpstr>
      <vt:lpstr>建議事項:</vt:lpstr>
      <vt:lpstr>建議事項:</vt:lpstr>
      <vt:lpstr>協辦事項:</vt:lpstr>
      <vt:lpstr>訓育組</vt:lpstr>
      <vt:lpstr>✽服務學習時數輸入相關事項</vt:lpstr>
      <vt:lpstr>聯課活動</vt:lpstr>
      <vt:lpstr>  本學期活動相關事項</vt:lpstr>
      <vt:lpstr>PowerPoint 簡報</vt:lpstr>
      <vt:lpstr>PowerPoint 簡報</vt:lpstr>
      <vt:lpstr>PowerPoint 簡報</vt:lpstr>
      <vt:lpstr>✽有關【服裝儀容】</vt:lpstr>
      <vt:lpstr>✽有關【手機管理】</vt:lpstr>
      <vt:lpstr>✽有關【國家防災日】</vt:lpstr>
      <vt:lpstr>本學期重要比賽活動規劃</vt:lpstr>
      <vt:lpstr>宣導事項:</vt:lpstr>
      <vt:lpstr>校隊介紹</vt:lpstr>
      <vt:lpstr>衛生組-整潔</vt:lpstr>
      <vt:lpstr>衛生組-環境整潔</vt:lpstr>
      <vt:lpstr>衛生組-環境整潔</vt:lpstr>
      <vt:lpstr>衛生組-營養午餐</vt:lpstr>
      <vt:lpstr>衛生組-二手衣事項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訓育組報告事項</dc:title>
  <dc:creator>cpjh201</dc:creator>
  <cp:lastModifiedBy>user</cp:lastModifiedBy>
  <cp:revision>209</cp:revision>
  <dcterms:created xsi:type="dcterms:W3CDTF">2012-08-24T03:49:01Z</dcterms:created>
  <dcterms:modified xsi:type="dcterms:W3CDTF">2018-09-06T23:21:19Z</dcterms:modified>
</cp:coreProperties>
</file>