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4"/>
  </p:notesMasterIdLst>
  <p:sldIdLst>
    <p:sldId id="264" r:id="rId2"/>
    <p:sldId id="273" r:id="rId3"/>
    <p:sldId id="279" r:id="rId4"/>
    <p:sldId id="274" r:id="rId5"/>
    <p:sldId id="276" r:id="rId6"/>
    <p:sldId id="256" r:id="rId7"/>
    <p:sldId id="257" r:id="rId8"/>
    <p:sldId id="263" r:id="rId9"/>
    <p:sldId id="258" r:id="rId10"/>
    <p:sldId id="260" r:id="rId11"/>
    <p:sldId id="262" r:id="rId12"/>
    <p:sldId id="275" r:id="rId13"/>
    <p:sldId id="277" r:id="rId14"/>
    <p:sldId id="278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C1D1"/>
    <a:srgbClr val="0000FF"/>
    <a:srgbClr val="9933FF"/>
    <a:srgbClr val="FF00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B240A-23D9-4037-B07D-8008F8E33C3C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37893-1018-4341-9D7C-14D0D7506D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8773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7893-1018-4341-9D7C-14D0D7506D61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9971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229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9pPr>
          </a:lstStyle>
          <a:p>
            <a:fld id="{ED9E0A91-8C7D-4ADD-8C77-EE1D748FC9A7}" type="slidenum">
              <a:rPr lang="zh-TW" altLang="en-US" smtClean="0"/>
              <a:pPr/>
              <a:t>17</a:t>
            </a:fld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458741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434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9pPr>
          </a:lstStyle>
          <a:p>
            <a:fld id="{05C509EA-509F-4D73-BE43-C4AAB332D161}" type="slidenum">
              <a:rPr lang="zh-TW" altLang="en-US" smtClean="0"/>
              <a:pPr/>
              <a:t>18</a:t>
            </a:fld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236993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741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9pPr>
          </a:lstStyle>
          <a:p>
            <a:fld id="{CB8F2145-AF99-462A-82A2-E5429CA9B97D}" type="slidenum">
              <a:rPr lang="zh-TW" altLang="en-US" smtClean="0">
                <a:latin typeface="Verdana" panose="020B0604030504040204" pitchFamily="34" charset="0"/>
              </a:rPr>
              <a:pPr/>
              <a:t>20</a:t>
            </a:fld>
            <a:endParaRPr lang="zh-TW" altLang="en-US" smtClean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499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946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9pPr>
          </a:lstStyle>
          <a:p>
            <a:fld id="{D58036EF-AC8D-48D4-A1D0-DA6163CE107C}" type="slidenum">
              <a:rPr lang="zh-TW" altLang="en-US" smtClean="0">
                <a:latin typeface="Calibri" panose="020F0502020204030204" pitchFamily="34" charset="0"/>
              </a:rPr>
              <a:pPr/>
              <a:t>21</a:t>
            </a:fld>
            <a:endParaRPr lang="zh-TW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792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DB4D6D3-8DDF-4080-9DE2-4586F86D664E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261161-93F4-4CB4-A2E5-9618B642F4E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4D6D3-8DDF-4080-9DE2-4586F86D664E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161-93F4-4CB4-A2E5-9618B642F4E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4D6D3-8DDF-4080-9DE2-4586F86D664E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161-93F4-4CB4-A2E5-9618B642F4E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4D6D3-8DDF-4080-9DE2-4586F86D664E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161-93F4-4CB4-A2E5-9618B642F4E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4D6D3-8DDF-4080-9DE2-4586F86D664E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161-93F4-4CB4-A2E5-9618B642F4E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4D6D3-8DDF-4080-9DE2-4586F86D664E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161-93F4-4CB4-A2E5-9618B642F4E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4D6D3-8DDF-4080-9DE2-4586F86D664E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161-93F4-4CB4-A2E5-9618B642F4E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4D6D3-8DDF-4080-9DE2-4586F86D664E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161-93F4-4CB4-A2E5-9618B642F4E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4D6D3-8DDF-4080-9DE2-4586F86D664E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161-93F4-4CB4-A2E5-9618B642F4E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2DB4D6D3-8DDF-4080-9DE2-4586F86D664E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1161-93F4-4CB4-A2E5-9618B642F4E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DB4D6D3-8DDF-4080-9DE2-4586F86D664E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261161-93F4-4CB4-A2E5-9618B642F4E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DB4D6D3-8DDF-4080-9DE2-4586F86D664E}" type="datetimeFigureOut">
              <a:rPr lang="zh-TW" altLang="en-US" smtClean="0"/>
              <a:t>2020/6/4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A261161-93F4-4CB4-A2E5-9618B642F4E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png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108</a:t>
            </a:r>
            <a:r>
              <a:rPr lang="zh-TW" altLang="en-US" dirty="0" smtClean="0"/>
              <a:t>學年度第二學期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6</a:t>
            </a:r>
            <a:r>
              <a:rPr lang="zh-TW" altLang="en-US" dirty="0" smtClean="0"/>
              <a:t>月份</a:t>
            </a:r>
            <a:r>
              <a:rPr lang="en-US" altLang="zh-TW" dirty="0" smtClean="0"/>
              <a:t>【</a:t>
            </a:r>
            <a:r>
              <a:rPr lang="zh-TW" altLang="en-US" dirty="0" smtClean="0"/>
              <a:t>導師</a:t>
            </a:r>
            <a:r>
              <a:rPr lang="en-US" altLang="zh-TW" dirty="0" smtClean="0"/>
              <a:t>】</a:t>
            </a:r>
            <a:r>
              <a:rPr lang="zh-TW" altLang="en-US" dirty="0" smtClean="0"/>
              <a:t>會報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學務處</a:t>
            </a:r>
            <a:r>
              <a:rPr lang="en-US" altLang="zh-TW" dirty="0" smtClean="0"/>
              <a:t>1090605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29318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1252760"/>
            <a:ext cx="8229600" cy="4264472"/>
          </a:xfrm>
        </p:spPr>
        <p:txBody>
          <a:bodyPr>
            <a:normAutofit/>
          </a:bodyPr>
          <a:lstStyle/>
          <a:p>
            <a:pPr lvl="0"/>
            <a:r>
              <a:rPr lang="zh-TW" altLang="en-US" sz="28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感謝社團老師指導學生參與社團成果發表週的展演活動。</a:t>
            </a:r>
            <a:endParaRPr lang="en-US" altLang="zh-TW" sz="2800" dirty="0" smtClean="0"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lvl="0"/>
            <a:r>
              <a:rPr lang="zh-TW" altLang="en-US" sz="28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社團資料匣內有幹部敘獎單，感謝老師</a:t>
            </a:r>
            <a:r>
              <a:rPr lang="zh-TW" altLang="en-US" sz="2800" b="1" dirty="0">
                <a:latin typeface="文鼎中隸" panose="03000609000000000000" pitchFamily="65" charset="-120"/>
                <a:ea typeface="文鼎中隸" panose="03000609000000000000" pitchFamily="65" charset="-120"/>
              </a:rPr>
              <a:t>協助</a:t>
            </a:r>
            <a:r>
              <a:rPr lang="zh-TW" altLang="en-US" sz="2800" b="1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完成敘獎事宜</a:t>
            </a:r>
            <a:r>
              <a:rPr lang="zh-TW" altLang="en-US" sz="28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，謝謝老師。</a:t>
            </a:r>
            <a:endParaRPr lang="en-US" altLang="zh-TW" sz="2800" dirty="0" smtClean="0"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lvl="0"/>
            <a:r>
              <a:rPr lang="zh-TW" altLang="en-US" sz="28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本</a:t>
            </a:r>
            <a:r>
              <a:rPr lang="zh-TW" altLang="en-US" sz="28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學期聯課活動上課</a:t>
            </a:r>
            <a:r>
              <a:rPr lang="zh-TW" altLang="en-US" sz="28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至</a:t>
            </a:r>
            <a:r>
              <a:rPr lang="en-US" altLang="zh-TW" sz="2800" b="1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7</a:t>
            </a:r>
            <a:r>
              <a:rPr lang="zh-TW" altLang="en-US" sz="2800" b="1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月</a:t>
            </a:r>
            <a:r>
              <a:rPr lang="en-US" altLang="zh-TW" sz="2800" b="1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3</a:t>
            </a:r>
            <a:r>
              <a:rPr lang="zh-TW" altLang="en-US" sz="2800" b="1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日</a:t>
            </a:r>
            <a:r>
              <a:rPr lang="zh-TW" altLang="en-US" sz="28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止</a:t>
            </a:r>
            <a:r>
              <a:rPr lang="zh-TW" altLang="zh-TW" sz="28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。</a:t>
            </a:r>
            <a:endParaRPr lang="en-US" altLang="zh-TW" sz="2800" dirty="0" smtClean="0"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lvl="0"/>
            <a:r>
              <a:rPr lang="zh-TW" altLang="en-US" sz="28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近日將發放下學年社團老師意願調查表，</a:t>
            </a:r>
            <a:r>
              <a:rPr lang="zh-TW" altLang="en-US" sz="28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請</a:t>
            </a:r>
            <a:r>
              <a:rPr lang="zh-TW" altLang="en-US" sz="28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老師協助填寫，敬邀老師一同加入，豐富</a:t>
            </a:r>
            <a:r>
              <a:rPr lang="en-US" altLang="zh-TW" sz="28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109</a:t>
            </a:r>
            <a:r>
              <a:rPr lang="zh-TW" altLang="en-US" sz="28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學年的中平社團，謝謝老師！</a:t>
            </a:r>
            <a:endParaRPr lang="en-US" altLang="zh-TW" sz="2800" dirty="0" smtClean="0"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lvl="0"/>
            <a:r>
              <a:rPr lang="en-US" altLang="zh-TW" sz="28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109</a:t>
            </a:r>
            <a:r>
              <a:rPr lang="zh-TW" altLang="en-US" sz="28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學年度社團課改為</a:t>
            </a:r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隸" panose="03000609000000000000" pitchFamily="65" charset="-120"/>
                <a:ea typeface="文鼎中隸" panose="03000609000000000000" pitchFamily="65" charset="-120"/>
              </a:rPr>
              <a:t>星期五第一節</a:t>
            </a:r>
            <a:r>
              <a:rPr lang="zh-TW" altLang="en-US" sz="28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。</a:t>
            </a:r>
            <a:endParaRPr lang="zh-TW" altLang="zh-TW" sz="2800" dirty="0">
              <a:latin typeface="文鼎中隸" panose="03000609000000000000" pitchFamily="65" charset="-120"/>
              <a:ea typeface="文鼎中隸" panose="030006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067944" y="110936"/>
            <a:ext cx="3611356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zh-TW" altLang="en-US" sz="6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社團</a:t>
            </a:r>
            <a:endParaRPr lang="zh-TW" altLang="en-US" sz="6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251520" y="125760"/>
            <a:ext cx="4824536" cy="1143000"/>
          </a:xfrm>
        </p:spPr>
        <p:txBody>
          <a:bodyPr>
            <a:noAutofit/>
          </a:bodyPr>
          <a:lstStyle/>
          <a:p>
            <a:r>
              <a:rPr lang="zh-TW" altLang="zh-TW" sz="5400" dirty="0">
                <a:solidFill>
                  <a:schemeClr val="bg2">
                    <a:lumMod val="25000"/>
                  </a:schemeClr>
                </a:solidFill>
              </a:rPr>
              <a:t>【七、八年級</a:t>
            </a:r>
            <a:r>
              <a:rPr lang="zh-TW" altLang="zh-TW" sz="5400" dirty="0" smtClean="0">
                <a:solidFill>
                  <a:schemeClr val="bg2">
                    <a:lumMod val="25000"/>
                  </a:schemeClr>
                </a:solidFill>
              </a:rPr>
              <a:t>】</a:t>
            </a:r>
            <a:endParaRPr lang="zh-TW" altLang="en-US" sz="44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857750"/>
            <a:ext cx="2466975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826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207756" y="332656"/>
            <a:ext cx="7200800" cy="782960"/>
          </a:xfrm>
        </p:spPr>
        <p:txBody>
          <a:bodyPr>
            <a:noAutofit/>
          </a:bodyPr>
          <a:lstStyle/>
          <a:p>
            <a:r>
              <a:rPr lang="zh-TW" altLang="zh-TW" sz="5400" dirty="0">
                <a:solidFill>
                  <a:schemeClr val="bg2">
                    <a:lumMod val="25000"/>
                  </a:schemeClr>
                </a:solidFill>
              </a:rPr>
              <a:t>【七、八年級</a:t>
            </a:r>
            <a:r>
              <a:rPr lang="zh-TW" altLang="zh-TW" sz="5400" dirty="0" smtClean="0">
                <a:solidFill>
                  <a:schemeClr val="bg2">
                    <a:lumMod val="25000"/>
                  </a:schemeClr>
                </a:solidFill>
              </a:rPr>
              <a:t>】</a:t>
            </a:r>
            <a:r>
              <a:rPr lang="zh-TW" altLang="en-US" sz="5400" dirty="0" smtClean="0">
                <a:solidFill>
                  <a:schemeClr val="bg2">
                    <a:lumMod val="25000"/>
                  </a:schemeClr>
                </a:solidFill>
              </a:rPr>
              <a:t>社團</a:t>
            </a:r>
            <a:endParaRPr lang="zh-TW" altLang="en-US" sz="4400" dirty="0"/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207756" y="1105992"/>
            <a:ext cx="8537575" cy="2899072"/>
          </a:xfrm>
          <a:noFill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28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本學年</a:t>
            </a:r>
            <a:r>
              <a:rPr lang="zh-TW" altLang="en-US" sz="28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度</a:t>
            </a:r>
            <a:r>
              <a:rPr lang="zh-TW" altLang="en-US" sz="28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社團成果發表週訂於</a:t>
            </a:r>
            <a:r>
              <a:rPr lang="en-US" altLang="zh-TW" sz="28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6/15-109</a:t>
            </a:r>
            <a:r>
              <a:rPr lang="zh-TW" altLang="en-US" sz="28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學年上學期初</a:t>
            </a:r>
            <a:r>
              <a:rPr lang="zh-TW" altLang="en-US" sz="28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，以靜態與錄影發表型態：</a:t>
            </a:r>
          </a:p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TW" altLang="en-US" sz="28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 </a:t>
            </a:r>
            <a:r>
              <a:rPr lang="zh-TW" altLang="en-US" sz="28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 </a:t>
            </a:r>
            <a:r>
              <a:rPr lang="zh-TW" altLang="en-US" sz="2800" dirty="0" smtClean="0">
                <a:solidFill>
                  <a:srgbClr val="55554A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請老師指導同學張貼優選作品於全開壁報紙上，</a:t>
            </a:r>
            <a:endParaRPr lang="en-US" altLang="zh-TW" sz="2800" dirty="0" smtClean="0">
              <a:solidFill>
                <a:srgbClr val="55554A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TW" altLang="en-US" sz="2800" dirty="0">
                <a:solidFill>
                  <a:srgbClr val="55554A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 </a:t>
            </a:r>
            <a:r>
              <a:rPr lang="zh-TW" altLang="en-US" sz="2800" dirty="0" smtClean="0">
                <a:solidFill>
                  <a:srgbClr val="55554A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 </a:t>
            </a:r>
            <a:r>
              <a:rPr lang="en-US" altLang="zh-TW" sz="2800" dirty="0" smtClean="0">
                <a:solidFill>
                  <a:srgbClr val="55554A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6/5</a:t>
            </a:r>
            <a:r>
              <a:rPr lang="zh-TW" altLang="en-US" sz="2800" dirty="0" smtClean="0">
                <a:solidFill>
                  <a:srgbClr val="55554A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前交回學務處，將統一張貼展示。</a:t>
            </a:r>
            <a:endParaRPr lang="en-US" altLang="zh-TW" sz="2800" dirty="0" smtClean="0">
              <a:solidFill>
                <a:srgbClr val="55554A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TW" altLang="en-US" sz="2800" dirty="0" smtClean="0">
                <a:solidFill>
                  <a:srgbClr val="55554A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  錄影作品亦請於</a:t>
            </a:r>
            <a:r>
              <a:rPr lang="en-US" altLang="zh-TW" sz="2800" dirty="0" smtClean="0">
                <a:solidFill>
                  <a:srgbClr val="55554A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6/5</a:t>
            </a:r>
            <a:r>
              <a:rPr lang="zh-TW" altLang="en-US" sz="2800" dirty="0" smtClean="0">
                <a:solidFill>
                  <a:srgbClr val="55554A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前繳交，將統一掛至校網</a:t>
            </a:r>
            <a:endParaRPr lang="en-US" altLang="zh-TW" sz="2800" dirty="0" smtClean="0">
              <a:solidFill>
                <a:srgbClr val="55554A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TW" altLang="en-US" sz="2800" dirty="0">
                <a:solidFill>
                  <a:srgbClr val="55554A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 </a:t>
            </a:r>
            <a:r>
              <a:rPr lang="zh-TW" altLang="en-US" sz="2800" dirty="0" smtClean="0">
                <a:solidFill>
                  <a:srgbClr val="55554A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 供各班點閱。</a:t>
            </a:r>
            <a:endParaRPr lang="zh-TW" altLang="en-US" sz="3200" dirty="0">
              <a:latin typeface="文鼎中隸" panose="03000609000000000000" pitchFamily="65" charset="-120"/>
              <a:ea typeface="文鼎中隸" panose="03000609000000000000" pitchFamily="65" charset="-120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107504" y="4005064"/>
            <a:ext cx="8537575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zh-TW" altLang="zh-TW" sz="5400" dirty="0" smtClean="0">
                <a:solidFill>
                  <a:schemeClr val="bg2">
                    <a:lumMod val="25000"/>
                  </a:schemeClr>
                </a:solidFill>
              </a:rPr>
              <a:t>【七、八年級】</a:t>
            </a:r>
            <a:r>
              <a:rPr lang="zh-TW" altLang="en-US" sz="5400" dirty="0" smtClean="0">
                <a:solidFill>
                  <a:schemeClr val="bg2">
                    <a:lumMod val="25000"/>
                  </a:schemeClr>
                </a:solidFill>
              </a:rPr>
              <a:t>聯絡簿抽查</a:t>
            </a:r>
            <a:endParaRPr lang="zh-TW" altLang="en-US" sz="44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5085184"/>
            <a:ext cx="7704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6/2</a:t>
            </a:r>
            <a:r>
              <a:rPr lang="zh-TW" altLang="en-US" sz="28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、</a:t>
            </a:r>
            <a:r>
              <a:rPr lang="en-US" altLang="zh-TW" sz="28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6/3</a:t>
            </a:r>
            <a:r>
              <a:rPr lang="zh-TW" altLang="en-US" sz="28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將進行七八年級聯絡簿抽查，請導師協助指導同學確實完成聯絡簿書寫、繳交，並完成家庭防災卡填寫，謝謝老師。</a:t>
            </a:r>
            <a:endParaRPr lang="zh-TW" altLang="en-US" sz="2800" dirty="0">
              <a:latin typeface="文鼎中隸" panose="03000609000000000000" pitchFamily="65" charset="-120"/>
              <a:ea typeface="文鼎中隸" panose="03000609000000000000" pitchFamily="65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047" y="2420888"/>
            <a:ext cx="1182753" cy="166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081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少數同學未著校服到校，經發現者，一律施以愛校服務。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畢業典禮小提醒</a:t>
            </a:r>
            <a:r>
              <a:rPr lang="en-US" altLang="zh-TW" dirty="0" smtClean="0"/>
              <a:t>: (</a:t>
            </a:r>
            <a:r>
              <a:rPr lang="zh-TW" altLang="en-US" dirty="0" smtClean="0"/>
              <a:t>服儀整齊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務必穿著制服，未著制服者，禁止進入會場。</a:t>
            </a:r>
            <a:endParaRPr lang="en-US" altLang="zh-TW" dirty="0" smtClean="0"/>
          </a:p>
          <a:p>
            <a:r>
              <a:rPr lang="zh-TW" altLang="en-US" dirty="0" smtClean="0"/>
              <a:t>髮色怪異者，禁止進入會場。</a:t>
            </a:r>
            <a:endParaRPr lang="en-US" altLang="zh-TW" dirty="0" smtClean="0"/>
          </a:p>
          <a:p>
            <a:r>
              <a:rPr lang="zh-TW" altLang="en-US" dirty="0" smtClean="0"/>
              <a:t>制服或運動服禁止簽名。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生教組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90661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22630" y="404664"/>
            <a:ext cx="6858000" cy="855410"/>
          </a:xfrm>
        </p:spPr>
        <p:txBody>
          <a:bodyPr/>
          <a:lstStyle/>
          <a:p>
            <a:pPr algn="l"/>
            <a:r>
              <a:rPr lang="zh-TW" altLang="en-US" dirty="0" smtClean="0"/>
              <a:t>生教組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22630" y="1124744"/>
            <a:ext cx="6858000" cy="2246168"/>
          </a:xfrm>
        </p:spPr>
        <p:txBody>
          <a:bodyPr>
            <a:normAutofit/>
          </a:bodyPr>
          <a:lstStyle/>
          <a:p>
            <a:pPr algn="l"/>
            <a:r>
              <a:rPr lang="zh-TW" altLang="en-US" dirty="0"/>
              <a:t>*感謝 </a:t>
            </a:r>
            <a:r>
              <a:rPr lang="en-US" altLang="zh-TW" dirty="0"/>
              <a:t>810, 814, 821, 907, 909, 919 </a:t>
            </a:r>
            <a:r>
              <a:rPr lang="zh-TW" altLang="en-US" dirty="0"/>
              <a:t>六個班，完成本年度校園體罰問卷電腦抽測。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*轉知教育部公文</a:t>
            </a:r>
            <a:r>
              <a:rPr lang="en-US" altLang="zh-TW" dirty="0"/>
              <a:t>:</a:t>
            </a:r>
            <a:r>
              <a:rPr lang="zh-TW" altLang="en-US" dirty="0"/>
              <a:t>嚴禁各校教師以各類名義、各種方式對學生進行體罰。</a:t>
            </a:r>
          </a:p>
        </p:txBody>
      </p:sp>
    </p:spTree>
    <p:extLst>
      <p:ext uri="{BB962C8B-B14F-4D97-AF65-F5344CB8AC3E}">
        <p14:creationId xmlns:p14="http://schemas.microsoft.com/office/powerpoint/2010/main" val="1865387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404664"/>
            <a:ext cx="6858000" cy="883119"/>
          </a:xfrm>
        </p:spPr>
        <p:txBody>
          <a:bodyPr/>
          <a:lstStyle/>
          <a:p>
            <a:pPr algn="l"/>
            <a:r>
              <a:rPr lang="zh-TW" altLang="en-US" dirty="0" smtClean="0"/>
              <a:t>生教組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1412776"/>
            <a:ext cx="6858000" cy="2447059"/>
          </a:xfrm>
        </p:spPr>
        <p:txBody>
          <a:bodyPr>
            <a:noAutofit/>
          </a:bodyPr>
          <a:lstStyle/>
          <a:p>
            <a:pPr algn="l"/>
            <a:r>
              <a:rPr lang="zh-TW" altLang="en-US" dirty="0"/>
              <a:t>*近來九年級會考結束即將於</a:t>
            </a:r>
            <a:r>
              <a:rPr lang="en-US" altLang="zh-TW" dirty="0"/>
              <a:t>6/20</a:t>
            </a:r>
            <a:r>
              <a:rPr lang="zh-TW" altLang="en-US" dirty="0"/>
              <a:t>才畢業，藉故請假狀況與遲到現象日益增多。煩請導師能與家長溝通，若請假屬實務必知道學生的動向，以維護學生的安全。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*近來梅雨期</a:t>
            </a:r>
            <a:r>
              <a:rPr lang="en-US" altLang="zh-TW" dirty="0"/>
              <a:t>:</a:t>
            </a:r>
            <a:r>
              <a:rPr lang="zh-TW" altLang="en-US" dirty="0"/>
              <a:t>請導師轉知清晨若雨勢甚大，可穿著脫鞋或涼鞋進校。進校後將腳擦乾後，立即換回布鞋。課間不得穿著拖鞋涼鞋在校園內行走。</a:t>
            </a:r>
          </a:p>
        </p:txBody>
      </p:sp>
    </p:spTree>
    <p:extLst>
      <p:ext uri="{BB962C8B-B14F-4D97-AF65-F5344CB8AC3E}">
        <p14:creationId xmlns:p14="http://schemas.microsoft.com/office/powerpoint/2010/main" val="3547552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體育組</a:t>
            </a:r>
            <a:r>
              <a:rPr lang="en-US" altLang="zh-TW" dirty="0" smtClean="0"/>
              <a:t>-</a:t>
            </a:r>
            <a:r>
              <a:rPr lang="zh-TW" altLang="en-US" dirty="0" smtClean="0"/>
              <a:t>系列賽事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3300" b="1" dirty="0">
                <a:latin typeface="文鼎中楷" panose="03000609000000000000" pitchFamily="65" charset="-120"/>
                <a:ea typeface="文鼎中楷" panose="03000609000000000000" pitchFamily="65" charset="-120"/>
              </a:rPr>
              <a:t>6/1~6/11</a:t>
            </a:r>
            <a:r>
              <a:rPr lang="zh-TW" altLang="en-US" sz="3300" b="1" dirty="0">
                <a:latin typeface="文鼎中楷" panose="03000609000000000000" pitchFamily="65" charset="-120"/>
                <a:ea typeface="文鼎中楷" panose="03000609000000000000" pitchFamily="65" charset="-120"/>
              </a:rPr>
              <a:t> 中平盃飛鏢錦標賽</a:t>
            </a:r>
            <a:endParaRPr lang="en-US" altLang="zh-TW" sz="3300" b="1" dirty="0">
              <a:latin typeface="文鼎中楷" panose="03000609000000000000" pitchFamily="65" charset="-120"/>
              <a:ea typeface="文鼎中楷" panose="03000609000000000000" pitchFamily="65" charset="-120"/>
            </a:endParaRPr>
          </a:p>
          <a:p>
            <a:r>
              <a:rPr lang="en-US" altLang="zh-TW" sz="3300" b="1" dirty="0">
                <a:latin typeface="文鼎中楷" panose="03000609000000000000" pitchFamily="65" charset="-120"/>
                <a:ea typeface="文鼎中楷" panose="03000609000000000000" pitchFamily="65" charset="-120"/>
              </a:rPr>
              <a:t>6/2~6/10</a:t>
            </a:r>
            <a:r>
              <a:rPr lang="zh-TW" altLang="en-US" sz="3300" b="1" dirty="0">
                <a:latin typeface="文鼎中楷" panose="03000609000000000000" pitchFamily="65" charset="-120"/>
                <a:ea typeface="文鼎中楷" panose="03000609000000000000" pitchFamily="65" charset="-120"/>
              </a:rPr>
              <a:t> 西瓜盃籃球賽</a:t>
            </a:r>
            <a:endParaRPr lang="en-US" altLang="zh-TW" sz="3300" b="1" dirty="0">
              <a:latin typeface="文鼎中楷" panose="03000609000000000000" pitchFamily="65" charset="-120"/>
              <a:ea typeface="文鼎中楷" panose="03000609000000000000" pitchFamily="65" charset="-120"/>
            </a:endParaRPr>
          </a:p>
          <a:p>
            <a:r>
              <a:rPr lang="en-US" altLang="zh-TW" sz="3300" b="1" dirty="0">
                <a:latin typeface="文鼎中楷" panose="03000609000000000000" pitchFamily="65" charset="-120"/>
                <a:ea typeface="文鼎中楷" panose="03000609000000000000" pitchFamily="65" charset="-120"/>
              </a:rPr>
              <a:t>6/22</a:t>
            </a:r>
            <a:r>
              <a:rPr lang="zh-TW" altLang="en-US" sz="3300" b="1" dirty="0">
                <a:latin typeface="文鼎中楷" panose="03000609000000000000" pitchFamily="65" charset="-120"/>
                <a:ea typeface="文鼎中楷" panose="03000609000000000000" pitchFamily="65" charset="-120"/>
              </a:rPr>
              <a:t> 七年級投籃</a:t>
            </a:r>
            <a:r>
              <a:rPr lang="zh-TW" altLang="en-US" sz="3300" b="1" dirty="0" smtClean="0">
                <a:latin typeface="文鼎中楷" panose="03000609000000000000" pitchFamily="65" charset="-120"/>
                <a:ea typeface="文鼎中楷" panose="03000609000000000000" pitchFamily="65" charset="-120"/>
              </a:rPr>
              <a:t>比賽</a:t>
            </a:r>
            <a:endParaRPr lang="en-US" altLang="zh-TW" sz="3300" b="1" dirty="0" smtClean="0">
              <a:latin typeface="文鼎中楷" panose="03000609000000000000" pitchFamily="65" charset="-120"/>
              <a:ea typeface="文鼎中楷" panose="03000609000000000000" pitchFamily="65" charset="-120"/>
            </a:endParaRPr>
          </a:p>
          <a:p>
            <a:endParaRPr lang="en-US" altLang="zh-TW" sz="3300" b="1" dirty="0">
              <a:latin typeface="文鼎中楷" panose="03000609000000000000" pitchFamily="65" charset="-120"/>
              <a:ea typeface="文鼎中楷" panose="03000609000000000000" pitchFamily="65" charset="-120"/>
            </a:endParaRPr>
          </a:p>
          <a:p>
            <a:r>
              <a:rPr lang="zh-TW" altLang="en-US" sz="3300" b="1" dirty="0" smtClean="0">
                <a:latin typeface="文鼎中楷" panose="03000609000000000000" pitchFamily="65" charset="-120"/>
                <a:ea typeface="文鼎中楷" panose="03000609000000000000" pitchFamily="65" charset="-120"/>
              </a:rPr>
              <a:t>請各班同學積極備戰</a:t>
            </a:r>
            <a:r>
              <a:rPr lang="en-US" altLang="zh-TW" sz="3300" b="1" dirty="0" smtClean="0">
                <a:latin typeface="文鼎中楷" panose="03000609000000000000" pitchFamily="65" charset="-120"/>
                <a:ea typeface="文鼎中楷" panose="03000609000000000000" pitchFamily="65" charset="-120"/>
              </a:rPr>
              <a:t>!!!</a:t>
            </a:r>
            <a:endParaRPr lang="en-US" altLang="zh-TW" sz="3300" b="1" dirty="0">
              <a:latin typeface="文鼎中楷" panose="03000609000000000000" pitchFamily="65" charset="-120"/>
              <a:ea typeface="文鼎中楷" panose="030006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154016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應屆畢業生體育獎遴選標準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設立緣由</a:t>
            </a:r>
            <a:r>
              <a:rPr lang="en-US" altLang="zh-TW" dirty="0" smtClean="0"/>
              <a:t>:</a:t>
            </a:r>
            <a:r>
              <a:rPr lang="zh-TW" altLang="en-US" dirty="0" smtClean="0"/>
              <a:t>鼓勵學生參與運動比賽或運動團隊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設立名額</a:t>
            </a:r>
            <a:r>
              <a:rPr lang="en-US" altLang="zh-TW" dirty="0" smtClean="0"/>
              <a:t>:</a:t>
            </a:r>
            <a:r>
              <a:rPr lang="zh-TW" altLang="en-US" dirty="0" smtClean="0"/>
              <a:t>約</a:t>
            </a:r>
            <a:r>
              <a:rPr lang="en-US" altLang="zh-TW" dirty="0" smtClean="0"/>
              <a:t>20</a:t>
            </a:r>
            <a:r>
              <a:rPr lang="zh-TW" altLang="en-US" dirty="0" smtClean="0"/>
              <a:t>名</a:t>
            </a:r>
            <a:r>
              <a:rPr lang="en-US" altLang="zh-TW" dirty="0" smtClean="0"/>
              <a:t>(</a:t>
            </a:r>
            <a:r>
              <a:rPr lang="zh-TW" altLang="en-US" dirty="0" smtClean="0"/>
              <a:t>視每年狀況調整名額</a:t>
            </a:r>
            <a:r>
              <a:rPr lang="en-US" altLang="zh-TW" dirty="0" smtClean="0"/>
              <a:t>)</a:t>
            </a:r>
          </a:p>
          <a:p>
            <a:pPr marL="0" indent="0">
              <a:buNone/>
            </a:pPr>
            <a:r>
              <a:rPr lang="zh-TW" altLang="en-US" dirty="0" smtClean="0"/>
              <a:t>獎項類別</a:t>
            </a:r>
            <a:r>
              <a:rPr lang="en-US" altLang="zh-TW" dirty="0" smtClean="0"/>
              <a:t>:1.</a:t>
            </a:r>
            <a:r>
              <a:rPr lang="zh-TW" altLang="en-US" dirty="0" smtClean="0"/>
              <a:t>在校三年參與運動比賽個人成績優異。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          </a:t>
            </a:r>
            <a:r>
              <a:rPr lang="en-US" altLang="zh-TW" dirty="0" smtClean="0"/>
              <a:t>2.</a:t>
            </a:r>
            <a:r>
              <a:rPr lang="zh-TW" altLang="en-US" dirty="0" smtClean="0"/>
              <a:t>參加運動代表隊表現優異</a:t>
            </a:r>
            <a:r>
              <a:rPr lang="en-US" altLang="zh-TW" dirty="0" smtClean="0"/>
              <a:t>(</a:t>
            </a:r>
            <a:r>
              <a:rPr lang="zh-TW" altLang="en-US" dirty="0" smtClean="0"/>
              <a:t>由各教練及體 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          </a:t>
            </a:r>
            <a:r>
              <a:rPr lang="zh-TW" altLang="en-US" dirty="0" smtClean="0"/>
              <a:t>育組推薦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獎勵</a:t>
            </a:r>
            <a:r>
              <a:rPr lang="en-US" altLang="zh-TW" dirty="0" smtClean="0"/>
              <a:t>:</a:t>
            </a:r>
            <a:r>
              <a:rPr lang="zh-TW" altLang="en-US" dirty="0" smtClean="0"/>
              <a:t>畢業典禮頒發體育獎狀及獎品。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2598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08912" cy="52863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衛生組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環境衛生</a:t>
            </a:r>
            <a:endParaRPr lang="zh-TW" altLang="en-US" dirty="0" smtClean="0"/>
          </a:p>
        </p:txBody>
      </p:sp>
      <p:sp>
        <p:nvSpPr>
          <p:cNvPr id="22531" name="內容版面配置區 2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5689600"/>
          </a:xfrm>
        </p:spPr>
        <p:txBody>
          <a:bodyPr>
            <a:normAutofit lnSpcReduction="10000"/>
          </a:bodyPr>
          <a:lstStyle/>
          <a:p>
            <a:pPr marL="48768" indent="0" algn="just" eaLnBrk="1" fontAlgn="auto" hangingPunct="1">
              <a:spcBef>
                <a:spcPts val="24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n-US" altLang="zh-TW" sz="2800" dirty="0" smtClean="0">
              <a:latin typeface="+mj-ea"/>
            </a:endParaRPr>
          </a:p>
          <a:p>
            <a:pPr marL="304800" indent="-256032" algn="just" eaLnBrk="1" fontAlgn="auto" hangingPunct="1">
              <a:spcBef>
                <a:spcPts val="24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sz="2600" dirty="0" smtClean="0">
                <a:latin typeface="+mj-ea"/>
              </a:rPr>
              <a:t>6/22(</a:t>
            </a:r>
            <a:r>
              <a:rPr lang="zh-TW" altLang="en-US" sz="2600" dirty="0" smtClean="0">
                <a:latin typeface="+mj-ea"/>
              </a:rPr>
              <a:t>一</a:t>
            </a:r>
            <a:r>
              <a:rPr lang="en-US" altLang="zh-TW" sz="2600" dirty="0" smtClean="0">
                <a:latin typeface="+mj-ea"/>
              </a:rPr>
              <a:t>)</a:t>
            </a:r>
            <a:r>
              <a:rPr lang="zh-TW" altLang="en-US" sz="2600" dirty="0" smtClean="0">
                <a:latin typeface="+mj-ea"/>
              </a:rPr>
              <a:t>至</a:t>
            </a:r>
            <a:r>
              <a:rPr lang="en-US" altLang="zh-TW" sz="2600" dirty="0" smtClean="0">
                <a:latin typeface="+mj-ea"/>
              </a:rPr>
              <a:t>7/14(</a:t>
            </a:r>
            <a:r>
              <a:rPr lang="zh-TW" altLang="en-US" sz="2600" dirty="0" smtClean="0">
                <a:latin typeface="+mj-ea"/>
              </a:rPr>
              <a:t>二</a:t>
            </a:r>
            <a:r>
              <a:rPr lang="en-US" altLang="zh-TW" sz="2600" dirty="0" smtClean="0">
                <a:latin typeface="+mj-ea"/>
              </a:rPr>
              <a:t>)</a:t>
            </a:r>
            <a:r>
              <a:rPr lang="zh-TW" altLang="en-US" sz="2600" dirty="0" smtClean="0">
                <a:latin typeface="+mj-ea"/>
              </a:rPr>
              <a:t>請八年級各班支援九年級掃區，因時程短，故以班號對應九年級掃區，若班級與掃區距離太遠，重點整理即可，敬請見諒。</a:t>
            </a:r>
            <a:endParaRPr lang="en-US" altLang="zh-TW" sz="2600" dirty="0" smtClean="0">
              <a:latin typeface="+mj-ea"/>
            </a:endParaRPr>
          </a:p>
          <a:p>
            <a:pPr marL="304800" indent="-256032" algn="just" eaLnBrk="1" fontAlgn="auto" hangingPunct="1">
              <a:spcBef>
                <a:spcPts val="24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sz="2600" dirty="0" smtClean="0">
                <a:latin typeface="+mj-ea"/>
              </a:rPr>
              <a:t>6/13(</a:t>
            </a:r>
            <a:r>
              <a:rPr lang="zh-TW" altLang="en-US" sz="2600" dirty="0" smtClean="0">
                <a:latin typeface="+mj-ea"/>
              </a:rPr>
              <a:t>六</a:t>
            </a:r>
            <a:r>
              <a:rPr lang="en-US" altLang="zh-TW" sz="2600" dirty="0" smtClean="0">
                <a:latin typeface="+mj-ea"/>
              </a:rPr>
              <a:t>)</a:t>
            </a:r>
            <a:r>
              <a:rPr lang="zh-TW" altLang="en-US" sz="2600" dirty="0" smtClean="0">
                <a:latin typeface="+mj-ea"/>
              </a:rPr>
              <a:t>早上進行環境消毒作業，以一樓教室、廁所、地下室及戶外平面為主</a:t>
            </a:r>
            <a:endParaRPr lang="en-US" altLang="zh-TW" sz="2600" dirty="0" smtClean="0">
              <a:latin typeface="+mj-ea"/>
            </a:endParaRPr>
          </a:p>
          <a:p>
            <a:pPr marL="304800" indent="-256032" algn="just" eaLnBrk="1" fontAlgn="auto" hangingPunct="1">
              <a:spcBef>
                <a:spcPts val="24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zh-TW" altLang="en-US" sz="3200" dirty="0" smtClean="0">
                <a:solidFill>
                  <a:srgbClr val="FF0000"/>
                </a:solidFill>
                <a:latin typeface="+mj-ea"/>
              </a:rPr>
              <a:t>九年級</a:t>
            </a:r>
            <a:r>
              <a:rPr lang="zh-TW" altLang="en-US" sz="2600" dirty="0" smtClean="0">
                <a:latin typeface="+mj-ea"/>
              </a:rPr>
              <a:t>畢業教室清掃及掃具歸還時程</a:t>
            </a:r>
            <a:r>
              <a:rPr lang="en-US" altLang="zh-TW" sz="2600" dirty="0" smtClean="0">
                <a:latin typeface="+mj-ea"/>
              </a:rPr>
              <a:t>:</a:t>
            </a:r>
          </a:p>
          <a:p>
            <a:pPr marL="48768" indent="0" algn="just" eaLnBrk="1" fontAlgn="auto" hangingPunct="1">
              <a:spcBef>
                <a:spcPts val="24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zh-TW" sz="2600" dirty="0" smtClean="0">
                <a:latin typeface="+mj-ea"/>
              </a:rPr>
              <a:t>(1)</a:t>
            </a:r>
            <a:r>
              <a:rPr lang="zh-TW" altLang="en-US" sz="2600" dirty="0" smtClean="0">
                <a:latin typeface="+mj-ea"/>
              </a:rPr>
              <a:t>從</a:t>
            </a:r>
            <a:r>
              <a:rPr lang="en-US" altLang="zh-TW" sz="2600" dirty="0" smtClean="0">
                <a:latin typeface="+mj-ea"/>
              </a:rPr>
              <a:t>6/17-19</a:t>
            </a:r>
            <a:r>
              <a:rPr lang="zh-TW" altLang="en-US" sz="2600" dirty="0" smtClean="0">
                <a:latin typeface="+mj-ea"/>
              </a:rPr>
              <a:t>開始請整理環境，各項資源回收物請於掃地時間送至資源回收室。</a:t>
            </a:r>
            <a:r>
              <a:rPr lang="en-US" altLang="zh-TW" sz="2600" dirty="0" smtClean="0">
                <a:latin typeface="+mj-ea"/>
              </a:rPr>
              <a:t>6/17</a:t>
            </a:r>
            <a:r>
              <a:rPr lang="zh-TW" altLang="en-US" sz="2600" dirty="0" smtClean="0">
                <a:latin typeface="+mj-ea"/>
              </a:rPr>
              <a:t>起九年級各類回收皆收。</a:t>
            </a:r>
            <a:endParaRPr lang="en-US" altLang="zh-TW" sz="2600" dirty="0">
              <a:latin typeface="+mj-ea"/>
            </a:endParaRPr>
          </a:p>
          <a:p>
            <a:pPr marL="48768" indent="0" algn="just" eaLnBrk="1" fontAlgn="auto" hangingPunct="1">
              <a:spcBef>
                <a:spcPts val="24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zh-TW" sz="2600" dirty="0" smtClean="0">
                <a:solidFill>
                  <a:schemeClr val="tx1"/>
                </a:solidFill>
                <a:latin typeface="+mj-ea"/>
              </a:rPr>
              <a:t>(2)6/19(</a:t>
            </a:r>
            <a:r>
              <a:rPr lang="zh-TW" altLang="en-US" sz="2600" dirty="0" smtClean="0">
                <a:solidFill>
                  <a:schemeClr val="tx1"/>
                </a:solidFill>
                <a:latin typeface="+mj-ea"/>
              </a:rPr>
              <a:t>五</a:t>
            </a:r>
            <a:r>
              <a:rPr lang="en-US" altLang="zh-TW" sz="2600" dirty="0" smtClean="0">
                <a:solidFill>
                  <a:schemeClr val="tx1"/>
                </a:solidFill>
                <a:latin typeface="+mj-ea"/>
              </a:rPr>
              <a:t>)</a:t>
            </a:r>
            <a:r>
              <a:rPr lang="zh-TW" altLang="en-US" sz="2600" dirty="0" smtClean="0">
                <a:solidFill>
                  <a:schemeClr val="tx1"/>
                </a:solidFill>
                <a:latin typeface="+mj-ea"/>
              </a:rPr>
              <a:t>第三節課大掃除。</a:t>
            </a:r>
            <a:r>
              <a:rPr lang="zh-TW" altLang="en-US" sz="2600" dirty="0" smtClean="0">
                <a:solidFill>
                  <a:srgbClr val="FF0000"/>
                </a:solidFill>
                <a:latin typeface="+mj-ea"/>
              </a:rPr>
              <a:t>童軍椅不回收</a:t>
            </a:r>
            <a:r>
              <a:rPr lang="zh-TW" altLang="en-US" sz="2600" dirty="0" smtClean="0">
                <a:solidFill>
                  <a:schemeClr val="tx1"/>
                </a:solidFill>
                <a:latin typeface="+mj-ea"/>
              </a:rPr>
              <a:t>。</a:t>
            </a:r>
            <a:endParaRPr lang="en-US" altLang="zh-TW" sz="2600" dirty="0" smtClean="0">
              <a:solidFill>
                <a:schemeClr val="tx1"/>
              </a:solidFill>
              <a:latin typeface="+mj-ea"/>
            </a:endParaRPr>
          </a:p>
          <a:p>
            <a:pPr marL="48768" indent="0" algn="just" eaLnBrk="1" fontAlgn="auto" hangingPunct="1">
              <a:spcBef>
                <a:spcPts val="24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zh-TW" sz="2600" dirty="0" smtClean="0">
                <a:latin typeface="+mn-ea"/>
              </a:rPr>
              <a:t>(3)6/19(</a:t>
            </a:r>
            <a:r>
              <a:rPr lang="zh-TW" altLang="en-US" sz="2600" dirty="0" smtClean="0">
                <a:latin typeface="+mn-ea"/>
              </a:rPr>
              <a:t>五</a:t>
            </a:r>
            <a:r>
              <a:rPr lang="en-US" altLang="zh-TW" sz="2600" dirty="0" smtClean="0">
                <a:latin typeface="+mn-ea"/>
              </a:rPr>
              <a:t>)</a:t>
            </a:r>
            <a:r>
              <a:rPr lang="zh-TW" altLang="en-US" sz="2600" dirty="0" smtClean="0">
                <a:latin typeface="+mn-ea"/>
              </a:rPr>
              <a:t>第四節課收掃具放置學務處旁地下室。</a:t>
            </a:r>
            <a:r>
              <a:rPr lang="zh-TW" altLang="en-US" sz="2600" dirty="0" smtClean="0">
                <a:solidFill>
                  <a:srgbClr val="FF0000"/>
                </a:solidFill>
                <a:latin typeface="+mn-ea"/>
              </a:rPr>
              <a:t>資源回收籃若有損壞請照價賠償。</a:t>
            </a:r>
            <a:endParaRPr lang="en-US" altLang="zh-TW" sz="2600" dirty="0" smtClean="0">
              <a:solidFill>
                <a:srgbClr val="FF0000"/>
              </a:solidFill>
              <a:latin typeface="+mn-ea"/>
            </a:endParaRPr>
          </a:p>
          <a:p>
            <a:pPr marL="48768" indent="0" algn="just" eaLnBrk="1" fontAlgn="auto" hangingPunct="1">
              <a:spcBef>
                <a:spcPts val="24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zh-TW" sz="2600" dirty="0" smtClean="0">
                <a:solidFill>
                  <a:srgbClr val="FF0000"/>
                </a:solidFill>
                <a:latin typeface="+mn-ea"/>
              </a:rPr>
              <a:t>(</a:t>
            </a:r>
            <a:r>
              <a:rPr lang="zh-TW" altLang="en-US" sz="2600" dirty="0" smtClean="0">
                <a:solidFill>
                  <a:srgbClr val="FF0000"/>
                </a:solidFill>
                <a:latin typeface="+mn-ea"/>
              </a:rPr>
              <a:t>藍色及黃色每個</a:t>
            </a:r>
            <a:r>
              <a:rPr lang="en-US" altLang="zh-TW" sz="2600" dirty="0" smtClean="0">
                <a:solidFill>
                  <a:srgbClr val="FF0000"/>
                </a:solidFill>
                <a:latin typeface="+mn-ea"/>
              </a:rPr>
              <a:t>240</a:t>
            </a:r>
            <a:r>
              <a:rPr lang="zh-TW" altLang="en-US" sz="2600" dirty="0" smtClean="0">
                <a:solidFill>
                  <a:srgbClr val="FF0000"/>
                </a:solidFill>
                <a:latin typeface="+mn-ea"/>
              </a:rPr>
              <a:t>元，綠色每個</a:t>
            </a:r>
            <a:r>
              <a:rPr lang="en-US" altLang="zh-TW" sz="2600" dirty="0" smtClean="0">
                <a:solidFill>
                  <a:srgbClr val="FF0000"/>
                </a:solidFill>
                <a:latin typeface="+mn-ea"/>
              </a:rPr>
              <a:t>200</a:t>
            </a:r>
            <a:r>
              <a:rPr lang="zh-TW" altLang="en-US" sz="2600" dirty="0" smtClean="0">
                <a:solidFill>
                  <a:srgbClr val="FF0000"/>
                </a:solidFill>
                <a:latin typeface="+mn-ea"/>
              </a:rPr>
              <a:t>元</a:t>
            </a:r>
            <a:r>
              <a:rPr lang="en-US" altLang="zh-TW" sz="2600" dirty="0" smtClean="0">
                <a:solidFill>
                  <a:srgbClr val="FF0000"/>
                </a:solidFill>
                <a:latin typeface="+mn-ea"/>
              </a:rPr>
              <a:t>)</a:t>
            </a:r>
          </a:p>
          <a:p>
            <a:pPr marL="48768" indent="0" algn="just" eaLnBrk="1" fontAlgn="auto" hangingPunct="1">
              <a:spcBef>
                <a:spcPts val="24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altLang="zh-TW" sz="2600" dirty="0" smtClean="0">
                <a:solidFill>
                  <a:schemeClr val="tx1"/>
                </a:solidFill>
                <a:latin typeface="+mn-ea"/>
              </a:rPr>
              <a:t>(4)6/19(</a:t>
            </a:r>
            <a:r>
              <a:rPr lang="zh-TW" altLang="en-US" sz="2600" dirty="0" smtClean="0">
                <a:solidFill>
                  <a:schemeClr val="tx1"/>
                </a:solidFill>
                <a:latin typeface="+mn-ea"/>
              </a:rPr>
              <a:t>五</a:t>
            </a:r>
            <a:r>
              <a:rPr lang="en-US" altLang="zh-TW" sz="26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zh-TW" altLang="en-US" sz="2600" dirty="0" smtClean="0">
                <a:solidFill>
                  <a:schemeClr val="tx1"/>
                </a:solidFill>
                <a:latin typeface="+mn-ea"/>
              </a:rPr>
              <a:t>第五節課教室清空檢查。</a:t>
            </a:r>
            <a:endParaRPr lang="en-US" altLang="zh-TW" sz="2600" dirty="0" smtClean="0">
              <a:solidFill>
                <a:schemeClr val="tx1"/>
              </a:solidFill>
              <a:latin typeface="+mn-ea"/>
            </a:endParaRPr>
          </a:p>
          <a:p>
            <a:pPr marL="48768" indent="0" algn="just" eaLnBrk="1" fontAlgn="auto" hangingPunct="1">
              <a:spcBef>
                <a:spcPts val="24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n-US" altLang="zh-TW" sz="2800" dirty="0">
              <a:solidFill>
                <a:schemeClr val="tx1"/>
              </a:solidFill>
              <a:latin typeface="+mn-ea"/>
            </a:endParaRPr>
          </a:p>
          <a:p>
            <a:pPr marL="457200" indent="-457200">
              <a:defRPr/>
            </a:pPr>
            <a:endParaRPr lang="en-US" altLang="zh-TW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defRPr/>
            </a:pPr>
            <a:endParaRPr lang="en-US" altLang="zh-TW" sz="2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defRPr/>
            </a:pPr>
            <a:endParaRPr lang="en-US" altLang="zh-TW" sz="23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68124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08912" cy="52863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衛生組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午餐作業</a:t>
            </a:r>
            <a:endParaRPr lang="zh-TW" altLang="en-US" dirty="0" smtClean="0"/>
          </a:p>
        </p:txBody>
      </p:sp>
      <p:sp>
        <p:nvSpPr>
          <p:cNvPr id="22531" name="內容版面配置區 2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4926012"/>
          </a:xfrm>
        </p:spPr>
        <p:txBody>
          <a:bodyPr>
            <a:normAutofit fontScale="92500"/>
          </a:bodyPr>
          <a:lstStyle/>
          <a:p>
            <a:pPr marL="48768" indent="0" algn="just" eaLnBrk="1" fontAlgn="auto" hangingPunct="1">
              <a:spcBef>
                <a:spcPts val="24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n-US" altLang="zh-TW" sz="2800" dirty="0" smtClean="0">
              <a:latin typeface="+mj-ea"/>
            </a:endParaRPr>
          </a:p>
          <a:p>
            <a:pPr marL="304800" indent="-256032" algn="just" eaLnBrk="1" fontAlgn="auto" hangingPunct="1">
              <a:spcBef>
                <a:spcPts val="24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sz="2800" dirty="0" smtClean="0">
                <a:latin typeface="+mj-ea"/>
              </a:rPr>
              <a:t>109</a:t>
            </a:r>
            <a:r>
              <a:rPr lang="zh-TW" altLang="en-US" sz="2800" dirty="0" smtClean="0">
                <a:latin typeface="+mj-ea"/>
              </a:rPr>
              <a:t>學年度弱勢</a:t>
            </a:r>
            <a:r>
              <a:rPr lang="zh-TW" altLang="en-US" sz="2800" dirty="0">
                <a:latin typeface="+mj-ea"/>
              </a:rPr>
              <a:t>學生早午餐申請補助</a:t>
            </a:r>
            <a:r>
              <a:rPr lang="zh-TW" altLang="en-US" sz="2800" dirty="0" smtClean="0">
                <a:latin typeface="+mj-ea"/>
              </a:rPr>
              <a:t>，將於</a:t>
            </a:r>
            <a:r>
              <a:rPr lang="en-US" altLang="zh-TW" sz="2800" dirty="0" smtClean="0">
                <a:solidFill>
                  <a:srgbClr val="FF0000"/>
                </a:solidFill>
                <a:latin typeface="+mj-ea"/>
              </a:rPr>
              <a:t>6/29</a:t>
            </a:r>
            <a:r>
              <a:rPr lang="zh-TW" altLang="en-US" sz="2800" dirty="0" smtClean="0">
                <a:solidFill>
                  <a:srgbClr val="FF0000"/>
                </a:solidFill>
                <a:latin typeface="+mj-ea"/>
              </a:rPr>
              <a:t>當週發下</a:t>
            </a:r>
            <a:r>
              <a:rPr lang="zh-TW" altLang="en-US" sz="2800" dirty="0" smtClean="0">
                <a:latin typeface="+mj-ea"/>
              </a:rPr>
              <a:t>，請於</a:t>
            </a:r>
            <a:r>
              <a:rPr lang="en-US" altLang="zh-TW" sz="2800" dirty="0" smtClean="0">
                <a:latin typeface="+mj-ea"/>
              </a:rPr>
              <a:t>109</a:t>
            </a:r>
            <a:r>
              <a:rPr lang="zh-TW" altLang="en-US" sz="2800" dirty="0" smtClean="0">
                <a:latin typeface="+mj-ea"/>
              </a:rPr>
              <a:t>學年度開學</a:t>
            </a:r>
            <a:r>
              <a:rPr lang="zh-TW" altLang="en-US" sz="2800" dirty="0">
                <a:latin typeface="+mj-ea"/>
              </a:rPr>
              <a:t>一周</a:t>
            </a:r>
            <a:r>
              <a:rPr lang="zh-TW" altLang="en-US" sz="2800" dirty="0" smtClean="0">
                <a:latin typeface="+mj-ea"/>
              </a:rPr>
              <a:t>內繳交</a:t>
            </a:r>
            <a:r>
              <a:rPr lang="zh-TW" altLang="en-US" sz="2800" dirty="0">
                <a:latin typeface="+mj-ea"/>
              </a:rPr>
              <a:t>，感謝七、八年級導師的協助 。如學生身份若有變更，請提醒學生至衛生組申請變更</a:t>
            </a:r>
            <a:r>
              <a:rPr lang="zh-TW" altLang="en-US" sz="2800" dirty="0" smtClean="0">
                <a:latin typeface="+mj-ea"/>
              </a:rPr>
              <a:t>。</a:t>
            </a:r>
            <a:endParaRPr lang="en-US" altLang="zh-TW" sz="2800" dirty="0" smtClean="0">
              <a:latin typeface="+mj-ea"/>
            </a:endParaRPr>
          </a:p>
          <a:p>
            <a:pPr marL="304800" indent="-256032" algn="just" eaLnBrk="1" fontAlgn="auto" hangingPunct="1">
              <a:spcBef>
                <a:spcPts val="24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sz="2800" dirty="0" smtClean="0">
                <a:latin typeface="+mj-ea"/>
              </a:rPr>
              <a:t>5/25(</a:t>
            </a:r>
            <a:r>
              <a:rPr lang="zh-TW" altLang="en-US" sz="2800" dirty="0" smtClean="0">
                <a:latin typeface="+mj-ea"/>
              </a:rPr>
              <a:t>一</a:t>
            </a:r>
            <a:r>
              <a:rPr lang="en-US" altLang="zh-TW" sz="2800" dirty="0" smtClean="0">
                <a:latin typeface="+mj-ea"/>
              </a:rPr>
              <a:t>)</a:t>
            </a:r>
            <a:r>
              <a:rPr lang="zh-TW" altLang="en-US" sz="2800" dirty="0" smtClean="0">
                <a:latin typeface="+mj-ea"/>
              </a:rPr>
              <a:t>營養午餐會議決議，取消廠商供應紙口罩，若疫情減緩後，煩請各班仍遵照打菜模式，屆時會回復提供。</a:t>
            </a:r>
            <a:endParaRPr lang="en-US" altLang="zh-TW" sz="2800" dirty="0" smtClean="0">
              <a:latin typeface="+mj-ea"/>
            </a:endParaRPr>
          </a:p>
          <a:p>
            <a:pPr marL="304800" indent="-256032" algn="just" eaLnBrk="1" fontAlgn="auto" hangingPunct="1">
              <a:spcBef>
                <a:spcPts val="24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zh-TW" altLang="en-US" sz="2800" dirty="0">
                <a:latin typeface="+mj-ea"/>
              </a:rPr>
              <a:t>近期九年級會考後有班級活動或個人請假，再次提醒</a:t>
            </a:r>
            <a:r>
              <a:rPr lang="en-US" altLang="zh-TW" sz="2800" dirty="0">
                <a:latin typeface="+mj-ea"/>
              </a:rPr>
              <a:t>:</a:t>
            </a:r>
          </a:p>
          <a:p>
            <a:pPr marL="304800" indent="-256032" algn="just" eaLnBrk="1" fontAlgn="auto" hangingPunct="1">
              <a:spcBef>
                <a:spcPts val="24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sz="2800" dirty="0">
                <a:latin typeface="+mj-ea"/>
              </a:rPr>
              <a:t>1.</a:t>
            </a:r>
            <a:r>
              <a:rPr lang="zh-TW" altLang="en-US" sz="2800" dirty="0">
                <a:latin typeface="+mj-ea"/>
              </a:rPr>
              <a:t>請公、事假停餐：須於停餐日三日前持</a:t>
            </a:r>
            <a:r>
              <a:rPr lang="en-US" altLang="zh-TW" sz="2800" dirty="0">
                <a:latin typeface="+mj-ea"/>
              </a:rPr>
              <a:t>｢</a:t>
            </a:r>
            <a:r>
              <a:rPr lang="zh-TW" altLang="en-US" sz="2800" dirty="0">
                <a:latin typeface="+mj-ea"/>
              </a:rPr>
              <a:t>午餐停餐退費申請表</a:t>
            </a:r>
            <a:r>
              <a:rPr lang="en-US" altLang="zh-TW" sz="2800" dirty="0">
                <a:latin typeface="+mj-ea"/>
              </a:rPr>
              <a:t>｣</a:t>
            </a:r>
            <a:r>
              <a:rPr lang="zh-TW" altLang="en-US" sz="2800" dirty="0">
                <a:latin typeface="+mj-ea"/>
              </a:rPr>
              <a:t>提出申請。</a:t>
            </a:r>
          </a:p>
          <a:p>
            <a:pPr marL="304800" indent="-256032" algn="just" eaLnBrk="1" fontAlgn="auto" hangingPunct="1">
              <a:spcBef>
                <a:spcPts val="240"/>
              </a:spcBef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TW" sz="2800" dirty="0">
                <a:latin typeface="+mj-ea"/>
              </a:rPr>
              <a:t>2.</a:t>
            </a:r>
            <a:r>
              <a:rPr lang="zh-TW" altLang="en-US" sz="2800" dirty="0">
                <a:latin typeface="+mj-ea"/>
              </a:rPr>
              <a:t>病假停餐：請本人或家長先通報衛生組停餐，退費金額為通報日的翌日起至截止日止，未通報停餐無法受理退費申請。</a:t>
            </a:r>
          </a:p>
          <a:p>
            <a:pPr marL="304800" indent="-256032" algn="just" eaLnBrk="1" fontAlgn="auto" hangingPunct="1">
              <a:spcBef>
                <a:spcPts val="240"/>
              </a:spcBef>
              <a:spcAft>
                <a:spcPts val="0"/>
              </a:spcAft>
              <a:buFont typeface="Wingdings 3"/>
              <a:buChar char=""/>
              <a:defRPr/>
            </a:pPr>
            <a:endParaRPr lang="en-US" altLang="zh-TW" sz="2800" dirty="0">
              <a:latin typeface="+mj-ea"/>
            </a:endParaRPr>
          </a:p>
          <a:p>
            <a:pPr marL="304800" indent="-256032" algn="just" eaLnBrk="1" fontAlgn="auto" hangingPunct="1">
              <a:spcBef>
                <a:spcPts val="240"/>
              </a:spcBef>
              <a:spcAft>
                <a:spcPts val="0"/>
              </a:spcAft>
              <a:buFont typeface="Wingdings 3"/>
              <a:buChar char=""/>
              <a:defRPr/>
            </a:pPr>
            <a:endParaRPr lang="en-US" altLang="zh-TW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defRPr/>
            </a:pPr>
            <a:endParaRPr lang="en-US" altLang="zh-TW" sz="2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defRPr/>
            </a:pPr>
            <a:endParaRPr lang="en-US" altLang="zh-TW" sz="23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04310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/>
              <a:t>衛生組</a:t>
            </a:r>
            <a:r>
              <a:rPr lang="en-US" altLang="zh-TW" dirty="0" smtClean="0"/>
              <a:t>-</a:t>
            </a:r>
            <a:r>
              <a:rPr lang="zh-TW" altLang="en-US" dirty="0" smtClean="0"/>
              <a:t>健康促進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950" y="1600200"/>
            <a:ext cx="9036050" cy="4525963"/>
          </a:xfrm>
        </p:spPr>
        <p:txBody>
          <a:bodyPr/>
          <a:lstStyle/>
          <a:p>
            <a:pPr>
              <a:defRPr/>
            </a:pPr>
            <a:r>
              <a:rPr lang="en-US" altLang="zh-TW" sz="2800" dirty="0" smtClean="0">
                <a:latin typeface="+mn-ea"/>
              </a:rPr>
              <a:t>109</a:t>
            </a:r>
            <a:r>
              <a:rPr lang="zh-TW" altLang="en-US" sz="2800" dirty="0" smtClean="0">
                <a:latin typeface="+mn-ea"/>
              </a:rPr>
              <a:t>學年度本校列為視力保健校群學校，</a:t>
            </a:r>
            <a:r>
              <a:rPr lang="en-US" altLang="zh-TW" sz="2800" dirty="0" smtClean="0">
                <a:solidFill>
                  <a:srgbClr val="FF0000"/>
                </a:solidFill>
                <a:latin typeface="+mn-ea"/>
              </a:rPr>
              <a:t>6/23(</a:t>
            </a:r>
            <a:r>
              <a:rPr lang="zh-TW" altLang="en-US" sz="2800" dirty="0" smtClean="0">
                <a:solidFill>
                  <a:srgbClr val="FF0000"/>
                </a:solidFill>
                <a:latin typeface="+mn-ea"/>
              </a:rPr>
              <a:t>二</a:t>
            </a:r>
            <a:r>
              <a:rPr lang="en-US" altLang="zh-TW" sz="2800" dirty="0" smtClean="0">
                <a:solidFill>
                  <a:srgbClr val="FF0000"/>
                </a:solidFill>
                <a:latin typeface="+mn-ea"/>
              </a:rPr>
              <a:t>)9:00-11:30</a:t>
            </a:r>
            <a:r>
              <a:rPr lang="zh-TW" altLang="en-US" sz="2800" dirty="0" smtClean="0">
                <a:solidFill>
                  <a:srgbClr val="FF0000"/>
                </a:solidFill>
                <a:latin typeface="+mn-ea"/>
              </a:rPr>
              <a:t>健康促進學校中央輔導團委員及教育局輔導委員會到校訪</a:t>
            </a:r>
            <a:r>
              <a:rPr lang="zh-TW" altLang="en-US" sz="2800" dirty="0">
                <a:solidFill>
                  <a:srgbClr val="FF0000"/>
                </a:solidFill>
                <a:latin typeface="+mn-ea"/>
              </a:rPr>
              <a:t>視</a:t>
            </a:r>
            <a:r>
              <a:rPr lang="zh-TW" altLang="en-US" sz="2800" dirty="0" smtClean="0">
                <a:solidFill>
                  <a:srgbClr val="FF0000"/>
                </a:solidFill>
                <a:latin typeface="+mn-ea"/>
              </a:rPr>
              <a:t>，請校長、教務、學務、輔導、總務主任及健康教育老師，聽取簡報，共同與會</a:t>
            </a:r>
            <a:r>
              <a:rPr lang="zh-TW" altLang="en-US" sz="2800" dirty="0">
                <a:solidFill>
                  <a:srgbClr val="FF0000"/>
                </a:solidFill>
                <a:latin typeface="+mn-ea"/>
              </a:rPr>
              <a:t>討論</a:t>
            </a:r>
            <a:r>
              <a:rPr lang="zh-TW" altLang="en-US" sz="2800" dirty="0" smtClean="0">
                <a:solidFill>
                  <a:srgbClr val="FF0000"/>
                </a:solidFill>
                <a:latin typeface="+mn-ea"/>
              </a:rPr>
              <a:t>。</a:t>
            </a:r>
            <a:endParaRPr lang="en-US" altLang="zh-TW" sz="2800" dirty="0" smtClean="0">
              <a:solidFill>
                <a:srgbClr val="FF0000"/>
              </a:solidFill>
              <a:latin typeface="+mn-ea"/>
            </a:endParaRPr>
          </a:p>
          <a:p>
            <a:pPr>
              <a:defRPr/>
            </a:pPr>
            <a:r>
              <a:rPr lang="zh-TW" altLang="en-US" sz="2800" dirty="0" smtClean="0">
                <a:latin typeface="+mn-ea"/>
              </a:rPr>
              <a:t>請總務處協助依身高提供合適課</a:t>
            </a:r>
            <a:r>
              <a:rPr lang="zh-TW" altLang="en-US" sz="2800" dirty="0">
                <a:latin typeface="+mn-ea"/>
              </a:rPr>
              <a:t>桌椅</a:t>
            </a:r>
            <a:r>
              <a:rPr lang="zh-TW" altLang="en-US" sz="2800" dirty="0" smtClean="0">
                <a:latin typeface="+mn-ea"/>
              </a:rPr>
              <a:t>及教室環境採光、照度符合規定，教室黑板</a:t>
            </a:r>
            <a:r>
              <a:rPr lang="en-US" altLang="zh-TW" sz="2800" dirty="0" smtClean="0">
                <a:latin typeface="+mn-ea"/>
              </a:rPr>
              <a:t>750</a:t>
            </a:r>
            <a:r>
              <a:rPr lang="zh-TW" altLang="en-US" sz="2800" dirty="0" smtClean="0">
                <a:latin typeface="+mn-ea"/>
              </a:rPr>
              <a:t>燭光，桌面</a:t>
            </a:r>
            <a:r>
              <a:rPr lang="en-US" altLang="zh-TW" sz="2800" dirty="0" smtClean="0">
                <a:latin typeface="+mn-ea"/>
              </a:rPr>
              <a:t>500</a:t>
            </a:r>
            <a:r>
              <a:rPr lang="zh-TW" altLang="en-US" sz="2800" dirty="0" smtClean="0">
                <a:latin typeface="+mn-ea"/>
              </a:rPr>
              <a:t>燭光。</a:t>
            </a:r>
            <a:endParaRPr lang="en-US" altLang="zh-TW" sz="2800" dirty="0" smtClean="0">
              <a:latin typeface="+mn-ea"/>
            </a:endParaRPr>
          </a:p>
          <a:p>
            <a:pPr>
              <a:defRPr/>
            </a:pPr>
            <a:endParaRPr lang="zh-TW" altLang="en-US" dirty="0"/>
          </a:p>
        </p:txBody>
      </p:sp>
      <p:pic>
        <p:nvPicPr>
          <p:cNvPr id="1536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590704"/>
            <a:ext cx="3464694" cy="2267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7295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82547"/>
          </a:xfrm>
        </p:spPr>
        <p:txBody>
          <a:bodyPr/>
          <a:lstStyle/>
          <a:p>
            <a:r>
              <a:rPr lang="zh-TW" altLang="en-US" dirty="0" smtClean="0"/>
              <a:t>案由</a:t>
            </a:r>
            <a:r>
              <a:rPr lang="en-US" altLang="zh-TW" dirty="0" smtClean="0"/>
              <a:t>: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建議事項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693809"/>
            <a:ext cx="7159276" cy="2887319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683568" y="4869160"/>
            <a:ext cx="74168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感謝老師充滿愛的提醒，已提醒學務處執勤的老師</a:t>
            </a:r>
            <a:r>
              <a:rPr lang="en-US" altLang="zh-TW" sz="2800" dirty="0" smtClean="0"/>
              <a:t>!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5630466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/>
          <p:cNvSpPr>
            <a:spLocks noGrp="1"/>
          </p:cNvSpPr>
          <p:nvPr>
            <p:ph type="title"/>
          </p:nvPr>
        </p:nvSpPr>
        <p:spPr>
          <a:xfrm>
            <a:off x="585788" y="115888"/>
            <a:ext cx="8185150" cy="6477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zh-TW" altLang="en-US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視力議題現況</a:t>
            </a:r>
            <a:r>
              <a:rPr lang="en-US" altLang="zh-TW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endParaRPr lang="zh-TW" altLang="en-US" smtClean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</p:nvPr>
        </p:nvGraphicFramePr>
        <p:xfrm>
          <a:off x="684213" y="1724025"/>
          <a:ext cx="8002587" cy="4848224"/>
        </p:xfrm>
        <a:graphic>
          <a:graphicData uri="http://schemas.openxmlformats.org/drawingml/2006/table">
            <a:tbl>
              <a:tblPr/>
              <a:tblGrid>
                <a:gridCol w="1321443">
                  <a:extLst>
                    <a:ext uri="{9D8B030D-6E8A-4147-A177-3AD203B41FA5}">
                      <a16:colId xmlns:a16="http://schemas.microsoft.com/office/drawing/2014/main" val="746650995"/>
                    </a:ext>
                  </a:extLst>
                </a:gridCol>
                <a:gridCol w="911765">
                  <a:extLst>
                    <a:ext uri="{9D8B030D-6E8A-4147-A177-3AD203B41FA5}">
                      <a16:colId xmlns:a16="http://schemas.microsoft.com/office/drawing/2014/main" val="127632090"/>
                    </a:ext>
                  </a:extLst>
                </a:gridCol>
                <a:gridCol w="911765">
                  <a:extLst>
                    <a:ext uri="{9D8B030D-6E8A-4147-A177-3AD203B41FA5}">
                      <a16:colId xmlns:a16="http://schemas.microsoft.com/office/drawing/2014/main" val="622509409"/>
                    </a:ext>
                  </a:extLst>
                </a:gridCol>
                <a:gridCol w="877882">
                  <a:extLst>
                    <a:ext uri="{9D8B030D-6E8A-4147-A177-3AD203B41FA5}">
                      <a16:colId xmlns:a16="http://schemas.microsoft.com/office/drawing/2014/main" val="3381085036"/>
                    </a:ext>
                  </a:extLst>
                </a:gridCol>
                <a:gridCol w="825517">
                  <a:extLst>
                    <a:ext uri="{9D8B030D-6E8A-4147-A177-3AD203B41FA5}">
                      <a16:colId xmlns:a16="http://schemas.microsoft.com/office/drawing/2014/main" val="2767370271"/>
                    </a:ext>
                  </a:extLst>
                </a:gridCol>
                <a:gridCol w="924088">
                  <a:extLst>
                    <a:ext uri="{9D8B030D-6E8A-4147-A177-3AD203B41FA5}">
                      <a16:colId xmlns:a16="http://schemas.microsoft.com/office/drawing/2014/main" val="951802571"/>
                    </a:ext>
                  </a:extLst>
                </a:gridCol>
                <a:gridCol w="825517">
                  <a:extLst>
                    <a:ext uri="{9D8B030D-6E8A-4147-A177-3AD203B41FA5}">
                      <a16:colId xmlns:a16="http://schemas.microsoft.com/office/drawing/2014/main" val="1190200356"/>
                    </a:ext>
                  </a:extLst>
                </a:gridCol>
                <a:gridCol w="1404610">
                  <a:extLst>
                    <a:ext uri="{9D8B030D-6E8A-4147-A177-3AD203B41FA5}">
                      <a16:colId xmlns:a16="http://schemas.microsoft.com/office/drawing/2014/main" val="3411861075"/>
                    </a:ext>
                  </a:extLst>
                </a:gridCol>
              </a:tblGrid>
              <a:tr h="79564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新北市  中平       國中各學年度裸視不良率 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(%)</a:t>
                      </a:r>
                    </a:p>
                  </a:txBody>
                  <a:tcPr marL="8117" marR="8117" marT="8117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</a:t>
                      </a:r>
                      <a:r>
                        <a:rPr lang="en-US" altLang="zh-TW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</a:t>
                      </a:r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學年度裸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視不良率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(%)</a:t>
                      </a:r>
                    </a:p>
                  </a:txBody>
                  <a:tcPr marL="8117" marR="8117" marT="8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3821086"/>
                  </a:ext>
                </a:extLst>
              </a:tr>
              <a:tr h="67658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8117" marR="8117" marT="8117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學年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度</a:t>
                      </a:r>
                    </a:p>
                  </a:txBody>
                  <a:tcPr marL="8117" marR="8117" marT="8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107</a:t>
                      </a:r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學年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度</a:t>
                      </a:r>
                    </a:p>
                  </a:txBody>
                  <a:tcPr marL="8117" marR="8117" marT="8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</a:t>
                      </a:r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學年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度</a:t>
                      </a:r>
                    </a:p>
                  </a:txBody>
                  <a:tcPr marL="8117" marR="8117" marT="8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4168129"/>
                  </a:ext>
                </a:extLst>
              </a:tr>
              <a:tr h="67658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8117" marR="8117" marT="8117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106-1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117" marR="8117" marT="8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106-2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117" marR="8117" marT="8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107-1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117" marR="8117" marT="8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107-2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117" marR="8117" marT="8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108-1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117" marR="8117" marT="8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108-2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117" marR="8117" marT="8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2916805"/>
                  </a:ext>
                </a:extLst>
              </a:tr>
              <a:tr h="49549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年級</a:t>
                      </a:r>
                    </a:p>
                  </a:txBody>
                  <a:tcPr marL="8117" marR="8117" marT="8117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79.1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81.7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75.2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80.5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75.3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79.8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73</a:t>
                      </a:r>
                      <a:endParaRPr lang="en-US" alt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1293711"/>
                  </a:ext>
                </a:extLst>
              </a:tr>
              <a:tr h="49549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年級</a:t>
                      </a:r>
                    </a:p>
                  </a:txBody>
                  <a:tcPr marL="8117" marR="8117" marT="8117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81.1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82.9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81.0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83.4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82.7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84.5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77.37</a:t>
                      </a:r>
                      <a:endParaRPr lang="en-US" alt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9637112"/>
                  </a:ext>
                </a:extLst>
              </a:tr>
              <a:tr h="49549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</a:t>
                      </a:r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年級</a:t>
                      </a:r>
                    </a:p>
                  </a:txBody>
                  <a:tcPr marL="8117" marR="8117" marT="8117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84.7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87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81.4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83.6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88.6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90.0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80.35</a:t>
                      </a:r>
                      <a:endParaRPr lang="en-US" alt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42164"/>
                  </a:ext>
                </a:extLst>
              </a:tr>
              <a:tr h="49549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7-9</a:t>
                      </a:r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年級</a:t>
                      </a:r>
                    </a:p>
                  </a:txBody>
                  <a:tcPr marL="8117" marR="8117" marT="8117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81.7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83.9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79.1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82.4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82.0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84.5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73.61</a:t>
                      </a:r>
                      <a:endParaRPr lang="en-US" alt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970892"/>
                  </a:ext>
                </a:extLst>
              </a:tr>
              <a:tr h="35872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裸視力不良複檢率</a:t>
                      </a:r>
                    </a:p>
                  </a:txBody>
                  <a:tcPr marL="8117" marR="8117" marT="8117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95.3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92.3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96.5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90.3</a:t>
                      </a:r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95.8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?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5776194"/>
                  </a:ext>
                </a:extLst>
              </a:tr>
              <a:tr h="35872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惡化率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117" marR="8117" marT="8117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4.20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2.80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1.10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1.20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7.55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5.30 </a:t>
                      </a: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3" marR="9523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389058"/>
                  </a:ext>
                </a:extLst>
              </a:tr>
            </a:tbl>
          </a:graphicData>
        </a:graphic>
      </p:graphicFrame>
      <p:sp>
        <p:nvSpPr>
          <p:cNvPr id="16468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"/>
              <a:defRPr sz="2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Courier New" panose="02070309020205020404" pitchFamily="49" charset="0"/>
              <a:buChar char="o"/>
              <a:defRPr sz="20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948774"/>
              </a:buClr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7EB8E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E52DA9-45C4-417D-9CF1-8DC9A753555B}" type="slidenum">
              <a:rPr lang="zh-TW" altLang="en-US" sz="1200" smtClean="0">
                <a:solidFill>
                  <a:srgbClr val="3F3F3F"/>
                </a:solidFill>
                <a:latin typeface="Verdana" panose="020B0604030504040204" pitchFamily="34" charset="0"/>
                <a:ea typeface="微軟正黑體" panose="020B0604030504040204" pitchFamily="34" charset="-12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zh-TW" altLang="en-US" sz="1200" smtClean="0">
              <a:solidFill>
                <a:srgbClr val="3F3F3F"/>
              </a:solidFill>
              <a:latin typeface="Verdana" panose="020B0604030504040204" pitchFamily="34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906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圖表 4"/>
          <p:cNvGraphicFramePr>
            <a:graphicFrameLocks/>
          </p:cNvGraphicFramePr>
          <p:nvPr/>
        </p:nvGraphicFramePr>
        <p:xfrm>
          <a:off x="755650" y="1555750"/>
          <a:ext cx="7286625" cy="5164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圖表" r:id="rId4" imgW="7742591" imgH="5675868" progId="Excel.Chart.8">
                  <p:embed/>
                </p:oleObj>
              </mc:Choice>
              <mc:Fallback>
                <p:oleObj name="圖表" r:id="rId4" imgW="7742591" imgH="5675868" progId="Excel.Chart.8">
                  <p:embed/>
                  <p:pic>
                    <p:nvPicPr>
                      <p:cNvPr id="18434" name="圖表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555750"/>
                        <a:ext cx="7286625" cy="5164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5" name="標題 1"/>
          <p:cNvSpPr>
            <a:spLocks noGrp="1"/>
          </p:cNvSpPr>
          <p:nvPr>
            <p:ph type="title"/>
          </p:nvPr>
        </p:nvSpPr>
        <p:spPr>
          <a:xfrm>
            <a:off x="577850" y="333375"/>
            <a:ext cx="6348413" cy="7302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視力議題現況</a:t>
            </a:r>
            <a:r>
              <a:rPr lang="en-US" altLang="zh-TW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endParaRPr lang="zh-TW" altLang="en-US" smtClean="0"/>
          </a:p>
        </p:txBody>
      </p:sp>
      <p:sp>
        <p:nvSpPr>
          <p:cNvPr id="18436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"/>
              <a:defRPr sz="2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Courier New" panose="02070309020205020404" pitchFamily="49" charset="0"/>
              <a:buChar char="o"/>
              <a:defRPr sz="20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948774"/>
              </a:buClr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7EB8E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83C6D66-677A-4057-8082-0A0729CC942B}" type="slidenum">
              <a:rPr lang="zh-TW" altLang="en-US" sz="1200" smtClean="0">
                <a:solidFill>
                  <a:schemeClr val="accent1"/>
                </a:solidFill>
                <a:latin typeface="Trebuchet MS" panose="020B0603020202020204" pitchFamily="34" charset="0"/>
                <a:ea typeface="微軟正黑體" panose="020B0604030504040204" pitchFamily="34" charset="-12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zh-TW" altLang="en-US" sz="1200" smtClean="0">
              <a:solidFill>
                <a:schemeClr val="accent1"/>
              </a:solidFill>
              <a:latin typeface="Trebuchet MS" panose="020B0603020202020204" pitchFamily="34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3158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WordArt 3"/>
          <p:cNvSpPr>
            <a:spLocks noChangeArrowheads="1" noChangeShapeType="1" noTextEdit="1"/>
          </p:cNvSpPr>
          <p:nvPr/>
        </p:nvSpPr>
        <p:spPr bwMode="auto">
          <a:xfrm>
            <a:off x="865188" y="1647825"/>
            <a:ext cx="7200900" cy="10287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zh-TW" altLang="en-US" sz="3600" b="1" i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校園健康促進</a:t>
            </a:r>
          </a:p>
        </p:txBody>
      </p:sp>
      <p:sp>
        <p:nvSpPr>
          <p:cNvPr id="307204" name="WordArt 4"/>
          <p:cNvSpPr>
            <a:spLocks noChangeArrowheads="1" noChangeShapeType="1" noTextEdit="1"/>
          </p:cNvSpPr>
          <p:nvPr/>
        </p:nvSpPr>
        <p:spPr bwMode="auto">
          <a:xfrm>
            <a:off x="971550" y="3214979"/>
            <a:ext cx="6840538" cy="10287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zh-TW" altLang="en-US" sz="3600" b="1" i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華康勘亭流"/>
                <a:ea typeface="華康勘亭流"/>
              </a:rPr>
              <a:t>全面性富挑戰性</a:t>
            </a:r>
            <a:r>
              <a:rPr lang="en-US" altLang="zh-TW" sz="3600" b="1" i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華康勘亭流"/>
                <a:ea typeface="華康勘亭流"/>
              </a:rPr>
              <a:t>!</a:t>
            </a:r>
            <a:endParaRPr lang="zh-TW" altLang="en-US" sz="3600" b="1" i="1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華康勘亭流"/>
              <a:ea typeface="華康勘亭流"/>
            </a:endParaRPr>
          </a:p>
        </p:txBody>
      </p:sp>
      <p:sp>
        <p:nvSpPr>
          <p:cNvPr id="307205" name="WordArt 5"/>
          <p:cNvSpPr>
            <a:spLocks noChangeArrowheads="1" noChangeShapeType="1" noTextEdit="1"/>
          </p:cNvSpPr>
          <p:nvPr/>
        </p:nvSpPr>
        <p:spPr bwMode="auto">
          <a:xfrm>
            <a:off x="864394" y="5007724"/>
            <a:ext cx="6840538" cy="10287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zh-TW" altLang="en-US" sz="3600" b="1" i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華康勘亭流"/>
                <a:ea typeface="華康勘亭流"/>
              </a:rPr>
              <a:t>融入生活中</a:t>
            </a:r>
            <a:r>
              <a:rPr lang="en-US" altLang="zh-TW" sz="3600" b="1" i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華康勘亭流"/>
                <a:ea typeface="華康勘亭流"/>
              </a:rPr>
              <a:t>,</a:t>
            </a:r>
            <a:r>
              <a:rPr lang="zh-TW" altLang="en-US" sz="3600" b="1" i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華康勘亭流"/>
                <a:ea typeface="華康勘亭流"/>
              </a:rPr>
              <a:t>習慣成自然</a:t>
            </a:r>
            <a:r>
              <a:rPr lang="en-US" altLang="zh-TW" sz="3600" b="1" i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華康勘亭流"/>
                <a:ea typeface="華康勘亭流"/>
              </a:rPr>
              <a:t>!</a:t>
            </a:r>
            <a:endParaRPr lang="zh-TW" altLang="en-US" sz="3600" b="1" i="1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華康勘亭流"/>
              <a:ea typeface="華康勘亭流"/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zh-TW" cap="all" spc="110"/>
          </a:p>
        </p:txBody>
      </p:sp>
      <p:sp>
        <p:nvSpPr>
          <p:cNvPr id="20486" name="投影片編號版面配置區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"/>
              <a:defRPr sz="2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Courier New" panose="02070309020205020404" pitchFamily="49" charset="0"/>
              <a:buChar char="o"/>
              <a:defRPr sz="20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948774"/>
              </a:buClr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7EB8E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2A039C3-F205-4C20-9104-3A9BC5E73E8C}" type="slidenum">
              <a:rPr kumimoji="1" lang="en-US" altLang="zh-TW" sz="1100" smtClean="0">
                <a:solidFill>
                  <a:srgbClr val="4D4D4D"/>
                </a:solidFill>
                <a:latin typeface="Gill Sans MT" panose="020B0502020104020203" pitchFamily="34" charset="0"/>
                <a:ea typeface="微軟正黑體" panose="020B0604030504040204" pitchFamily="34" charset="-12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kumimoji="1" lang="en-US" altLang="zh-TW" sz="1100" smtClean="0">
              <a:solidFill>
                <a:srgbClr val="4D4D4D"/>
              </a:solidFill>
              <a:latin typeface="Gill Sans MT" panose="020B0502020104020203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521276" y="404256"/>
            <a:ext cx="7936924" cy="905495"/>
          </a:xfrm>
          <a:prstGeom prst="rect">
            <a:avLst/>
          </a:prstGeom>
        </p:spPr>
        <p:txBody>
          <a:bodyPr lIns="0" rIns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3600" kern="1200" cap="all">
                <a:solidFill>
                  <a:schemeClr val="tx1"/>
                </a:solidFill>
                <a:latin typeface="+mj-lt"/>
                <a:ea typeface="+mj-ea"/>
                <a:cs typeface="微軟正黑體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Gill Sans MT" charset="0"/>
                <a:ea typeface="微軟正黑體" charset="0"/>
                <a:cs typeface="微軟正黑體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Gill Sans MT" charset="0"/>
                <a:ea typeface="微軟正黑體" charset="0"/>
                <a:cs typeface="微軟正黑體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Gill Sans MT" charset="0"/>
                <a:ea typeface="微軟正黑體" charset="0"/>
                <a:cs typeface="微軟正黑體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Gill Sans MT" charset="0"/>
                <a:ea typeface="微軟正黑體" charset="0"/>
                <a:cs typeface="微軟正黑體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zh-TW" altLang="en-US" sz="4000" b="1" spc="150" dirty="0" smtClean="0">
                <a:ln w="11430"/>
                <a:solidFill>
                  <a:srgbClr val="0000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iauKai"/>
                <a:ea typeface="BiauKai"/>
                <a:cs typeface="BiauKai"/>
              </a:rPr>
              <a:t>新北市視力保健校群</a:t>
            </a:r>
            <a:r>
              <a:rPr lang="en-US" altLang="zh-TW" sz="4000" b="1" spc="150" dirty="0" smtClean="0">
                <a:ln w="11430"/>
                <a:solidFill>
                  <a:srgbClr val="0000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iauKai"/>
                <a:ea typeface="BiauKai"/>
                <a:cs typeface="BiauKai"/>
              </a:rPr>
              <a:t/>
            </a:r>
            <a:br>
              <a:rPr lang="en-US" altLang="zh-TW" sz="4000" b="1" spc="150" dirty="0" smtClean="0">
                <a:ln w="11430"/>
                <a:solidFill>
                  <a:srgbClr val="0000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iauKai"/>
                <a:ea typeface="BiauKai"/>
                <a:cs typeface="BiauKai"/>
              </a:rPr>
            </a:br>
            <a:endParaRPr lang="zh-TW" altLang="en-US" sz="4000" b="1" spc="150" dirty="0">
              <a:ln w="11430"/>
              <a:solidFill>
                <a:srgbClr val="0000FF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BiauKai"/>
              <a:ea typeface="BiauKai"/>
              <a:cs typeface="BiauKai"/>
            </a:endParaRPr>
          </a:p>
        </p:txBody>
      </p:sp>
    </p:spTree>
    <p:extLst>
      <p:ext uri="{BB962C8B-B14F-4D97-AF65-F5344CB8AC3E}">
        <p14:creationId xmlns:p14="http://schemas.microsoft.com/office/powerpoint/2010/main" val="185332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82547"/>
          </a:xfrm>
        </p:spPr>
        <p:txBody>
          <a:bodyPr/>
          <a:lstStyle/>
          <a:p>
            <a:r>
              <a:rPr lang="zh-TW" altLang="en-US" dirty="0" smtClean="0"/>
              <a:t>案由</a:t>
            </a:r>
            <a:r>
              <a:rPr lang="en-US" altLang="zh-TW" dirty="0" smtClean="0"/>
              <a:t>: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建議事項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683568" y="4869160"/>
            <a:ext cx="74168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感謝老師善意的提醒，會知會所有負責巡堂的同仁。</a:t>
            </a:r>
            <a:endParaRPr lang="zh-TW" altLang="en-US" sz="28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700808"/>
            <a:ext cx="5636026" cy="216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879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954555"/>
          </a:xfrm>
        </p:spPr>
        <p:txBody>
          <a:bodyPr/>
          <a:lstStyle/>
          <a:p>
            <a:r>
              <a:rPr lang="zh-TW" altLang="en-US" dirty="0" smtClean="0"/>
              <a:t>請任</a:t>
            </a:r>
            <a:r>
              <a:rPr lang="zh-TW" altLang="en-US" dirty="0"/>
              <a:t>課</a:t>
            </a:r>
            <a:r>
              <a:rPr lang="zh-TW" altLang="en-US" dirty="0" smtClean="0"/>
              <a:t>教師指派班上幹部將學生</a:t>
            </a:r>
            <a:r>
              <a:rPr lang="zh-TW" altLang="en-US" dirty="0"/>
              <a:t>帶至學務</a:t>
            </a:r>
            <a:r>
              <a:rPr lang="zh-TW" altLang="en-US" dirty="0" smtClean="0"/>
              <a:t>處</a:t>
            </a:r>
            <a:r>
              <a:rPr lang="en-US" altLang="zh-TW" dirty="0" smtClean="0"/>
              <a:t>(</a:t>
            </a:r>
            <a:r>
              <a:rPr lang="zh-TW" altLang="en-US" dirty="0" smtClean="0"/>
              <a:t>勿讓學生獨自離開教室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</a:t>
            </a:r>
            <a:r>
              <a:rPr lang="zh-TW" altLang="en-US" dirty="0"/>
              <a:t>也請老師</a:t>
            </a:r>
            <a:r>
              <a:rPr lang="zh-TW" altLang="en-US" dirty="0" smtClean="0"/>
              <a:t>交代幹部轉述當時所發生狀況與需協處事項。</a:t>
            </a:r>
            <a:endParaRPr lang="en-US" altLang="zh-TW" dirty="0" smtClean="0"/>
          </a:p>
          <a:p>
            <a:r>
              <a:rPr lang="zh-TW" altLang="en-US" dirty="0" smtClean="0"/>
              <a:t>若態度不佳或持續吵鬧之學生</a:t>
            </a:r>
            <a:r>
              <a:rPr lang="zh-TW" altLang="en-US" dirty="0"/>
              <a:t>不願離開教室</a:t>
            </a:r>
            <a:r>
              <a:rPr lang="zh-TW" altLang="en-US" dirty="0" smtClean="0"/>
              <a:t>，請老師指派學生</a:t>
            </a:r>
            <a:r>
              <a:rPr lang="zh-TW" altLang="en-US" dirty="0"/>
              <a:t>到學務處通報</a:t>
            </a:r>
            <a:r>
              <a:rPr lang="zh-TW" altLang="en-US" dirty="0" smtClean="0"/>
              <a:t>，學務人員會即刻到班將該名學生帶離現場，暫時改變其學習環境。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有劇本，演出配合。無劇本，勿有不當之期待。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zh-TW" altLang="en-US" dirty="0" smtClean="0"/>
              <a:t>說明</a:t>
            </a:r>
            <a:r>
              <a:rPr lang="en-US" altLang="zh-TW" dirty="0" smtClean="0"/>
              <a:t>: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18086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26459" y="2348880"/>
            <a:ext cx="5008330" cy="4032448"/>
          </a:xfrm>
        </p:spPr>
        <p:txBody>
          <a:bodyPr>
            <a:noAutofit/>
          </a:bodyPr>
          <a:lstStyle/>
          <a:p>
            <a:r>
              <a:rPr lang="zh-TW" altLang="en-US" sz="6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陳皇志主任</a:t>
            </a:r>
            <a:r>
              <a:rPr lang="zh-TW" altLang="en-US" sz="48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榮獲</a:t>
            </a:r>
            <a:r>
              <a:rPr lang="zh-TW" altLang="en-US" sz="40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新北市</a:t>
            </a:r>
            <a:r>
              <a:rPr lang="en-US" altLang="zh-TW" sz="40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108</a:t>
            </a:r>
            <a:r>
              <a:rPr lang="zh-TW" altLang="en-US" sz="40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學年度</a:t>
            </a:r>
            <a:r>
              <a:rPr lang="zh-TW" altLang="en-US" sz="4800" dirty="0" smtClean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服務學習</a:t>
            </a:r>
            <a:endParaRPr lang="en-US" altLang="zh-TW" sz="4800" dirty="0" smtClean="0">
              <a:solidFill>
                <a:srgbClr val="FF0000"/>
              </a:solidFill>
              <a:latin typeface="文鼎俏黑體P" panose="040B0900000000000000" pitchFamily="82" charset="-120"/>
              <a:ea typeface="文鼎俏黑體P" panose="040B0900000000000000" pitchFamily="82" charset="-120"/>
            </a:endParaRPr>
          </a:p>
          <a:p>
            <a:r>
              <a:rPr lang="zh-TW" altLang="en-US" sz="4800" dirty="0" smtClean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指導教師楷模王</a:t>
            </a:r>
            <a:endParaRPr lang="en-US" altLang="zh-TW" sz="4800" dirty="0" smtClean="0">
              <a:solidFill>
                <a:srgbClr val="FF0000"/>
              </a:solidFill>
              <a:latin typeface="文鼎俏黑體P" panose="040B0900000000000000" pitchFamily="82" charset="-120"/>
              <a:ea typeface="文鼎俏黑體P" panose="040B0900000000000000" pitchFamily="82" charset="-120"/>
            </a:endParaRPr>
          </a:p>
          <a:p>
            <a:r>
              <a:rPr lang="zh-TW" altLang="en-US" sz="48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全體師生同賀</a:t>
            </a:r>
            <a:r>
              <a:rPr lang="en-US" altLang="zh-TW" sz="48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!!</a:t>
            </a:r>
            <a:endParaRPr lang="zh-TW" altLang="en-US" sz="4800" dirty="0">
              <a:latin typeface="文鼎俏黑體P" panose="040B0900000000000000" pitchFamily="82" charset="-120"/>
              <a:ea typeface="文鼎俏黑體P" panose="040B0900000000000000" pitchFamily="82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27172" y="490660"/>
            <a:ext cx="5496956" cy="1858219"/>
          </a:xfrm>
        </p:spPr>
        <p:txBody>
          <a:bodyPr>
            <a:noAutofit/>
          </a:bodyPr>
          <a:lstStyle/>
          <a:p>
            <a:pPr algn="ctr"/>
            <a:r>
              <a:rPr lang="zh-TW" altLang="en-US" sz="1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鬚勘亭流H" panose="04090900000000000000" pitchFamily="82" charset="-120"/>
                <a:ea typeface="文鼎鬚勘亭流H" panose="04090900000000000000" pitchFamily="82" charset="-120"/>
              </a:rPr>
              <a:t>狂賀</a:t>
            </a:r>
            <a:r>
              <a:rPr lang="en-US" altLang="zh-TW" sz="9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鬚勘亭流H" panose="04090900000000000000" pitchFamily="82" charset="-120"/>
                <a:ea typeface="文鼎鬚勘亭流H" panose="04090900000000000000" pitchFamily="82" charset="-120"/>
              </a:rPr>
              <a:t>!!!</a:t>
            </a:r>
            <a:endParaRPr lang="zh-TW" altLang="en-US" sz="9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鬚勘亭流H" panose="04090900000000000000" pitchFamily="82" charset="-120"/>
              <a:ea typeface="文鼎鬚勘亭流H" panose="04090900000000000000" pitchFamily="82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9198">
            <a:off x="5915564" y="632461"/>
            <a:ext cx="2643577" cy="228633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25" t="31342"/>
          <a:stretch/>
        </p:blipFill>
        <p:spPr>
          <a:xfrm>
            <a:off x="5148064" y="3501008"/>
            <a:ext cx="3758758" cy="296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61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580112" y="3501008"/>
            <a:ext cx="1296638" cy="910072"/>
          </a:xfrm>
        </p:spPr>
        <p:txBody>
          <a:bodyPr>
            <a:noAutofit/>
          </a:bodyPr>
          <a:lstStyle/>
          <a:p>
            <a:r>
              <a:rPr lang="en-US" altLang="zh-TW" sz="5400" dirty="0" smtClean="0">
                <a:latin typeface="文鼎花草體P" panose="04090900000000000000" pitchFamily="82" charset="-120"/>
                <a:ea typeface="文鼎花草體P" panose="04090900000000000000" pitchFamily="82" charset="-120"/>
              </a:rPr>
              <a:t/>
            </a:r>
            <a:br>
              <a:rPr lang="en-US" altLang="zh-TW" sz="5400" dirty="0" smtClean="0">
                <a:latin typeface="文鼎花草體P" panose="04090900000000000000" pitchFamily="82" charset="-120"/>
                <a:ea typeface="文鼎花草體P" panose="04090900000000000000" pitchFamily="82" charset="-120"/>
              </a:rPr>
            </a:br>
            <a:r>
              <a:rPr lang="en-US" altLang="zh-TW" sz="4400" dirty="0" smtClean="0">
                <a:latin typeface="文鼎花草體P" panose="04090900000000000000" pitchFamily="82" charset="-120"/>
                <a:ea typeface="文鼎花草體P" panose="04090900000000000000" pitchFamily="82" charset="-120"/>
              </a:rPr>
              <a:t>6</a:t>
            </a:r>
            <a:r>
              <a:rPr lang="zh-TW" altLang="en-US" sz="4400" dirty="0" smtClean="0">
                <a:latin typeface="文鼎花草體P" panose="04090900000000000000" pitchFamily="82" charset="-120"/>
                <a:ea typeface="文鼎花草體P" panose="04090900000000000000" pitchFamily="82" charset="-120"/>
              </a:rPr>
              <a:t>月</a:t>
            </a:r>
            <a:endParaRPr lang="zh-TW" altLang="en-US" sz="4400" dirty="0">
              <a:latin typeface="文鼎花草體P" panose="04090900000000000000" pitchFamily="82" charset="-120"/>
              <a:ea typeface="文鼎花草體P" panose="04090900000000000000" pitchFamily="82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843808" y="2420888"/>
            <a:ext cx="361135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zh-TW" altLang="en-US" sz="72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訓育組</a:t>
            </a:r>
            <a:endParaRPr lang="zh-TW" altLang="en-US" sz="72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文鼎俏黑體P" panose="040B0900000000000000" pitchFamily="82" charset="-120"/>
              <a:ea typeface="文鼎俏黑體P" panose="040B09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0191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47056" y="2132856"/>
            <a:ext cx="8173416" cy="4248472"/>
          </a:xfrm>
        </p:spPr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en-US" altLang="zh-TW" sz="30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1.</a:t>
            </a:r>
            <a:r>
              <a:rPr lang="zh-TW" altLang="en-US" sz="30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近日將發放畢業典禮貴賓邀請卡、家長邀請</a:t>
            </a:r>
            <a:endParaRPr lang="en-US" altLang="zh-TW" sz="3000" dirty="0" smtClean="0"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68580" indent="0">
              <a:buNone/>
            </a:pPr>
            <a:r>
              <a:rPr lang="zh-TW" altLang="en-US" sz="30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 </a:t>
            </a:r>
            <a:r>
              <a:rPr lang="zh-TW" altLang="en-US" sz="30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 卡與參加調查表，感謝總務處同仁協助。</a:t>
            </a:r>
            <a:endParaRPr lang="en-US" altLang="zh-TW" sz="3000" b="1" dirty="0" smtClean="0">
              <a:solidFill>
                <a:srgbClr val="FF0000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68580" indent="0">
              <a:buNone/>
            </a:pPr>
            <a:r>
              <a:rPr lang="en-US" altLang="zh-TW" sz="3000" b="1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2.</a:t>
            </a:r>
            <a:r>
              <a:rPr lang="zh-TW" altLang="en-US" sz="30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 </a:t>
            </a:r>
            <a:r>
              <a:rPr lang="en-US" altLang="zh-TW" sz="30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6</a:t>
            </a:r>
            <a:r>
              <a:rPr lang="zh-TW" altLang="en-US" sz="30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月</a:t>
            </a:r>
            <a:r>
              <a:rPr lang="en-US" altLang="zh-TW" sz="30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19</a:t>
            </a:r>
            <a:r>
              <a:rPr lang="zh-TW" altLang="en-US" sz="30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日</a:t>
            </a:r>
            <a:r>
              <a:rPr lang="en-US" altLang="zh-TW" sz="30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(</a:t>
            </a:r>
            <a:r>
              <a:rPr lang="zh-TW" altLang="en-US" sz="30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五</a:t>
            </a:r>
            <a:r>
              <a:rPr lang="en-US" altLang="zh-TW" sz="30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)</a:t>
            </a:r>
            <a:r>
              <a:rPr lang="en-US" altLang="zh-TW" sz="30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10:55</a:t>
            </a:r>
            <a:r>
              <a:rPr lang="zh-TW" altLang="zh-TW" sz="3000" b="1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發放畢業</a:t>
            </a:r>
            <a:r>
              <a:rPr lang="zh-TW" altLang="zh-TW" sz="3000" b="1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紀念冊</a:t>
            </a:r>
            <a:endParaRPr lang="en-US" altLang="zh-TW" sz="3000" b="1" dirty="0" smtClean="0">
              <a:solidFill>
                <a:srgbClr val="FF0000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68580" indent="0">
              <a:buNone/>
            </a:pPr>
            <a:r>
              <a:rPr lang="en-US" altLang="zh-TW" sz="30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3</a:t>
            </a:r>
            <a:r>
              <a:rPr lang="en-US" altLang="zh-TW" sz="30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. </a:t>
            </a:r>
            <a:r>
              <a:rPr lang="en-US" altLang="zh-TW" sz="30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6</a:t>
            </a:r>
            <a:r>
              <a:rPr lang="zh-TW" altLang="zh-TW" sz="30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月</a:t>
            </a:r>
            <a:r>
              <a:rPr lang="en-US" altLang="zh-TW" sz="30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19</a:t>
            </a:r>
            <a:r>
              <a:rPr lang="zh-TW" altLang="zh-TW" sz="30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日</a:t>
            </a:r>
            <a:r>
              <a:rPr lang="en-US" altLang="zh-TW" sz="30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(</a:t>
            </a:r>
            <a:r>
              <a:rPr lang="zh-TW" altLang="en-US" sz="3000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五</a:t>
            </a:r>
            <a:r>
              <a:rPr lang="en-US" altLang="zh-TW" sz="30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)</a:t>
            </a:r>
            <a:r>
              <a:rPr lang="zh-TW" altLang="zh-TW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隸" panose="03000609000000000000" pitchFamily="65" charset="-120"/>
                <a:ea typeface="文鼎中隸" panose="03000609000000000000" pitchFamily="65" charset="-120"/>
              </a:rPr>
              <a:t>畢業典禮彩排</a:t>
            </a:r>
            <a:endParaRPr lang="en-US" altLang="zh-TW" sz="3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68580" indent="0">
              <a:buNone/>
            </a:pPr>
            <a:r>
              <a:rPr lang="zh-TW" altLang="en-US" sz="30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  </a:t>
            </a:r>
            <a:r>
              <a:rPr lang="zh-TW" altLang="en-US" sz="30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 </a:t>
            </a:r>
            <a:r>
              <a:rPr lang="zh-TW" altLang="en-US" sz="30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上午第</a:t>
            </a:r>
            <a:r>
              <a:rPr lang="en-US" altLang="zh-TW" sz="30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1</a:t>
            </a:r>
            <a:r>
              <a:rPr lang="zh-TW" altLang="en-US" sz="30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、</a:t>
            </a:r>
            <a:r>
              <a:rPr lang="en-US" altLang="zh-TW" sz="30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2</a:t>
            </a:r>
            <a:r>
              <a:rPr lang="zh-TW" altLang="en-US" sz="30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節彩排受獎同學、</a:t>
            </a:r>
            <a:endParaRPr lang="en-US" altLang="zh-TW" sz="3000" dirty="0" smtClean="0"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68580" indent="0">
              <a:buNone/>
            </a:pPr>
            <a:r>
              <a:rPr lang="zh-TW" altLang="en-US" sz="30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 </a:t>
            </a:r>
            <a:r>
              <a:rPr lang="zh-TW" altLang="en-US" sz="30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  下午全體畢業生彩排，</a:t>
            </a:r>
            <a:r>
              <a:rPr lang="zh-TW" altLang="en-US" sz="3000" dirty="0" smtClean="0">
                <a:solidFill>
                  <a:srgbClr val="0070C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請任課老師隨班。</a:t>
            </a:r>
            <a:endParaRPr lang="en-US" altLang="zh-TW" sz="3000" dirty="0" smtClean="0"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lvl="0"/>
            <a:r>
              <a:rPr lang="zh-TW" altLang="en-US" sz="3000" b="1" dirty="0">
                <a:solidFill>
                  <a:srgbClr val="0000FF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感謝教務處協助畢典與預演工作人員</a:t>
            </a:r>
            <a:r>
              <a:rPr lang="zh-TW" altLang="en-US" sz="3000" b="1" dirty="0" smtClean="0">
                <a:solidFill>
                  <a:srgbClr val="0000FF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課務</a:t>
            </a:r>
            <a:r>
              <a:rPr lang="zh-TW" altLang="en-US" sz="3000" b="1" dirty="0">
                <a:solidFill>
                  <a:srgbClr val="0000FF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安排</a:t>
            </a:r>
            <a:r>
              <a:rPr lang="zh-TW" altLang="en-US" sz="3000" b="1" dirty="0" smtClean="0">
                <a:solidFill>
                  <a:srgbClr val="0000FF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，</a:t>
            </a:r>
            <a:endParaRPr lang="en-US" altLang="zh-TW" sz="3000" b="1" dirty="0" smtClean="0">
              <a:solidFill>
                <a:srgbClr val="0000FF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109728" lvl="0" indent="0">
              <a:buNone/>
            </a:pPr>
            <a:r>
              <a:rPr lang="zh-TW" altLang="en-US" sz="3000" b="1" dirty="0">
                <a:solidFill>
                  <a:srgbClr val="0000FF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 </a:t>
            </a:r>
            <a:r>
              <a:rPr lang="zh-TW" altLang="en-US" sz="3000" b="1" dirty="0" smtClean="0">
                <a:solidFill>
                  <a:srgbClr val="0000FF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以及</a:t>
            </a:r>
            <a:r>
              <a:rPr lang="zh-TW" altLang="en-US" sz="3000" b="1" dirty="0">
                <a:solidFill>
                  <a:srgbClr val="0000FF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畢典獎項</a:t>
            </a:r>
            <a:r>
              <a:rPr lang="zh-TW" altLang="en-US" sz="3000" b="1" dirty="0" smtClean="0">
                <a:solidFill>
                  <a:srgbClr val="0000FF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安排事宜</a:t>
            </a:r>
            <a:r>
              <a:rPr lang="zh-TW" altLang="en-US" sz="3000" dirty="0" smtClean="0">
                <a:solidFill>
                  <a:srgbClr val="0000FF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。</a:t>
            </a:r>
            <a:endParaRPr lang="en-US" altLang="zh-TW" sz="3000" dirty="0" smtClean="0"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68580" indent="0">
              <a:buNone/>
            </a:pPr>
            <a:r>
              <a:rPr lang="en-US" altLang="zh-TW" sz="30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4</a:t>
            </a:r>
            <a:r>
              <a:rPr lang="en-US" altLang="zh-TW" sz="30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.</a:t>
            </a:r>
            <a:r>
              <a:rPr lang="en-US" altLang="zh-TW" sz="30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 </a:t>
            </a:r>
            <a:r>
              <a:rPr lang="en-US" altLang="zh-TW" sz="3000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6</a:t>
            </a:r>
            <a:r>
              <a:rPr lang="zh-TW" altLang="zh-TW" sz="30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月</a:t>
            </a:r>
            <a:r>
              <a:rPr lang="en-US" altLang="zh-TW" sz="30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20</a:t>
            </a:r>
            <a:r>
              <a:rPr lang="zh-TW" altLang="zh-TW" sz="30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日</a:t>
            </a:r>
            <a:r>
              <a:rPr lang="en-US" altLang="zh-TW" sz="30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(</a:t>
            </a:r>
            <a:r>
              <a:rPr lang="zh-TW" altLang="en-US" sz="3000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六</a:t>
            </a:r>
            <a:r>
              <a:rPr lang="en-US" altLang="zh-TW" sz="30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)</a:t>
            </a:r>
            <a:r>
              <a:rPr lang="zh-TW" altLang="zh-TW" sz="3000" b="1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畢業典禮</a:t>
            </a:r>
            <a:r>
              <a:rPr lang="zh-TW" altLang="en-US" sz="30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於風雨操場</a:t>
            </a:r>
            <a:r>
              <a:rPr lang="zh-TW" altLang="zh-TW" sz="30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。</a:t>
            </a:r>
            <a:endParaRPr lang="en-US" altLang="zh-TW" sz="3000" dirty="0" smtClean="0">
              <a:latin typeface="+mn-ea"/>
            </a:endParaRPr>
          </a:p>
          <a:p>
            <a:pPr marL="68580" indent="0">
              <a:buNone/>
            </a:pPr>
            <a:endParaRPr lang="en-US" altLang="zh-TW" sz="3000" dirty="0">
              <a:latin typeface="+mn-ea"/>
            </a:endParaRPr>
          </a:p>
          <a:p>
            <a:pPr marL="68580" indent="0">
              <a:buNone/>
            </a:pPr>
            <a:endParaRPr lang="zh-TW" altLang="zh-TW" sz="2800" dirty="0"/>
          </a:p>
          <a:p>
            <a:endParaRPr lang="zh-TW" altLang="en-US" sz="2800" dirty="0"/>
          </a:p>
        </p:txBody>
      </p:sp>
      <p:sp>
        <p:nvSpPr>
          <p:cNvPr id="4" name="矩形 3"/>
          <p:cNvSpPr/>
          <p:nvPr/>
        </p:nvSpPr>
        <p:spPr>
          <a:xfrm>
            <a:off x="8587" y="151816"/>
            <a:ext cx="36471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5400" b="1" dirty="0" smtClean="0">
                <a:solidFill>
                  <a:schemeClr val="bg2">
                    <a:lumMod val="25000"/>
                  </a:schemeClr>
                </a:solidFill>
              </a:rPr>
              <a:t>【</a:t>
            </a:r>
            <a:r>
              <a:rPr lang="zh-TW" altLang="en-US" sz="5400" b="1" dirty="0" smtClean="0">
                <a:solidFill>
                  <a:schemeClr val="bg2">
                    <a:lumMod val="25000"/>
                  </a:schemeClr>
                </a:solidFill>
              </a:rPr>
              <a:t>九年級</a:t>
            </a:r>
            <a:r>
              <a:rPr lang="zh-TW" altLang="zh-TW" sz="5400" b="1" dirty="0" smtClean="0">
                <a:solidFill>
                  <a:schemeClr val="bg2">
                    <a:lumMod val="25000"/>
                  </a:schemeClr>
                </a:solidFill>
              </a:rPr>
              <a:t>】</a:t>
            </a:r>
            <a:endParaRPr lang="zh-TW" altLang="zh-TW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611560" y="908720"/>
            <a:ext cx="3611356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zh-TW" altLang="en-US" sz="6600" b="1" cap="all" dirty="0">
                <a:ln/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文鼎花草體P" panose="04090900000000000000" pitchFamily="82" charset="-120"/>
                <a:ea typeface="文鼎花草體P" panose="04090900000000000000" pitchFamily="82" charset="-120"/>
              </a:rPr>
              <a:t>畢業典禮</a:t>
            </a:r>
            <a:endParaRPr lang="zh-TW" altLang="en-US" sz="6600" b="1" cap="all" spc="0" dirty="0">
              <a:ln/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0000" stA="55000" endPos="48000" dist="500" dir="5400000" sy="-100000" algn="bl" rotWithShape="0"/>
              </a:effectLst>
              <a:latin typeface="文鼎花草體P" panose="04090900000000000000" pitchFamily="82" charset="-120"/>
              <a:ea typeface="文鼎花草體P" panose="04090900000000000000" pitchFamily="82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97592"/>
            <a:ext cx="1336562" cy="187719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0786"/>
            <a:ext cx="1458688" cy="204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99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>
                <a:solidFill>
                  <a:srgbClr val="0000FF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畢典流程</a:t>
            </a:r>
            <a:endParaRPr lang="zh-TW" altLang="en-US" sz="4800" dirty="0">
              <a:solidFill>
                <a:srgbClr val="0000FF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036" b="32015"/>
          <a:stretch/>
        </p:blipFill>
        <p:spPr>
          <a:xfrm>
            <a:off x="5724128" y="29578"/>
            <a:ext cx="2376264" cy="1633119"/>
          </a:xfrm>
          <a:prstGeom prst="rect">
            <a:avLst/>
          </a:prstGeom>
        </p:spPr>
      </p:pic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383376"/>
              </p:ext>
            </p:extLst>
          </p:nvPr>
        </p:nvGraphicFramePr>
        <p:xfrm>
          <a:off x="215516" y="1662700"/>
          <a:ext cx="8712967" cy="50786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9915">
                  <a:extLst>
                    <a:ext uri="{9D8B030D-6E8A-4147-A177-3AD203B41FA5}">
                      <a16:colId xmlns:a16="http://schemas.microsoft.com/office/drawing/2014/main" val="3471807284"/>
                    </a:ext>
                  </a:extLst>
                </a:gridCol>
                <a:gridCol w="2282413">
                  <a:extLst>
                    <a:ext uri="{9D8B030D-6E8A-4147-A177-3AD203B41FA5}">
                      <a16:colId xmlns:a16="http://schemas.microsoft.com/office/drawing/2014/main" val="165911890"/>
                    </a:ext>
                  </a:extLst>
                </a:gridCol>
                <a:gridCol w="1277600">
                  <a:extLst>
                    <a:ext uri="{9D8B030D-6E8A-4147-A177-3AD203B41FA5}">
                      <a16:colId xmlns:a16="http://schemas.microsoft.com/office/drawing/2014/main" val="133580647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815519068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614345879"/>
                    </a:ext>
                  </a:extLst>
                </a:gridCol>
                <a:gridCol w="2286414">
                  <a:extLst>
                    <a:ext uri="{9D8B030D-6E8A-4147-A177-3AD203B41FA5}">
                      <a16:colId xmlns:a16="http://schemas.microsoft.com/office/drawing/2014/main" val="1878963893"/>
                    </a:ext>
                  </a:extLst>
                </a:gridCol>
                <a:gridCol w="1458001">
                  <a:extLst>
                    <a:ext uri="{9D8B030D-6E8A-4147-A177-3AD203B41FA5}">
                      <a16:colId xmlns:a16="http://schemas.microsoft.com/office/drawing/2014/main" val="2759852515"/>
                    </a:ext>
                  </a:extLst>
                </a:gridCol>
              </a:tblGrid>
              <a:tr h="725524"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300" kern="100">
                          <a:effectLst/>
                        </a:rPr>
                        <a:t>次序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300" kern="100">
                          <a:effectLst/>
                        </a:rPr>
                        <a:t>項目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effectLst/>
                        </a:rPr>
                        <a:t>時間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 row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300" kern="100">
                          <a:effectLst/>
                        </a:rPr>
                        <a:t>次序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>
                    <a:solidFill>
                      <a:srgbClr val="61C1D1"/>
                    </a:solidFill>
                  </a:tcPr>
                </a:tc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300" kern="100">
                          <a:effectLst/>
                        </a:rPr>
                        <a:t>項目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dist">
                        <a:spcAft>
                          <a:spcPts val="0"/>
                        </a:spcAft>
                      </a:pPr>
                      <a:r>
                        <a:rPr lang="zh-TW" sz="1300" kern="100">
                          <a:effectLst/>
                        </a:rPr>
                        <a:t>時間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1400955"/>
                  </a:ext>
                </a:extLst>
              </a:tr>
              <a:tr h="7255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1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畢業生</a:t>
                      </a:r>
                      <a:r>
                        <a:rPr lang="zh-TW" sz="1600" kern="100" dirty="0" smtClean="0">
                          <a:effectLst/>
                        </a:rPr>
                        <a:t>進場</a:t>
                      </a:r>
                      <a:r>
                        <a:rPr lang="zh-TW" altLang="en-US" sz="1600" kern="100" dirty="0" smtClean="0">
                          <a:effectLst/>
                        </a:rPr>
                        <a:t>、</a:t>
                      </a:r>
                      <a:r>
                        <a:rPr lang="zh-TW" altLang="en-US" sz="1600" b="1" kern="100" dirty="0" smtClean="0">
                          <a:solidFill>
                            <a:srgbClr val="FF0000"/>
                          </a:solidFill>
                          <a:effectLst/>
                        </a:rPr>
                        <a:t>九導進場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7</a:t>
                      </a:r>
                      <a:r>
                        <a:rPr lang="zh-TW" sz="1300" kern="100">
                          <a:effectLst/>
                        </a:rPr>
                        <a:t>：</a:t>
                      </a:r>
                      <a:r>
                        <a:rPr lang="en-US" sz="1300" kern="100">
                          <a:effectLst/>
                        </a:rPr>
                        <a:t>40-8</a:t>
                      </a:r>
                      <a:r>
                        <a:rPr lang="zh-TW" sz="1300" kern="100">
                          <a:effectLst/>
                        </a:rPr>
                        <a:t>：</a:t>
                      </a:r>
                      <a:r>
                        <a:rPr lang="en-US" sz="1300" kern="100">
                          <a:effectLst/>
                        </a:rPr>
                        <a:t>00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</a:rPr>
                        <a:t>7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>
                    <a:solidFill>
                      <a:srgbClr val="61C1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b="1" kern="100" dirty="0" smtClean="0">
                          <a:solidFill>
                            <a:srgbClr val="FF0000"/>
                          </a:solidFill>
                          <a:effectLst/>
                        </a:rPr>
                        <a:t>家長會</a:t>
                      </a:r>
                      <a:r>
                        <a:rPr lang="zh-TW" altLang="en-US" sz="1600" b="1" kern="100" dirty="0" smtClean="0">
                          <a:solidFill>
                            <a:srgbClr val="FF0000"/>
                          </a:solidFill>
                          <a:effectLst/>
                        </a:rPr>
                        <a:t>獻花</a:t>
                      </a:r>
                      <a:endParaRPr lang="zh-TW" altLang="zh-TW" sz="1600" b="1" kern="1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</a:rPr>
                        <a:t>9</a:t>
                      </a:r>
                      <a:r>
                        <a:rPr lang="zh-TW" sz="1300" kern="100" dirty="0">
                          <a:effectLst/>
                        </a:rPr>
                        <a:t>：</a:t>
                      </a:r>
                      <a:r>
                        <a:rPr lang="en-US" sz="1300" kern="100" dirty="0">
                          <a:effectLst/>
                        </a:rPr>
                        <a:t>30-9</a:t>
                      </a:r>
                      <a:r>
                        <a:rPr lang="zh-TW" sz="1300" kern="100" dirty="0" smtClean="0">
                          <a:effectLst/>
                        </a:rPr>
                        <a:t>：</a:t>
                      </a:r>
                      <a:r>
                        <a:rPr lang="en-US" altLang="zh-TW" sz="1300" kern="100" dirty="0" smtClean="0">
                          <a:effectLst/>
                        </a:rPr>
                        <a:t>40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98854763"/>
                  </a:ext>
                </a:extLst>
              </a:tr>
              <a:tr h="7255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2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典禮開始（奏樂）</a:t>
                      </a:r>
                      <a:endParaRPr lang="zh-TW" sz="16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</a:rPr>
                        <a:t>8</a:t>
                      </a:r>
                      <a:r>
                        <a:rPr lang="zh-TW" sz="1300" kern="100" dirty="0">
                          <a:effectLst/>
                        </a:rPr>
                        <a:t>：</a:t>
                      </a:r>
                      <a:r>
                        <a:rPr lang="en-US" sz="1300" kern="100" dirty="0">
                          <a:effectLst/>
                        </a:rPr>
                        <a:t>00-8</a:t>
                      </a:r>
                      <a:r>
                        <a:rPr lang="zh-TW" sz="1300" kern="100" dirty="0" smtClean="0">
                          <a:effectLst/>
                        </a:rPr>
                        <a:t>：</a:t>
                      </a:r>
                      <a:r>
                        <a:rPr lang="en-US" altLang="zh-TW" sz="1300" kern="100" dirty="0" smtClean="0">
                          <a:effectLst/>
                        </a:rPr>
                        <a:t>05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</a:rPr>
                        <a:t>8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>
                    <a:solidFill>
                      <a:srgbClr val="61C1D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1600" b="1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畢業生代表致詞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</a:rPr>
                        <a:t>9</a:t>
                      </a:r>
                      <a:r>
                        <a:rPr lang="zh-TW" sz="1300" kern="100" dirty="0" smtClean="0">
                          <a:effectLst/>
                        </a:rPr>
                        <a:t>：</a:t>
                      </a:r>
                      <a:r>
                        <a:rPr lang="en-US" altLang="zh-TW" sz="1300" kern="100" dirty="0" smtClean="0">
                          <a:effectLst/>
                        </a:rPr>
                        <a:t>40</a:t>
                      </a:r>
                      <a:r>
                        <a:rPr lang="en-US" sz="1300" kern="100" dirty="0" smtClean="0">
                          <a:effectLst/>
                        </a:rPr>
                        <a:t>-9</a:t>
                      </a:r>
                      <a:r>
                        <a:rPr lang="zh-TW" sz="1300" kern="100" dirty="0">
                          <a:effectLst/>
                        </a:rPr>
                        <a:t>：</a:t>
                      </a:r>
                      <a:r>
                        <a:rPr lang="en-US" sz="1300" kern="100" dirty="0">
                          <a:effectLst/>
                        </a:rPr>
                        <a:t>50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8785939"/>
                  </a:ext>
                </a:extLst>
              </a:tr>
              <a:tr h="7255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3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貴賓介紹</a:t>
                      </a:r>
                      <a:endParaRPr lang="zh-TW" sz="16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</a:rPr>
                        <a:t>8</a:t>
                      </a:r>
                      <a:r>
                        <a:rPr lang="zh-TW" sz="1300" kern="100" dirty="0" smtClean="0">
                          <a:effectLst/>
                        </a:rPr>
                        <a:t>：</a:t>
                      </a:r>
                      <a:r>
                        <a:rPr lang="en-US" sz="1300" kern="100" dirty="0" smtClean="0">
                          <a:effectLst/>
                        </a:rPr>
                        <a:t>0</a:t>
                      </a:r>
                      <a:r>
                        <a:rPr lang="en-US" altLang="zh-TW" sz="1300" kern="100" dirty="0" smtClean="0">
                          <a:effectLst/>
                        </a:rPr>
                        <a:t>5</a:t>
                      </a:r>
                      <a:r>
                        <a:rPr lang="en-US" sz="1300" kern="100" dirty="0" smtClean="0">
                          <a:effectLst/>
                        </a:rPr>
                        <a:t>-8</a:t>
                      </a:r>
                      <a:r>
                        <a:rPr lang="zh-TW" sz="1300" kern="100" dirty="0">
                          <a:effectLst/>
                        </a:rPr>
                        <a:t>：</a:t>
                      </a:r>
                      <a:r>
                        <a:rPr lang="en-US" sz="1300" kern="100" dirty="0" smtClean="0">
                          <a:effectLst/>
                        </a:rPr>
                        <a:t>1</a:t>
                      </a:r>
                      <a:r>
                        <a:rPr lang="en-US" altLang="zh-TW" sz="1300" kern="100" dirty="0" smtClean="0">
                          <a:effectLst/>
                        </a:rPr>
                        <a:t>0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</a:rPr>
                        <a:t>9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>
                    <a:solidFill>
                      <a:srgbClr val="61C1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kern="100" dirty="0" smtClean="0">
                          <a:effectLst/>
                        </a:rPr>
                        <a:t>畢業生唱畢業歌</a:t>
                      </a:r>
                      <a:r>
                        <a:rPr lang="zh-TW" altLang="en-US" sz="1600" kern="100" dirty="0" smtClean="0">
                          <a:effectLst/>
                        </a:rPr>
                        <a:t>、校歌</a:t>
                      </a:r>
                      <a:endParaRPr lang="zh-TW" altLang="zh-TW" sz="1600" kern="100" dirty="0" smtClean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</a:rPr>
                        <a:t>9</a:t>
                      </a:r>
                      <a:r>
                        <a:rPr lang="zh-TW" sz="1300" kern="100" dirty="0">
                          <a:effectLst/>
                        </a:rPr>
                        <a:t>：</a:t>
                      </a:r>
                      <a:r>
                        <a:rPr lang="en-US" sz="1300" kern="100" dirty="0" smtClean="0">
                          <a:effectLst/>
                        </a:rPr>
                        <a:t>50-</a:t>
                      </a:r>
                      <a:r>
                        <a:rPr lang="en-US" altLang="zh-TW" sz="1300" kern="100" dirty="0" smtClean="0">
                          <a:effectLst/>
                        </a:rPr>
                        <a:t>10</a:t>
                      </a:r>
                      <a:r>
                        <a:rPr lang="zh-TW" sz="1300" kern="100" dirty="0" smtClean="0">
                          <a:effectLst/>
                        </a:rPr>
                        <a:t>：</a:t>
                      </a:r>
                      <a:r>
                        <a:rPr lang="en-US" altLang="zh-TW" sz="1300" kern="100" dirty="0" smtClean="0">
                          <a:effectLst/>
                        </a:rPr>
                        <a:t>00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9965430"/>
                  </a:ext>
                </a:extLst>
              </a:tr>
              <a:tr h="7255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4 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主席及長官致詞</a:t>
                      </a:r>
                      <a:endParaRPr lang="zh-TW" sz="16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</a:rPr>
                        <a:t>8</a:t>
                      </a:r>
                      <a:r>
                        <a:rPr lang="zh-TW" sz="1300" kern="100" dirty="0">
                          <a:effectLst/>
                        </a:rPr>
                        <a:t>：</a:t>
                      </a:r>
                      <a:r>
                        <a:rPr lang="en-US" sz="1300" kern="100" dirty="0" smtClean="0">
                          <a:effectLst/>
                        </a:rPr>
                        <a:t>1</a:t>
                      </a:r>
                      <a:r>
                        <a:rPr lang="en-US" altLang="zh-TW" sz="1300" kern="100" dirty="0" smtClean="0">
                          <a:effectLst/>
                        </a:rPr>
                        <a:t>0</a:t>
                      </a:r>
                      <a:r>
                        <a:rPr lang="en-US" sz="1300" kern="100" dirty="0" smtClean="0">
                          <a:effectLst/>
                        </a:rPr>
                        <a:t>-8</a:t>
                      </a:r>
                      <a:r>
                        <a:rPr lang="zh-TW" sz="1300" kern="100" dirty="0">
                          <a:effectLst/>
                        </a:rPr>
                        <a:t>：</a:t>
                      </a:r>
                      <a:r>
                        <a:rPr lang="en-US" sz="1300" kern="100" dirty="0" smtClean="0">
                          <a:effectLst/>
                        </a:rPr>
                        <a:t>5</a:t>
                      </a:r>
                      <a:r>
                        <a:rPr lang="en-US" altLang="zh-TW" sz="1300" kern="100" dirty="0" smtClean="0">
                          <a:effectLst/>
                        </a:rPr>
                        <a:t>0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</a:rPr>
                        <a:t>10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>
                    <a:solidFill>
                      <a:srgbClr val="61C1D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禮成</a:t>
                      </a:r>
                      <a:endParaRPr lang="zh-TW" sz="16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</a:rPr>
                        <a:t>10</a:t>
                      </a:r>
                      <a:r>
                        <a:rPr lang="zh-TW" sz="1300" kern="100" dirty="0">
                          <a:effectLst/>
                        </a:rPr>
                        <a:t>：</a:t>
                      </a:r>
                      <a:r>
                        <a:rPr lang="en-US" sz="1300" kern="100" dirty="0">
                          <a:effectLst/>
                        </a:rPr>
                        <a:t>00~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87796575"/>
                  </a:ext>
                </a:extLst>
              </a:tr>
              <a:tr h="7255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5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頒發畢業證書</a:t>
                      </a:r>
                      <a:endParaRPr lang="zh-TW" sz="16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</a:rPr>
                        <a:t>8</a:t>
                      </a:r>
                      <a:r>
                        <a:rPr lang="zh-TW" sz="1300" kern="100" dirty="0">
                          <a:effectLst/>
                        </a:rPr>
                        <a:t>：</a:t>
                      </a:r>
                      <a:r>
                        <a:rPr lang="en-US" sz="1300" kern="100" dirty="0" smtClean="0">
                          <a:effectLst/>
                        </a:rPr>
                        <a:t>5</a:t>
                      </a:r>
                      <a:r>
                        <a:rPr lang="en-US" altLang="zh-TW" sz="1300" kern="100" dirty="0" smtClean="0">
                          <a:effectLst/>
                        </a:rPr>
                        <a:t>0</a:t>
                      </a:r>
                      <a:r>
                        <a:rPr lang="en-US" sz="1300" kern="100" dirty="0" smtClean="0">
                          <a:effectLst/>
                        </a:rPr>
                        <a:t>-</a:t>
                      </a:r>
                      <a:r>
                        <a:rPr lang="en-US" altLang="zh-TW" sz="1300" kern="100" dirty="0" smtClean="0">
                          <a:effectLst/>
                        </a:rPr>
                        <a:t>8</a:t>
                      </a:r>
                      <a:r>
                        <a:rPr lang="zh-TW" sz="1300" kern="100" dirty="0" smtClean="0">
                          <a:effectLst/>
                        </a:rPr>
                        <a:t>：</a:t>
                      </a:r>
                      <a:r>
                        <a:rPr lang="en-US" altLang="zh-TW" sz="1300" kern="100" dirty="0" smtClean="0">
                          <a:effectLst/>
                        </a:rPr>
                        <a:t>55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</a:rPr>
                        <a:t>11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>
                    <a:solidFill>
                      <a:srgbClr val="61C1D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導師叮嚀、謝師恩</a:t>
                      </a:r>
                      <a:endParaRPr lang="zh-TW" sz="16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effectLst/>
                        </a:rPr>
                        <a:t>10</a:t>
                      </a:r>
                      <a:r>
                        <a:rPr lang="zh-TW" sz="1300" kern="100" dirty="0">
                          <a:effectLst/>
                        </a:rPr>
                        <a:t>：</a:t>
                      </a:r>
                      <a:r>
                        <a:rPr lang="en-US" sz="1300" kern="100" dirty="0">
                          <a:effectLst/>
                        </a:rPr>
                        <a:t>00~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2674232"/>
                  </a:ext>
                </a:extLst>
              </a:tr>
              <a:tr h="7255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</a:rPr>
                        <a:t>6</a:t>
                      </a:r>
                      <a:endParaRPr lang="zh-TW" sz="12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頒獎</a:t>
                      </a:r>
                      <a:endParaRPr lang="zh-TW" sz="16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300" kern="100" dirty="0">
                          <a:effectLst/>
                        </a:rPr>
                        <a:t>8</a:t>
                      </a:r>
                      <a:r>
                        <a:rPr lang="zh-TW" sz="1300" kern="100" dirty="0" smtClean="0">
                          <a:effectLst/>
                        </a:rPr>
                        <a:t>：</a:t>
                      </a:r>
                      <a:r>
                        <a:rPr lang="en-US" altLang="zh-TW" sz="1300" kern="100" dirty="0" smtClean="0">
                          <a:effectLst/>
                        </a:rPr>
                        <a:t>55</a:t>
                      </a:r>
                      <a:r>
                        <a:rPr lang="en-US" sz="1300" kern="100" dirty="0" smtClean="0">
                          <a:effectLst/>
                        </a:rPr>
                        <a:t>-9</a:t>
                      </a:r>
                      <a:r>
                        <a:rPr lang="zh-TW" sz="1300" kern="100" dirty="0">
                          <a:effectLst/>
                        </a:rPr>
                        <a:t>：</a:t>
                      </a:r>
                      <a:r>
                        <a:rPr lang="en-US" sz="1300" kern="100" dirty="0">
                          <a:effectLst/>
                        </a:rPr>
                        <a:t>30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anchor="ctr">
                    <a:solidFill>
                      <a:srgbClr val="61C1D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0413244"/>
                  </a:ext>
                </a:extLst>
              </a:tr>
            </a:tbl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5630057"/>
            <a:ext cx="1800200" cy="109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540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2514962"/>
            <a:ext cx="8568952" cy="4658454"/>
          </a:xfrm>
        </p:spPr>
        <p:txBody>
          <a:bodyPr>
            <a:no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6</a:t>
            </a:r>
            <a:r>
              <a:rPr lang="zh-TW" altLang="en-US" sz="2800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月</a:t>
            </a:r>
            <a:r>
              <a:rPr lang="en-US" altLang="zh-TW" sz="2800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1</a:t>
            </a:r>
            <a:r>
              <a:rPr lang="zh-TW" altLang="en-US" sz="2800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日班會課大掃除</a:t>
            </a:r>
            <a:r>
              <a:rPr lang="zh-TW" altLang="en-US" sz="28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，請有參加且確實完成的班級導師直接核與同學</a:t>
            </a:r>
            <a:r>
              <a:rPr lang="en-US" altLang="zh-TW" sz="2800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1</a:t>
            </a:r>
            <a:r>
              <a:rPr lang="zh-TW" altLang="en-US" sz="2800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小時</a:t>
            </a:r>
            <a:r>
              <a:rPr lang="zh-TW" altLang="en-US" sz="28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服務時數，謝謝老師。</a:t>
            </a:r>
            <a:endParaRPr lang="en-US" altLang="zh-TW" sz="2800" dirty="0"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r>
              <a:rPr lang="en-US" altLang="zh-TW" sz="28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6</a:t>
            </a:r>
            <a:r>
              <a:rPr lang="zh-TW" altLang="zh-TW" sz="28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月</a:t>
            </a:r>
            <a:r>
              <a:rPr lang="en-US" altLang="zh-TW" sz="28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23</a:t>
            </a:r>
            <a:r>
              <a:rPr lang="zh-TW" altLang="zh-TW" sz="28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日</a:t>
            </a:r>
            <a:r>
              <a:rPr lang="en-US" altLang="zh-TW" sz="28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(</a:t>
            </a:r>
            <a:r>
              <a:rPr lang="zh-TW" altLang="en-US" sz="28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二</a:t>
            </a:r>
            <a:r>
              <a:rPr lang="en-US" altLang="zh-TW" sz="28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)</a:t>
            </a:r>
            <a:r>
              <a:rPr lang="zh-TW" altLang="en-US" sz="28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中午</a:t>
            </a:r>
            <a:r>
              <a:rPr lang="zh-TW" altLang="zh-TW" sz="28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集合七、八年級各</a:t>
            </a:r>
            <a:r>
              <a:rPr lang="zh-TW" altLang="en-US" sz="28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班</a:t>
            </a:r>
            <a:r>
              <a:rPr lang="zh-TW" altLang="zh-TW" sz="2800" b="1" dirty="0">
                <a:solidFill>
                  <a:srgbClr val="0000FF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統計本學期服務時數</a:t>
            </a:r>
            <a:r>
              <a:rPr lang="zh-TW" altLang="zh-TW" sz="32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。</a:t>
            </a:r>
            <a:endParaRPr lang="en-US" altLang="zh-TW" sz="3200" dirty="0" smtClean="0"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lvl="0"/>
            <a:r>
              <a:rPr lang="zh-TW" altLang="zh-TW" sz="32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感謝導師辛苦指導本學期</a:t>
            </a:r>
            <a:r>
              <a:rPr lang="zh-TW" altLang="zh-TW" sz="4400" b="1" dirty="0">
                <a:solidFill>
                  <a:srgbClr val="0000FF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服務學習</a:t>
            </a:r>
            <a:r>
              <a:rPr lang="zh-TW" altLang="zh-TW" sz="32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相關事務</a:t>
            </a:r>
            <a:r>
              <a:rPr lang="zh-TW" altLang="zh-TW" sz="32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，</a:t>
            </a:r>
            <a:r>
              <a:rPr lang="zh-TW" altLang="zh-TW" sz="36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本</a:t>
            </a:r>
            <a:r>
              <a:rPr lang="zh-TW" altLang="zh-TW" sz="36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學期服務時數至</a:t>
            </a:r>
            <a:r>
              <a:rPr lang="en-US" altLang="zh-TW" sz="3600" b="1" dirty="0">
                <a:solidFill>
                  <a:srgbClr val="FF00FF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7/31</a:t>
            </a:r>
            <a:r>
              <a:rPr lang="zh-TW" altLang="zh-TW" sz="36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截止</a:t>
            </a:r>
            <a:r>
              <a:rPr lang="zh-TW" altLang="zh-TW" sz="3200" dirty="0" smtClean="0">
                <a:latin typeface="文鼎中隸" panose="03000609000000000000" pitchFamily="65" charset="-120"/>
                <a:ea typeface="文鼎中隸" panose="03000609000000000000" pitchFamily="65" charset="-120"/>
              </a:rPr>
              <a:t>，請</a:t>
            </a:r>
            <a:r>
              <a:rPr lang="zh-TW" altLang="zh-TW" sz="32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導師於</a:t>
            </a:r>
            <a:r>
              <a:rPr lang="en-US" altLang="zh-TW" sz="3200" b="1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9</a:t>
            </a:r>
            <a:r>
              <a:rPr lang="zh-TW" altLang="zh-TW" sz="3200" b="1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月</a:t>
            </a:r>
            <a:r>
              <a:rPr lang="en-US" altLang="zh-TW" sz="3200" b="1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30</a:t>
            </a:r>
            <a:r>
              <a:rPr lang="zh-TW" altLang="zh-TW" sz="3200" b="1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日前</a:t>
            </a:r>
            <a:r>
              <a:rPr lang="zh-TW" altLang="zh-TW" sz="32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輸入</a:t>
            </a:r>
            <a:r>
              <a:rPr lang="en-US" altLang="zh-TW" sz="3200" b="1" dirty="0">
                <a:solidFill>
                  <a:srgbClr val="FF00FF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2/1—7/31</a:t>
            </a:r>
            <a:r>
              <a:rPr lang="zh-TW" altLang="zh-TW" sz="3200" dirty="0">
                <a:latin typeface="文鼎中隸" panose="03000609000000000000" pitchFamily="65" charset="-120"/>
                <a:ea typeface="文鼎中隸" panose="03000609000000000000" pitchFamily="65" charset="-120"/>
              </a:rPr>
              <a:t>的時數，謝謝導師！</a:t>
            </a:r>
          </a:p>
          <a:p>
            <a:endParaRPr lang="en-US" altLang="zh-TW" sz="3200" dirty="0" smtClean="0"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endParaRPr lang="en-US" altLang="zh-TW" sz="3200" dirty="0">
              <a:latin typeface="文鼎中隸" panose="03000609000000000000" pitchFamily="65" charset="-120"/>
              <a:ea typeface="文鼎中隸" panose="030006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269776"/>
            <a:ext cx="7024744" cy="1143000"/>
          </a:xfrm>
        </p:spPr>
        <p:txBody>
          <a:bodyPr>
            <a:noAutofit/>
          </a:bodyPr>
          <a:lstStyle/>
          <a:p>
            <a:r>
              <a:rPr lang="zh-TW" altLang="zh-TW" sz="5400" dirty="0">
                <a:solidFill>
                  <a:schemeClr val="bg2">
                    <a:lumMod val="25000"/>
                  </a:schemeClr>
                </a:solidFill>
              </a:rPr>
              <a:t>【七、八年級</a:t>
            </a:r>
            <a:r>
              <a:rPr lang="zh-TW" altLang="zh-TW" sz="5400" dirty="0" smtClean="0">
                <a:solidFill>
                  <a:schemeClr val="bg2">
                    <a:lumMod val="25000"/>
                  </a:schemeClr>
                </a:solidFill>
              </a:rPr>
              <a:t>】</a:t>
            </a:r>
            <a:endParaRPr lang="zh-TW" altLang="en-US" sz="4400" dirty="0"/>
          </a:p>
        </p:txBody>
      </p:sp>
      <p:sp>
        <p:nvSpPr>
          <p:cNvPr id="4" name="矩形 3"/>
          <p:cNvSpPr/>
          <p:nvPr/>
        </p:nvSpPr>
        <p:spPr>
          <a:xfrm>
            <a:off x="611560" y="1196752"/>
            <a:ext cx="3611356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zh-TW" altLang="en-US" sz="6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服務學習</a:t>
            </a:r>
            <a:endParaRPr lang="zh-TW" altLang="en-US" sz="6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74340"/>
            <a:ext cx="2276872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11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478</TotalTime>
  <Words>1533</Words>
  <Application>Microsoft Office PowerPoint</Application>
  <PresentationFormat>如螢幕大小 (4:3)</PresentationFormat>
  <Paragraphs>218</Paragraphs>
  <Slides>22</Slides>
  <Notes>5</Notes>
  <HiddenSlides>0</HiddenSlides>
  <MMClips>0</MMClips>
  <ScaleCrop>false</ScaleCrop>
  <HeadingPairs>
    <vt:vector size="8" baseType="variant">
      <vt:variant>
        <vt:lpstr>使用字型</vt:lpstr>
      </vt:variant>
      <vt:variant>
        <vt:i4>20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44" baseType="lpstr">
      <vt:lpstr>BiauKai</vt:lpstr>
      <vt:lpstr>文鼎中楷</vt:lpstr>
      <vt:lpstr>文鼎中隸</vt:lpstr>
      <vt:lpstr>文鼎花草體P</vt:lpstr>
      <vt:lpstr>文鼎俏黑體P</vt:lpstr>
      <vt:lpstr>文鼎鬚勘亭流H</vt:lpstr>
      <vt:lpstr>華康勘亭流</vt:lpstr>
      <vt:lpstr>微軟正黑體</vt:lpstr>
      <vt:lpstr>新細明體</vt:lpstr>
      <vt:lpstr>標楷體</vt:lpstr>
      <vt:lpstr>Calibri</vt:lpstr>
      <vt:lpstr>Franklin Gothic Book</vt:lpstr>
      <vt:lpstr>Gill Sans MT</vt:lpstr>
      <vt:lpstr>Lucida Sans Unicode</vt:lpstr>
      <vt:lpstr>Times New Roman</vt:lpstr>
      <vt:lpstr>Trebuchet MS</vt:lpstr>
      <vt:lpstr>Verdana</vt:lpstr>
      <vt:lpstr>Wingdings</vt:lpstr>
      <vt:lpstr>Wingdings 2</vt:lpstr>
      <vt:lpstr>Wingdings 3</vt:lpstr>
      <vt:lpstr>匯合</vt:lpstr>
      <vt:lpstr>圖表</vt:lpstr>
      <vt:lpstr>108學年度第二學期 6月份【導師】會報</vt:lpstr>
      <vt:lpstr>建議事項</vt:lpstr>
      <vt:lpstr>建議事項</vt:lpstr>
      <vt:lpstr>說明:</vt:lpstr>
      <vt:lpstr>狂賀!!!</vt:lpstr>
      <vt:lpstr> 6月</vt:lpstr>
      <vt:lpstr>PowerPoint 簡報</vt:lpstr>
      <vt:lpstr>畢典流程</vt:lpstr>
      <vt:lpstr>【七、八年級】</vt:lpstr>
      <vt:lpstr>【七、八年級】</vt:lpstr>
      <vt:lpstr>【七、八年級】社團</vt:lpstr>
      <vt:lpstr>生教組</vt:lpstr>
      <vt:lpstr>生教組</vt:lpstr>
      <vt:lpstr>生教組</vt:lpstr>
      <vt:lpstr>體育組-系列賽事</vt:lpstr>
      <vt:lpstr>應屆畢業生體育獎遴選標準</vt:lpstr>
      <vt:lpstr>衛生組-環境衛生</vt:lpstr>
      <vt:lpstr>衛生組-午餐作業</vt:lpstr>
      <vt:lpstr>衛生組-健康促進</vt:lpstr>
      <vt:lpstr>視力議題現況-</vt:lpstr>
      <vt:lpstr>視力議題現況-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6月行政會報</dc:title>
  <dc:creator>a201</dc:creator>
  <cp:lastModifiedBy>admin</cp:lastModifiedBy>
  <cp:revision>77</cp:revision>
  <dcterms:created xsi:type="dcterms:W3CDTF">2013-05-31T08:51:09Z</dcterms:created>
  <dcterms:modified xsi:type="dcterms:W3CDTF">2020-06-04T02:23:18Z</dcterms:modified>
</cp:coreProperties>
</file>