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6" r:id="rId3"/>
    <p:sldId id="265" r:id="rId4"/>
    <p:sldId id="280" r:id="rId5"/>
    <p:sldId id="269" r:id="rId6"/>
    <p:sldId id="275" r:id="rId7"/>
    <p:sldId id="281" r:id="rId8"/>
    <p:sldId id="282" r:id="rId9"/>
    <p:sldId id="276"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5" d="100"/>
          <a:sy n="65" d="100"/>
        </p:scale>
        <p:origin x="53" y="557"/>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128FCA9C-FF92-4024-BDEC-A6D3B663DC09}" type="datetimeFigureOut">
              <a:rPr lang="en-US" altLang="zh-TW"/>
              <a:t>10/18/2016</a:t>
            </a:fld>
            <a:endParaRPr 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A446DCAE-1661-43FF-8A44-43DAFDC1FD90}" type="slidenum">
              <a:rPr lang="zh-TW"/>
              <a:t>‹#›</a:t>
            </a:fld>
            <a:endParaRPr lang="zh-TW"/>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772AB877-E7B1-4681-847E-D0918612832B}" type="datetimeFigureOut">
              <a:t>2016/10/18</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69C971FF-EF28-4195-A575-329446EFAA55}" type="slidenum">
              <a:t>‹#›</a:t>
            </a:fld>
            <a:endParaRPr lang="zh-TW"/>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lumMod val="50000"/>
          </a:schemeClr>
        </a:solidFill>
        <a:latin typeface="+mn-lt"/>
        <a:ea typeface="+mn-ea"/>
        <a:cs typeface="+mn-cs"/>
      </a:defRPr>
    </a:lvl1pPr>
    <a:lvl2pPr marL="457200" algn="l" defTabSz="914400" rtl="0" eaLnBrk="1" latinLnBrk="0" hangingPunct="1">
      <a:defRPr lang="zh-TW" sz="1200" kern="1200">
        <a:solidFill>
          <a:schemeClr val="tx1">
            <a:lumMod val="50000"/>
          </a:schemeClr>
        </a:solidFill>
        <a:latin typeface="+mn-lt"/>
        <a:ea typeface="+mn-ea"/>
        <a:cs typeface="+mn-cs"/>
      </a:defRPr>
    </a:lvl2pPr>
    <a:lvl3pPr marL="914400" algn="l" defTabSz="914400" rtl="0" eaLnBrk="1" latinLnBrk="0" hangingPunct="1">
      <a:defRPr lang="zh-TW" sz="1200" kern="1200">
        <a:solidFill>
          <a:schemeClr val="tx1">
            <a:lumMod val="50000"/>
          </a:schemeClr>
        </a:solidFill>
        <a:latin typeface="+mn-lt"/>
        <a:ea typeface="+mn-ea"/>
        <a:cs typeface="+mn-cs"/>
      </a:defRPr>
    </a:lvl3pPr>
    <a:lvl4pPr marL="1371600" algn="l" defTabSz="914400" rtl="0" eaLnBrk="1" latinLnBrk="0" hangingPunct="1">
      <a:defRPr lang="zh-TW" sz="1200" kern="1200">
        <a:solidFill>
          <a:schemeClr val="tx1">
            <a:lumMod val="50000"/>
          </a:schemeClr>
        </a:solidFill>
        <a:latin typeface="+mn-lt"/>
        <a:ea typeface="+mn-ea"/>
        <a:cs typeface="+mn-cs"/>
      </a:defRPr>
    </a:lvl4pPr>
    <a:lvl5pPr marL="1828800" algn="l" defTabSz="914400" rtl="0" eaLnBrk="1" latinLnBrk="0" hangingPunct="1">
      <a:defRPr lang="zh-TW" sz="1200" kern="1200">
        <a:solidFill>
          <a:schemeClr val="tx1">
            <a:lumMod val="50000"/>
          </a:schemeClr>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smtClean="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2</a:t>
            </a:fld>
            <a:endParaRPr lang="zh-TW"/>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3</a:t>
            </a:fld>
            <a:endParaRPr lang="zh-TW"/>
          </a:p>
        </p:txBody>
      </p:sp>
    </p:spTree>
    <p:extLst>
      <p:ext uri="{BB962C8B-B14F-4D97-AF65-F5344CB8AC3E}">
        <p14:creationId xmlns:p14="http://schemas.microsoft.com/office/powerpoint/2010/main" val="268076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smtClean="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6</a:t>
            </a:fld>
            <a:endParaRPr lang="zh-TW"/>
          </a:p>
        </p:txBody>
      </p:sp>
    </p:spTree>
    <p:extLst>
      <p:ext uri="{BB962C8B-B14F-4D97-AF65-F5344CB8AC3E}">
        <p14:creationId xmlns:p14="http://schemas.microsoft.com/office/powerpoint/2010/main" val="389260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7</a:t>
            </a:fld>
            <a:endParaRPr lang="zh-TW"/>
          </a:p>
        </p:txBody>
      </p:sp>
    </p:spTree>
    <p:extLst>
      <p:ext uri="{BB962C8B-B14F-4D97-AF65-F5344CB8AC3E}">
        <p14:creationId xmlns:p14="http://schemas.microsoft.com/office/powerpoint/2010/main" val="31437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地圖"/>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 name="標題 1"/>
          <p:cNvSpPr>
            <a:spLocks noGrp="1"/>
          </p:cNvSpPr>
          <p:nvPr>
            <p:ph type="ctrTitle"/>
          </p:nvPr>
        </p:nvSpPr>
        <p:spPr>
          <a:xfrm>
            <a:off x="1217613" y="1828799"/>
            <a:ext cx="9753600" cy="3048001"/>
          </a:xfrm>
        </p:spPr>
        <p:txBody>
          <a:bodyPr>
            <a:normAutofit/>
          </a:bodyPr>
          <a:lstStyle>
            <a:lvl1pPr latinLnBrk="0">
              <a:defRPr lang="zh-TW" sz="4400"/>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1217614" y="5029200"/>
            <a:ext cx="7848600" cy="1143000"/>
          </a:xfrm>
        </p:spPr>
        <p:txBody>
          <a:bodyPr>
            <a:normAutofit/>
          </a:bodyPr>
          <a:lstStyle>
            <a:lvl1pPr marL="0" indent="0" algn="l" latinLnBrk="0">
              <a:spcBef>
                <a:spcPts val="0"/>
              </a:spcBef>
              <a:buNone/>
              <a:defRPr lang="zh-TW" sz="2000">
                <a:solidFill>
                  <a:schemeClr val="tx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smtClean="0"/>
              <a:t>按一下以編輯母片副標題樣式</a:t>
            </a:r>
            <a:endParaRPr lang="zh-TW"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直排文字版面配置區 2"/>
          <p:cNvSpPr>
            <a:spLocks noGrp="1"/>
          </p:cNvSpPr>
          <p:nvPr>
            <p:ph type="body" orient="vert" idx="1"/>
          </p:nvPr>
        </p:nvSpPr>
        <p:spPr/>
        <p:txBody>
          <a:bodyPr vert="eaVert"/>
          <a:lstStyle>
            <a:lvl5pPr latinLnBrk="0">
              <a:defRPr lang="zh-TW"/>
            </a:lvl5pPr>
            <a:lvl6pPr latinLnBrk="0">
              <a:defRPr lang="zh-TW"/>
            </a:lvl6pPr>
            <a:lvl7pPr latinLnBrk="0">
              <a:defRPr lang="zh-TW" baseline="0"/>
            </a:lvl7pPr>
            <a:lvl8pPr latinLnBrk="0">
              <a:defRPr lang="zh-TW" baseline="0"/>
            </a:lvl8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2016/10/18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6898" y="685800"/>
            <a:ext cx="2134315" cy="5486400"/>
          </a:xfrm>
        </p:spPr>
        <p:txBody>
          <a:bodyPr vert="eaVert"/>
          <a:lstStyle/>
          <a:p>
            <a:r>
              <a:rPr lang="zh-TW" altLang="en-US" smtClean="0"/>
              <a:t>按一下以編輯母片標題樣式</a:t>
            </a:r>
            <a:endParaRPr lang="zh-TW"/>
          </a:p>
        </p:txBody>
      </p:sp>
      <p:sp>
        <p:nvSpPr>
          <p:cNvPr id="3" name="直排文字版面配置區 2"/>
          <p:cNvSpPr>
            <a:spLocks noGrp="1"/>
          </p:cNvSpPr>
          <p:nvPr>
            <p:ph type="body" orient="vert" idx="1"/>
          </p:nvPr>
        </p:nvSpPr>
        <p:spPr>
          <a:xfrm>
            <a:off x="1217613" y="685800"/>
            <a:ext cx="7416138" cy="5486400"/>
          </a:xfrm>
        </p:spPr>
        <p:txBody>
          <a:bodyPr vert="eaVert"/>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2016/10/18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lvl5pPr latinLnBrk="0">
              <a:defRPr lang="zh-TW"/>
            </a:lvl5pPr>
            <a:lvl6pPr latinLnBrk="0">
              <a:defRPr lang="zh-TW"/>
            </a:lvl6pPr>
            <a:lvl7pPr latinLnBrk="0">
              <a:defRPr lang="zh-TW" baseline="0"/>
            </a:lvl7pPr>
            <a:lvl8pPr latinLnBrk="0">
              <a:defRPr lang="zh-TW" baseline="0"/>
            </a:lvl8pPr>
            <a:lvl9pPr latinLnBrk="0">
              <a:defRPr lang="zh-TW"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2016/10/18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17614" y="3429000"/>
            <a:ext cx="9753600" cy="2362199"/>
          </a:xfrm>
        </p:spPr>
        <p:txBody>
          <a:bodyPr anchor="b">
            <a:normAutofit/>
          </a:bodyPr>
          <a:lstStyle>
            <a:lvl1pPr algn="l" latinLnBrk="0">
              <a:defRPr lang="zh-TW" sz="4400" b="0" cap="all"/>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213150" y="685801"/>
            <a:ext cx="7853063" cy="1142999"/>
          </a:xfrm>
        </p:spPr>
        <p:txBody>
          <a:bodyPr anchor="t"/>
          <a:lstStyle>
            <a:lvl1pPr marL="0" indent="0" latinLnBrk="0">
              <a:spcBef>
                <a:spcPts val="0"/>
              </a:spcBef>
              <a:buNone/>
              <a:defRPr lang="zh-TW" sz="2000">
                <a:solidFill>
                  <a:schemeClr val="tx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DF33987-6305-4E2A-BF18-EF013ECE927B}" type="datetimeFigureOut">
              <a:t>2016/10/18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233279" y="1828800"/>
            <a:ext cx="4708734" cy="4343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baseline="0"/>
            </a:lvl7pPr>
            <a:lvl8pPr latinLnBrk="0">
              <a:defRPr lang="zh-TW" sz="1600" baseline="0"/>
            </a:lvl8pPr>
            <a:lvl9pPr latinLnBrk="0">
              <a:defRPr lang="zh-TW" sz="16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6262479" y="1828800"/>
            <a:ext cx="4708734" cy="4343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fld id="{EDF33987-6305-4E2A-BF18-EF013ECE927B}" type="datetimeFigureOut">
              <a:t>2016/10/18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7614" y="274638"/>
            <a:ext cx="9753600" cy="1325562"/>
          </a:xfrm>
        </p:spPr>
        <p:txBody>
          <a:bodyPr/>
          <a:lstStyle>
            <a:lvl1pPr latinLnBrk="0">
              <a:defRPr lang="zh-TW"/>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217614" y="1828799"/>
            <a:ext cx="4709160" cy="838201"/>
          </a:xfrm>
        </p:spPr>
        <p:txBody>
          <a:bodyPr anchor="ctr"/>
          <a:lstStyle>
            <a:lvl1pPr marL="0" indent="0" latinLnBrk="0">
              <a:spcBef>
                <a:spcPts val="0"/>
              </a:spcBef>
              <a:buNone/>
              <a:defRPr lang="zh-TW" sz="2400" b="0" cap="all" baseline="0">
                <a:solidFill>
                  <a:schemeClr val="tx1">
                    <a:lumMod val="50000"/>
                  </a:schemeClr>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217614" y="2743200"/>
            <a:ext cx="4709160" cy="342899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6262054" y="1828799"/>
            <a:ext cx="4709160" cy="838201"/>
          </a:xfrm>
        </p:spPr>
        <p:txBody>
          <a:bodyPr anchor="ctr"/>
          <a:lstStyle>
            <a:lvl1pPr marL="0" indent="0" latinLnBrk="0">
              <a:spcBef>
                <a:spcPts val="0"/>
              </a:spcBef>
              <a:buNone/>
              <a:defRPr lang="zh-TW" sz="2400" b="0" cap="all" baseline="0">
                <a:solidFill>
                  <a:schemeClr val="tx1">
                    <a:lumMod val="50000"/>
                  </a:schemeClr>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62054" y="2743200"/>
            <a:ext cx="4709160" cy="342899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baseline="0"/>
            </a:lvl8pPr>
            <a:lvl9pPr latinLnBrk="0">
              <a:defRPr lang="zh-TW" sz="14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p>
            <a:fld id="{EDF33987-6305-4E2A-BF18-EF013ECE927B}" type="datetimeFigureOut">
              <a:t>2016/10/18</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fld id="{EDF33987-6305-4E2A-BF18-EF013ECE927B}" type="datetimeFigureOut">
              <a:t>2016/10/18</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DF33987-6305-4E2A-BF18-EF013ECE927B}" type="datetimeFigureOut">
              <a:t>2016/10/18</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TW"/>
          </a:p>
        </p:txBody>
      </p:sp>
      <p:sp>
        <p:nvSpPr>
          <p:cNvPr id="2" name="標題 1"/>
          <p:cNvSpPr>
            <a:spLocks noGrp="1"/>
          </p:cNvSpPr>
          <p:nvPr>
            <p:ph type="title"/>
          </p:nvPr>
        </p:nvSpPr>
        <p:spPr>
          <a:xfrm>
            <a:off x="684213" y="685800"/>
            <a:ext cx="3886200" cy="4038600"/>
          </a:xfrm>
        </p:spPr>
        <p:txBody>
          <a:bodyPr anchor="b">
            <a:noAutofit/>
          </a:bodyPr>
          <a:lstStyle>
            <a:lvl1pPr algn="l" latinLnBrk="0">
              <a:defRPr lang="zh-TW" sz="4000" b="0"/>
            </a:lvl1pPr>
          </a:lstStyle>
          <a:p>
            <a:r>
              <a:rPr lang="zh-TW" altLang="en-US" smtClean="0"/>
              <a:t>按一下以編輯母片標題樣式</a:t>
            </a:r>
            <a:endParaRPr lang="zh-TW"/>
          </a:p>
        </p:txBody>
      </p:sp>
      <p:sp>
        <p:nvSpPr>
          <p:cNvPr id="3" name="內容版面配置區 2"/>
          <p:cNvSpPr>
            <a:spLocks noGrp="1"/>
          </p:cNvSpPr>
          <p:nvPr>
            <p:ph idx="1"/>
          </p:nvPr>
        </p:nvSpPr>
        <p:spPr>
          <a:xfrm>
            <a:off x="5865814" y="685800"/>
            <a:ext cx="5638800" cy="5486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F33987-6305-4E2A-BF18-EF013ECE927B}" type="datetimeFigureOut">
              <a:t>2016/10/18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TW"/>
          </a:p>
        </p:txBody>
      </p:sp>
      <p:sp>
        <p:nvSpPr>
          <p:cNvPr id="2" name="標題 1"/>
          <p:cNvSpPr>
            <a:spLocks noGrp="1"/>
          </p:cNvSpPr>
          <p:nvPr>
            <p:ph type="title"/>
          </p:nvPr>
        </p:nvSpPr>
        <p:spPr>
          <a:xfrm>
            <a:off x="684213" y="685800"/>
            <a:ext cx="3886200" cy="4038600"/>
          </a:xfrm>
        </p:spPr>
        <p:txBody>
          <a:bodyPr anchor="b">
            <a:noAutofit/>
          </a:bodyPr>
          <a:lstStyle>
            <a:lvl1pPr algn="l" latinLnBrk="0">
              <a:defRPr lang="zh-TW" sz="4000" b="0"/>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F33987-6305-4E2A-BF18-EF013ECE927B}" type="datetimeFigureOut">
              <a:t>2016/10/18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latinLnBrk="0">
              <a:defRPr lang="zh-TW" sz="1000">
                <a:solidFill>
                  <a:schemeClr val="tx1"/>
                </a:solidFill>
                <a:latin typeface="+mj-ea"/>
                <a:ea typeface="+mj-ea"/>
              </a:defRPr>
            </a:lvl1pPr>
          </a:lstStyle>
          <a:p>
            <a:fld id="{EDF33987-6305-4E2A-BF18-EF013ECE927B}" type="datetimeFigureOut">
              <a:rPr lang="en-US" altLang="zh-TW" smtClean="0"/>
              <a:pPr/>
              <a:t>10/18/2016</a:t>
            </a:fld>
            <a:endParaRPr lang="en-US" altLang="en-US"/>
          </a:p>
        </p:txBody>
      </p:sp>
      <p:sp>
        <p:nvSpPr>
          <p:cNvPr id="5" name="頁尾版面配置區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latinLnBrk="0">
              <a:defRPr lang="zh-TW" sz="1000" cap="all" baseline="0">
                <a:solidFill>
                  <a:schemeClr val="tx1"/>
                </a:solidFill>
                <a:latin typeface="+mj-ea"/>
                <a:ea typeface="+mj-ea"/>
              </a:defRPr>
            </a:lvl1pPr>
          </a:lstStyle>
          <a:p>
            <a:endParaRPr lang="zh-TW" altLang="en-US"/>
          </a:p>
        </p:txBody>
      </p:sp>
      <p:sp>
        <p:nvSpPr>
          <p:cNvPr id="6" name="投影片編號版面配置區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latinLnBrk="0">
              <a:defRPr lang="zh-TW" sz="1000">
                <a:solidFill>
                  <a:schemeClr val="tx1"/>
                </a:solidFill>
                <a:latin typeface="+mj-ea"/>
                <a:ea typeface="+mj-ea"/>
              </a:defRPr>
            </a:lvl1pPr>
          </a:lstStyle>
          <a:p>
            <a:fld id="{F36C87F6-986D-49E6-AF40-1B3A1EE8064D}" type="slidenum">
              <a:rPr lang="en-US" altLang="zh-TW" smtClean="0"/>
              <a:pPr/>
              <a:t>‹#›</a:t>
            </a:fld>
            <a:endParaRPr lang="en-US" altLang="zh-TW"/>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TW" sz="4000" kern="1200" cap="all" baseline="0">
          <a:solidFill>
            <a:schemeClr val="tx1">
              <a:lumMod val="50000"/>
            </a:schemeClr>
          </a:solidFill>
          <a:latin typeface="+mj-ea"/>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lang="zh-TW" sz="2400" kern="1200">
          <a:solidFill>
            <a:schemeClr val="tx1"/>
          </a:solidFill>
          <a:latin typeface="+mj-ea"/>
          <a:ea typeface="+mj-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lang="zh-TW" sz="2000" kern="1200">
          <a:solidFill>
            <a:schemeClr val="tx1"/>
          </a:solidFill>
          <a:latin typeface="+mj-ea"/>
          <a:ea typeface="+mj-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lang="zh-TW" sz="1800" kern="1200">
          <a:solidFill>
            <a:schemeClr val="tx1"/>
          </a:solidFill>
          <a:latin typeface="+mj-ea"/>
          <a:ea typeface="+mj-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lang="zh-TW" sz="1600" kern="1200">
          <a:solidFill>
            <a:schemeClr val="tx1"/>
          </a:solidFill>
          <a:latin typeface="+mj-ea"/>
          <a:ea typeface="+mj-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lang="zh-TW" sz="1600" kern="1200">
          <a:solidFill>
            <a:schemeClr val="tx1"/>
          </a:solidFill>
          <a:latin typeface="+mj-ea"/>
          <a:ea typeface="+mj-ea"/>
          <a:cs typeface="+mn-cs"/>
        </a:defRPr>
      </a:lvl5pPr>
      <a:lvl6pPr marL="14173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zh-TW" sz="16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0891" y="-2187624"/>
            <a:ext cx="10657184" cy="3048001"/>
          </a:xfrm>
        </p:spPr>
        <p:txBody>
          <a:bodyPr/>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Famous north American people</a:t>
            </a:r>
            <a:endParaRPr lang="zh-TW"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副標題 2"/>
          <p:cNvSpPr>
            <a:spLocks noGrp="1"/>
          </p:cNvSpPr>
          <p:nvPr>
            <p:ph type="subTitle" idx="1"/>
          </p:nvPr>
        </p:nvSpPr>
        <p:spPr>
          <a:xfrm>
            <a:off x="200891" y="876401"/>
            <a:ext cx="7848600" cy="1143000"/>
          </a:xfrm>
        </p:spPr>
        <p:txBody>
          <a:bodyPr/>
          <a:lstStyle/>
          <a:p>
            <a:r>
              <a:rPr lang="zh-TW" altLang="en-US" dirty="0" smtClean="0"/>
              <a:t>陳映如 </a:t>
            </a:r>
            <a:r>
              <a:rPr lang="en-US" altLang="zh-TW" dirty="0" smtClean="0"/>
              <a:t>Ruby Chen</a:t>
            </a:r>
            <a:endParaRPr lang="zh-TW" dirty="0"/>
          </a:p>
        </p:txBody>
      </p:sp>
      <p:pic>
        <p:nvPicPr>
          <p:cNvPr id="8" name="Picture 4" descr="「famous america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2996952"/>
            <a:ext cx="6361009" cy="364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Bob </a:t>
            </a:r>
            <a:r>
              <a:rPr lang="en-US" altLang="zh-TW" dirty="0" smtClean="0"/>
              <a:t>Dylan </a:t>
            </a:r>
            <a:endParaRPr lang="zh-TW" dirty="0"/>
          </a:p>
        </p:txBody>
      </p:sp>
      <p:sp>
        <p:nvSpPr>
          <p:cNvPr id="2" name="內容版面配置區 1"/>
          <p:cNvSpPr>
            <a:spLocks noGrp="1"/>
          </p:cNvSpPr>
          <p:nvPr>
            <p:ph sz="half" idx="2"/>
          </p:nvPr>
        </p:nvSpPr>
        <p:spPr>
          <a:xfrm>
            <a:off x="333772" y="1828799"/>
            <a:ext cx="7344816" cy="4660229"/>
          </a:xfrm>
        </p:spPr>
        <p:txBody>
          <a:bodyPr>
            <a:normAutofit/>
          </a:bodyPr>
          <a:lstStyle/>
          <a:p>
            <a:r>
              <a:rPr lang="zh-TW" altLang="en-US" sz="2400" dirty="0"/>
              <a:t>巴布</a:t>
            </a:r>
            <a:r>
              <a:rPr lang="en-US" altLang="zh-TW" sz="2400" dirty="0"/>
              <a:t>·</a:t>
            </a:r>
            <a:r>
              <a:rPr lang="zh-TW" altLang="en-US" sz="2400" dirty="0"/>
              <a:t>狄倫被認為是</a:t>
            </a:r>
            <a:r>
              <a:rPr lang="en-US" altLang="zh-TW" sz="2400" dirty="0"/>
              <a:t>20</a:t>
            </a:r>
            <a:r>
              <a:rPr lang="zh-TW" altLang="en-US" sz="2400" dirty="0"/>
              <a:t>世紀美國最重要、最有影響力的民謠歌手，並被視為</a:t>
            </a:r>
            <a:r>
              <a:rPr lang="en-US" altLang="zh-TW" sz="2400" dirty="0"/>
              <a:t>20</a:t>
            </a:r>
            <a:r>
              <a:rPr lang="zh-TW" altLang="en-US" sz="2400" dirty="0"/>
              <a:t>世紀</a:t>
            </a:r>
            <a:r>
              <a:rPr lang="en-US" altLang="zh-TW" sz="2400" dirty="0"/>
              <a:t>60</a:t>
            </a:r>
            <a:r>
              <a:rPr lang="zh-TW" altLang="en-US" sz="2400" dirty="0"/>
              <a:t>年代美國民權運動的代言人</a:t>
            </a:r>
            <a:r>
              <a:rPr lang="zh-TW" altLang="en-US" sz="2400" dirty="0" smtClean="0"/>
              <a:t>。</a:t>
            </a:r>
            <a:endParaRPr lang="en-US" altLang="zh-TW" sz="2400" dirty="0" smtClean="0"/>
          </a:p>
          <a:p>
            <a:r>
              <a:rPr lang="zh-TW" altLang="en-US" sz="2400" dirty="0"/>
              <a:t>他的部分早期作品成為了當時美國民權反戰運動的聖歌，例如</a:t>
            </a:r>
            <a:r>
              <a:rPr lang="en-US" altLang="zh-TW" sz="2400" dirty="0"/>
              <a:t>《</a:t>
            </a:r>
            <a:r>
              <a:rPr lang="zh-TW" altLang="en-US" sz="2400" dirty="0"/>
              <a:t>答案在風中飄</a:t>
            </a:r>
            <a:r>
              <a:rPr lang="en-US" altLang="zh-TW" sz="2400" dirty="0"/>
              <a:t>》</a:t>
            </a:r>
            <a:r>
              <a:rPr lang="zh-TW" altLang="en-US" sz="2400" dirty="0"/>
              <a:t>（</a:t>
            </a:r>
            <a:r>
              <a:rPr lang="en-US" altLang="zh-TW" sz="2400" dirty="0" err="1"/>
              <a:t>Blowin</a:t>
            </a:r>
            <a:r>
              <a:rPr lang="en-US" altLang="zh-TW" sz="2400" dirty="0"/>
              <a:t>' in the Wind</a:t>
            </a:r>
            <a:r>
              <a:rPr lang="zh-TW" altLang="en-US" sz="2400" dirty="0"/>
              <a:t>）和</a:t>
            </a:r>
            <a:r>
              <a:rPr lang="en-US" altLang="zh-TW" sz="2400" dirty="0"/>
              <a:t>《</a:t>
            </a:r>
            <a:r>
              <a:rPr lang="zh-TW" altLang="en-US" sz="2400" dirty="0"/>
              <a:t>時代在變</a:t>
            </a:r>
            <a:r>
              <a:rPr lang="en-US" altLang="zh-TW" sz="2400" dirty="0"/>
              <a:t>》</a:t>
            </a:r>
            <a:r>
              <a:rPr lang="zh-TW" altLang="en-US" sz="2400" dirty="0"/>
              <a:t>（</a:t>
            </a:r>
            <a:r>
              <a:rPr lang="en-US" altLang="zh-TW" sz="2400" dirty="0"/>
              <a:t>The Times They Are a-Changing</a:t>
            </a:r>
            <a:r>
              <a:rPr lang="zh-TW" altLang="en-US" sz="2400" dirty="0" smtClean="0"/>
              <a:t>）。</a:t>
            </a:r>
            <a:endParaRPr lang="en-US" altLang="zh-TW" sz="2400" dirty="0" smtClean="0"/>
          </a:p>
          <a:p>
            <a:r>
              <a:rPr lang="en-US" altLang="zh-TW" sz="2400" dirty="0" smtClean="0"/>
              <a:t>1960</a:t>
            </a:r>
            <a:r>
              <a:rPr lang="zh-TW" altLang="en-US" sz="2400" dirty="0"/>
              <a:t>年代中期狄倫開始從原先的抗議民謠風格</a:t>
            </a:r>
            <a:r>
              <a:rPr lang="zh-TW" altLang="en-US" sz="2400" dirty="0" smtClean="0"/>
              <a:t>轉型，並在</a:t>
            </a:r>
            <a:r>
              <a:rPr lang="en-US" altLang="zh-TW" sz="2400" dirty="0"/>
              <a:t>1965</a:t>
            </a:r>
            <a:r>
              <a:rPr lang="zh-TW" altLang="en-US" sz="2400" dirty="0"/>
              <a:t>年發行長達六分鐘的單曲</a:t>
            </a:r>
            <a:r>
              <a:rPr lang="en-US" altLang="zh-TW" sz="2400" dirty="0"/>
              <a:t>《</a:t>
            </a:r>
            <a:r>
              <a:rPr lang="zh-TW" altLang="en-US" sz="2400" dirty="0"/>
              <a:t>像一塊滾石</a:t>
            </a:r>
            <a:r>
              <a:rPr lang="en-US" altLang="zh-TW" sz="2400" dirty="0"/>
              <a:t>》</a:t>
            </a:r>
            <a:r>
              <a:rPr lang="zh-TW" altLang="en-US" sz="2400" dirty="0"/>
              <a:t>（</a:t>
            </a:r>
            <a:r>
              <a:rPr lang="en-US" altLang="zh-TW" sz="2400" dirty="0"/>
              <a:t>Like a Rolling Stone</a:t>
            </a:r>
            <a:r>
              <a:rPr lang="zh-TW" altLang="en-US" sz="2400" dirty="0"/>
              <a:t>），也從此改變了流行音樂的傳統分類。</a:t>
            </a:r>
            <a:endParaRPr lang="zh-TW" sz="2400" dirty="0"/>
          </a:p>
        </p:txBody>
      </p:sp>
      <p:sp>
        <p:nvSpPr>
          <p:cNvPr id="3" name="內容版面配置區 2"/>
          <p:cNvSpPr>
            <a:spLocks noGrp="1"/>
          </p:cNvSpPr>
          <p:nvPr>
            <p:ph sz="quarter" idx="4"/>
          </p:nvPr>
        </p:nvSpPr>
        <p:spPr>
          <a:xfrm>
            <a:off x="6276698" y="304873"/>
            <a:ext cx="5722369" cy="3428999"/>
          </a:xfrm>
        </p:spPr>
        <p:txBody>
          <a:bodyPr>
            <a:normAutofit/>
          </a:bodyPr>
          <a:lstStyle/>
          <a:p>
            <a:r>
              <a:rPr lang="en-US" altLang="zh-TW" sz="2800" b="1" dirty="0" smtClean="0"/>
              <a:t>Got the </a:t>
            </a:r>
            <a:r>
              <a:rPr lang="en-US" altLang="zh-TW" sz="2800" b="1" dirty="0"/>
              <a:t>Nobel Prize in </a:t>
            </a:r>
            <a:r>
              <a:rPr lang="en-US" altLang="zh-TW" sz="2800" b="1" dirty="0" smtClean="0"/>
              <a:t>Literature in 2016</a:t>
            </a:r>
            <a:endParaRPr lang="zh-TW" sz="2800" dirty="0"/>
          </a:p>
        </p:txBody>
      </p:sp>
      <p:pic>
        <p:nvPicPr>
          <p:cNvPr id="1026" name="Picture 2" descr="Bob Dylan - Azkena Rock Festival 2010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783" y="1545365"/>
            <a:ext cx="3706589" cy="4943663"/>
          </a:xfrm>
          <a:prstGeom prst="rect">
            <a:avLst/>
          </a:prstGeom>
          <a:noFill/>
          <a:extLst>
            <a:ext uri="{909E8E84-426E-40DD-AFC4-6F175D3DCCD1}">
              <a14:hiddenFill xmlns:a14="http://schemas.microsoft.com/office/drawing/2010/main">
                <a:solidFill>
                  <a:srgbClr val="FFFFFF"/>
                </a:solidFill>
              </a14:hiddenFill>
            </a:ext>
          </a:extLst>
        </p:spPr>
      </p:pic>
      <p:sp>
        <p:nvSpPr>
          <p:cNvPr id="4" name="文字版面配置區 3"/>
          <p:cNvSpPr>
            <a:spLocks noGrp="1"/>
          </p:cNvSpPr>
          <p:nvPr>
            <p:ph type="body" sz="quarter" idx="3"/>
          </p:nvPr>
        </p:nvSpPr>
        <p:spPr/>
        <p:txBody>
          <a:bodyPr/>
          <a:lstStyle/>
          <a:p>
            <a:endParaRPr lang="zh-TW" altLang="en-US"/>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7614" y="4149080"/>
            <a:ext cx="9753600" cy="4343400"/>
          </a:xfrm>
        </p:spPr>
        <p:txBody>
          <a:bodyPr/>
          <a:lstStyle/>
          <a:p>
            <a:r>
              <a:rPr lang="en-US" altLang="zh-TW" b="1" dirty="0"/>
              <a:t>Bob Dylan</a:t>
            </a:r>
            <a:r>
              <a:rPr lang="en-US" altLang="zh-TW" dirty="0"/>
              <a:t> </a:t>
            </a:r>
            <a:r>
              <a:rPr lang="en-US" altLang="zh-TW" dirty="0" smtClean="0"/>
              <a:t> </a:t>
            </a:r>
            <a:r>
              <a:rPr lang="en-US" altLang="zh-TW" dirty="0"/>
              <a:t>is an American songwriter, singer, artist, and writer. He has been influential in popular music and culture for more than five </a:t>
            </a:r>
            <a:r>
              <a:rPr lang="en-US" altLang="zh-TW" dirty="0" smtClean="0"/>
              <a:t>decade.</a:t>
            </a:r>
          </a:p>
          <a:p>
            <a:r>
              <a:rPr lang="en-US" altLang="zh-TW" dirty="0"/>
              <a:t>Dylan's lyrics incorporate a wide range of political, social, philosophical, and literary influences. </a:t>
            </a:r>
            <a:endParaRPr lang="en-US" altLang="zh-TW" dirty="0" smtClean="0"/>
          </a:p>
          <a:p>
            <a:endParaRPr lang="zh-TW" dirty="0"/>
          </a:p>
        </p:txBody>
      </p:sp>
      <p:sp>
        <p:nvSpPr>
          <p:cNvPr id="2" name="標題 1"/>
          <p:cNvSpPr>
            <a:spLocks noGrp="1"/>
          </p:cNvSpPr>
          <p:nvPr>
            <p:ph type="title"/>
          </p:nvPr>
        </p:nvSpPr>
        <p:spPr/>
        <p:txBody>
          <a:bodyPr/>
          <a:lstStyle/>
          <a:p>
            <a:endParaRPr lang="zh-TW" altLang="en-US" dirty="0"/>
          </a:p>
        </p:txBody>
      </p:sp>
      <p:pic>
        <p:nvPicPr>
          <p:cNvPr id="2050" name="Picture 2" descr="Bob Dylan performing at Finsbury Park, London, June 18,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40" y="764704"/>
            <a:ext cx="4660774" cy="310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3852" y="2129780"/>
            <a:ext cx="3886200" cy="4038600"/>
          </a:xfrm>
        </p:spPr>
        <p:txBody>
          <a:bodyPr/>
          <a:lstStyle/>
          <a:p>
            <a:r>
              <a:rPr lang="en-US" altLang="zh-TW" b="1" dirty="0"/>
              <a:t>Bradley Cooper</a:t>
            </a:r>
            <a:br>
              <a:rPr lang="en-US" altLang="zh-TW" b="1" dirty="0"/>
            </a:br>
            <a:r>
              <a:rPr lang="zh-TW" altLang="en-US" dirty="0" smtClean="0"/>
              <a:t>布</a:t>
            </a:r>
            <a:r>
              <a:rPr lang="zh-TW" altLang="en-US" dirty="0"/>
              <a:t>萊德利</a:t>
            </a:r>
            <a:r>
              <a:rPr lang="en-US" altLang="zh-TW" dirty="0"/>
              <a:t>·</a:t>
            </a:r>
            <a:r>
              <a:rPr lang="zh-TW" altLang="en-US" dirty="0"/>
              <a:t>庫柏</a:t>
            </a:r>
            <a:endParaRPr lang="zh-TW" dirty="0"/>
          </a:p>
        </p:txBody>
      </p:sp>
      <p:sp>
        <p:nvSpPr>
          <p:cNvPr id="4" name="文字版面配置區 3"/>
          <p:cNvSpPr>
            <a:spLocks noGrp="1"/>
          </p:cNvSpPr>
          <p:nvPr>
            <p:ph type="body" sz="half" idx="2"/>
          </p:nvPr>
        </p:nvSpPr>
        <p:spPr>
          <a:xfrm>
            <a:off x="549796" y="620688"/>
            <a:ext cx="11161240" cy="2016224"/>
          </a:xfrm>
        </p:spPr>
        <p:txBody>
          <a:bodyPr>
            <a:noAutofit/>
          </a:bodyPr>
          <a:lstStyle/>
          <a:p>
            <a:pPr marL="342900" indent="-342900">
              <a:buFont typeface="Arial" panose="020B0604020202020204" pitchFamily="34" charset="0"/>
              <a:buChar char="•"/>
            </a:pPr>
            <a:r>
              <a:rPr lang="zh-TW" altLang="en-US" sz="2400" dirty="0"/>
              <a:t>布萊德利</a:t>
            </a:r>
            <a:r>
              <a:rPr lang="en-US" altLang="zh-TW" sz="2400" dirty="0"/>
              <a:t>·</a:t>
            </a:r>
            <a:r>
              <a:rPr lang="zh-TW" altLang="en-US" sz="2400" dirty="0"/>
              <a:t>庫柏是一位美國男演員。知名代表作角色為</a:t>
            </a:r>
            <a:r>
              <a:rPr lang="en-US" altLang="zh-TW" sz="2400" dirty="0"/>
              <a:t>《</a:t>
            </a:r>
            <a:r>
              <a:rPr lang="zh-TW" altLang="en-US" sz="2400" dirty="0"/>
              <a:t>醉後大丈夫</a:t>
            </a:r>
            <a:r>
              <a:rPr lang="en-US" altLang="zh-TW" sz="2400" dirty="0"/>
              <a:t>》</a:t>
            </a:r>
            <a:r>
              <a:rPr lang="zh-TW" altLang="en-US" sz="2400" dirty="0"/>
              <a:t>的菲爾，電視影集</a:t>
            </a:r>
            <a:r>
              <a:rPr lang="en-US" altLang="zh-TW" sz="2400" dirty="0"/>
              <a:t>《</a:t>
            </a:r>
            <a:r>
              <a:rPr lang="zh-TW" altLang="en-US" sz="2400" dirty="0"/>
              <a:t>雙面女間諜</a:t>
            </a:r>
            <a:r>
              <a:rPr lang="en-US" altLang="zh-TW" sz="2400" dirty="0"/>
              <a:t>》</a:t>
            </a:r>
            <a:r>
              <a:rPr lang="zh-TW" altLang="en-US" sz="2400" dirty="0"/>
              <a:t>的威爾，喜劇電影</a:t>
            </a:r>
            <a:r>
              <a:rPr lang="en-US" altLang="zh-TW" sz="2400" dirty="0"/>
              <a:t>《</a:t>
            </a:r>
            <a:r>
              <a:rPr lang="zh-TW" altLang="en-US" sz="2400" dirty="0"/>
              <a:t>婚禮終結者</a:t>
            </a:r>
            <a:r>
              <a:rPr lang="en-US" altLang="zh-TW" sz="2400" dirty="0"/>
              <a:t>》</a:t>
            </a:r>
            <a:r>
              <a:rPr lang="zh-TW" altLang="en-US" sz="2400" dirty="0"/>
              <a:t>的塞克和影集</a:t>
            </a:r>
            <a:r>
              <a:rPr lang="en-US" altLang="zh-TW" sz="2400" dirty="0"/>
              <a:t>《</a:t>
            </a:r>
            <a:r>
              <a:rPr lang="zh-TW" altLang="en-US" sz="2400" dirty="0"/>
              <a:t>整形春秋</a:t>
            </a:r>
            <a:r>
              <a:rPr lang="en-US" altLang="zh-TW" sz="2400" dirty="0"/>
              <a:t>》</a:t>
            </a:r>
            <a:r>
              <a:rPr lang="zh-TW" altLang="en-US" sz="2400" dirty="0"/>
              <a:t>的艾丹史東。</a:t>
            </a:r>
            <a:r>
              <a:rPr lang="en-US" altLang="zh-TW" sz="2400" dirty="0"/>
              <a:t>2010</a:t>
            </a:r>
            <a:r>
              <a:rPr lang="zh-TW" altLang="en-US" sz="2400" dirty="0"/>
              <a:t>年出演</a:t>
            </a:r>
            <a:r>
              <a:rPr lang="en-US" altLang="zh-TW" sz="2400" dirty="0"/>
              <a:t>《</a:t>
            </a:r>
            <a:r>
              <a:rPr lang="zh-TW" altLang="en-US" sz="2400" dirty="0"/>
              <a:t>天龍特攻隊</a:t>
            </a:r>
            <a:r>
              <a:rPr lang="en-US" altLang="zh-TW" sz="2400" dirty="0"/>
              <a:t>》</a:t>
            </a:r>
            <a:r>
              <a:rPr lang="zh-TW" altLang="en-US" sz="2400" dirty="0"/>
              <a:t>電影版的小白</a:t>
            </a:r>
            <a:r>
              <a:rPr lang="zh-TW" altLang="en-US" sz="2400" dirty="0" smtClean="0"/>
              <a:t>。</a:t>
            </a:r>
            <a:endParaRPr lang="en-US" altLang="zh-TW" sz="2400" dirty="0" smtClean="0"/>
          </a:p>
          <a:p>
            <a:pPr marL="342900" indent="-342900">
              <a:buFont typeface="Arial" panose="020B0604020202020204" pitchFamily="34" charset="0"/>
              <a:buChar char="•"/>
            </a:pPr>
            <a:endParaRPr lang="en-US" altLang="zh-TW" sz="2400" dirty="0" smtClean="0"/>
          </a:p>
          <a:p>
            <a:pPr marL="342900" indent="-342900">
              <a:buFont typeface="Arial" panose="020B0604020202020204" pitchFamily="34" charset="0"/>
              <a:buChar char="•"/>
            </a:pPr>
            <a:r>
              <a:rPr lang="en-US" altLang="zh-TW" sz="2400" b="1" dirty="0"/>
              <a:t>The cinematic </a:t>
            </a:r>
            <a:r>
              <a:rPr lang="en-US" altLang="zh-TW" sz="2400" b="1" dirty="0" smtClean="0"/>
              <a:t>chameleon- </a:t>
            </a:r>
            <a:r>
              <a:rPr lang="en-US" altLang="zh-TW" sz="2400" dirty="0" smtClean="0"/>
              <a:t>He</a:t>
            </a:r>
            <a:r>
              <a:rPr lang="en-US" altLang="zh-TW" sz="2400" b="1" dirty="0" smtClean="0"/>
              <a:t> </a:t>
            </a:r>
            <a:r>
              <a:rPr lang="en-US" altLang="zh-TW" sz="2400" dirty="0"/>
              <a:t>is an American actor and producer</a:t>
            </a:r>
            <a:r>
              <a:rPr lang="en-US" altLang="zh-TW" sz="2400" dirty="0" smtClean="0"/>
              <a:t>.</a:t>
            </a:r>
          </a:p>
          <a:p>
            <a:pPr marL="342900" indent="-342900">
              <a:buFont typeface="Arial" panose="020B0604020202020204" pitchFamily="34" charset="0"/>
              <a:buChar char="•"/>
            </a:pPr>
            <a:endParaRPr lang="en-US" altLang="zh-TW" sz="2400" dirty="0" smtClean="0"/>
          </a:p>
          <a:p>
            <a:pPr marL="342900" indent="-342900">
              <a:buFont typeface="Arial" panose="020B0604020202020204" pitchFamily="34" charset="0"/>
              <a:buChar char="•"/>
            </a:pPr>
            <a:r>
              <a:rPr lang="en-US" altLang="zh-TW" sz="2400" b="1" dirty="0"/>
              <a:t> </a:t>
            </a:r>
            <a:r>
              <a:rPr lang="en-US" altLang="zh-TW" sz="2400" dirty="0"/>
              <a:t>Cooper has also been nominated for two British Academy Film Awards and two Golden Globe Awards. Time magazine named him one of the 100 most influential people in the world in 2015.</a:t>
            </a:r>
            <a:endParaRPr lang="en-US" altLang="zh-TW" sz="2400" dirty="0" smtClean="0"/>
          </a:p>
          <a:p>
            <a:pPr marL="342900" indent="-342900">
              <a:buFont typeface="Arial" panose="020B0604020202020204" pitchFamily="34" charset="0"/>
              <a:buChar char="•"/>
            </a:pPr>
            <a:endParaRPr lang="en-US" altLang="zh-TW" sz="2400" b="1" dirty="0"/>
          </a:p>
          <a:p>
            <a:pPr marL="342900" indent="-342900">
              <a:buFont typeface="Arial" panose="020B0604020202020204" pitchFamily="34" charset="0"/>
              <a:buChar char="•"/>
            </a:pPr>
            <a:endParaRPr lang="zh-TW" sz="2400" dirty="0"/>
          </a:p>
        </p:txBody>
      </p:sp>
      <p:pic>
        <p:nvPicPr>
          <p:cNvPr id="6" name="圖片 5"/>
          <p:cNvPicPr>
            <a:picLocks noChangeAspect="1"/>
          </p:cNvPicPr>
          <p:nvPr/>
        </p:nvPicPr>
        <p:blipFill>
          <a:blip r:embed="rId2"/>
          <a:stretch>
            <a:fillRect/>
          </a:stretch>
        </p:blipFill>
        <p:spPr>
          <a:xfrm>
            <a:off x="5865813" y="4149080"/>
            <a:ext cx="5392507" cy="2552069"/>
          </a:xfrm>
          <a:prstGeom prst="rect">
            <a:avLst/>
          </a:prstGeom>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a:xfrm>
            <a:off x="477788" y="2276872"/>
            <a:ext cx="9753600" cy="30480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zh-TW" sz="4400" kern="1200" cap="all" baseline="0">
                <a:solidFill>
                  <a:schemeClr val="tx1">
                    <a:lumMod val="50000"/>
                  </a:schemeClr>
                </a:solidFill>
                <a:latin typeface="+mj-ea"/>
                <a:ea typeface="+mj-ea"/>
                <a:cs typeface="+mj-cs"/>
              </a:defRPr>
            </a:lvl1pPr>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Famous  south </a:t>
            </a:r>
          </a:p>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American people</a:t>
            </a:r>
            <a:endParaRPr 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副標題 2"/>
          <p:cNvSpPr txBox="1">
            <a:spLocks/>
          </p:cNvSpPr>
          <p:nvPr/>
        </p:nvSpPr>
        <p:spPr>
          <a:xfrm>
            <a:off x="477788" y="5949280"/>
            <a:ext cx="78486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lang="zh-TW" sz="2000" kern="1200">
                <a:solidFill>
                  <a:schemeClr val="tx1"/>
                </a:solidFill>
                <a:latin typeface="+mj-ea"/>
                <a:ea typeface="+mj-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lang="zh-TW" sz="2000" kern="1200">
                <a:solidFill>
                  <a:schemeClr val="tx1">
                    <a:tint val="75000"/>
                  </a:schemeClr>
                </a:solidFill>
                <a:latin typeface="+mj-ea"/>
                <a:ea typeface="+mj-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lang="zh-TW" sz="1800" kern="1200">
                <a:solidFill>
                  <a:schemeClr val="tx1">
                    <a:tint val="75000"/>
                  </a:schemeClr>
                </a:solidFill>
                <a:latin typeface="+mj-ea"/>
                <a:ea typeface="+mj-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lang="zh-TW" sz="1600" kern="1200">
                <a:solidFill>
                  <a:schemeClr val="tx1">
                    <a:tint val="75000"/>
                  </a:schemeClr>
                </a:solidFill>
                <a:latin typeface="+mj-ea"/>
                <a:ea typeface="+mj-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lang="zh-TW" sz="1600" kern="1200">
                <a:solidFill>
                  <a:schemeClr val="tx1">
                    <a:tint val="75000"/>
                  </a:schemeClr>
                </a:solidFill>
                <a:latin typeface="+mj-ea"/>
                <a:ea typeface="+mj-ea"/>
                <a:cs typeface="+mn-cs"/>
              </a:defRPr>
            </a:lvl5pPr>
            <a:lvl6pPr marL="22860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lang="zh-TW"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lang="zh-TW" sz="1600" kern="1200" baseline="0">
                <a:solidFill>
                  <a:schemeClr val="tx1">
                    <a:tint val="75000"/>
                  </a:schemeClr>
                </a:solidFill>
                <a:latin typeface="+mn-lt"/>
                <a:ea typeface="+mn-ea"/>
                <a:cs typeface="+mn-cs"/>
              </a:defRPr>
            </a:lvl9pPr>
          </a:lstStyle>
          <a:p>
            <a:r>
              <a:rPr lang="zh-TW" altLang="en-US" smtClean="0"/>
              <a:t>陳映如 </a:t>
            </a:r>
            <a:r>
              <a:rPr lang="en-US" altLang="zh-TW" smtClean="0"/>
              <a:t>Ruby Chen</a:t>
            </a:r>
            <a:endParaRPr lang="en-US" dirty="0"/>
          </a:p>
        </p:txBody>
      </p:sp>
    </p:spTree>
    <p:extLst>
      <p:ext uri="{BB962C8B-B14F-4D97-AF65-F5344CB8AC3E}">
        <p14:creationId xmlns:p14="http://schemas.microsoft.com/office/powerpoint/2010/main" val="36953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49796" y="-137085"/>
            <a:ext cx="9753600" cy="1325562"/>
          </a:xfrm>
        </p:spPr>
        <p:txBody>
          <a:bodyPr/>
          <a:lstStyle/>
          <a:p>
            <a:r>
              <a:rPr lang="en-US" altLang="zh-TW" dirty="0" err="1"/>
              <a:t>Che</a:t>
            </a:r>
            <a:r>
              <a:rPr lang="en-US" altLang="zh-TW" dirty="0"/>
              <a:t> Guevara</a:t>
            </a:r>
          </a:p>
        </p:txBody>
      </p:sp>
      <p:sp>
        <p:nvSpPr>
          <p:cNvPr id="2" name="內容版面配置區 1"/>
          <p:cNvSpPr>
            <a:spLocks noGrp="1"/>
          </p:cNvSpPr>
          <p:nvPr>
            <p:ph sz="half" idx="2"/>
          </p:nvPr>
        </p:nvSpPr>
        <p:spPr>
          <a:xfrm>
            <a:off x="81492" y="1795297"/>
            <a:ext cx="7344816" cy="4946071"/>
          </a:xfrm>
        </p:spPr>
        <p:txBody>
          <a:bodyPr>
            <a:normAutofit fontScale="92500" lnSpcReduction="10000"/>
          </a:bodyPr>
          <a:lstStyle/>
          <a:p>
            <a:r>
              <a:rPr lang="en-US" altLang="zh-TW" sz="2400" dirty="0" smtClean="0"/>
              <a:t>Born </a:t>
            </a:r>
            <a:r>
              <a:rPr lang="en-US" altLang="zh-TW" sz="2400" dirty="0"/>
              <a:t>in Argentina in 1928. </a:t>
            </a:r>
            <a:endParaRPr lang="en-US" altLang="zh-TW" sz="2400" dirty="0" smtClean="0"/>
          </a:p>
          <a:p>
            <a:r>
              <a:rPr lang="en-US" altLang="zh-TW" sz="2400" dirty="0" smtClean="0"/>
              <a:t>He </a:t>
            </a:r>
            <a:r>
              <a:rPr lang="en-US" altLang="zh-TW" sz="2400" dirty="0"/>
              <a:t>was a doctor, soldier. A great adventurer, the first to cross South America on a scooter. </a:t>
            </a:r>
            <a:endParaRPr lang="en-US" altLang="zh-TW" sz="2400" dirty="0" smtClean="0"/>
          </a:p>
          <a:p>
            <a:r>
              <a:rPr lang="en-US" altLang="zh-TW" sz="2400" dirty="0" smtClean="0"/>
              <a:t>After </a:t>
            </a:r>
            <a:r>
              <a:rPr lang="en-US" altLang="zh-TW" sz="2400" dirty="0"/>
              <a:t>the successful Revolution on Cuba he </a:t>
            </a:r>
            <a:r>
              <a:rPr lang="en-US" altLang="zh-TW" sz="2400" b="1" dirty="0"/>
              <a:t>took an active part in building Socialism</a:t>
            </a:r>
            <a:r>
              <a:rPr lang="en-US" altLang="zh-TW" sz="2400" dirty="0"/>
              <a:t>. </a:t>
            </a:r>
            <a:endParaRPr lang="en-US" altLang="zh-TW" sz="2400" dirty="0" smtClean="0"/>
          </a:p>
          <a:p>
            <a:r>
              <a:rPr lang="en-US" altLang="zh-TW" sz="2400" dirty="0" err="1" smtClean="0"/>
              <a:t>Che</a:t>
            </a:r>
            <a:r>
              <a:rPr lang="en-US" altLang="zh-TW" sz="2400" dirty="0" smtClean="0"/>
              <a:t> </a:t>
            </a:r>
            <a:r>
              <a:rPr lang="en-US" altLang="zh-TW" sz="2400" dirty="0"/>
              <a:t>was a dear friend of Fidel Castro, the president of Cuba. In 1959 he became a president of National Cuban Bank, in 1961 the Minister of Industry. </a:t>
            </a:r>
            <a:endParaRPr lang="en-US" altLang="zh-TW" sz="2400" dirty="0" smtClean="0"/>
          </a:p>
          <a:p>
            <a:r>
              <a:rPr lang="en-US" altLang="zh-TW" sz="2400" dirty="0" smtClean="0"/>
              <a:t>In </a:t>
            </a:r>
            <a:r>
              <a:rPr lang="en-US" altLang="zh-TW" sz="2400" dirty="0"/>
              <a:t>November 1966 he went to Bolivia to organize guerilla movement. Same year he was surrounded and kaput by the state army that took a great support from the US army. His portrait is considered to be one of the most replicate images, including the image of Jesus Christ.</a:t>
            </a:r>
            <a:endParaRPr lang="zh-TW" sz="2400" dirty="0"/>
          </a:p>
        </p:txBody>
      </p:sp>
      <p:sp>
        <p:nvSpPr>
          <p:cNvPr id="3" name="內容版面配置區 2"/>
          <p:cNvSpPr>
            <a:spLocks noGrp="1"/>
          </p:cNvSpPr>
          <p:nvPr>
            <p:ph sz="quarter" idx="4"/>
          </p:nvPr>
        </p:nvSpPr>
        <p:spPr>
          <a:xfrm>
            <a:off x="4525676" y="404664"/>
            <a:ext cx="7473392" cy="3428999"/>
          </a:xfrm>
        </p:spPr>
        <p:txBody>
          <a:bodyPr>
            <a:normAutofit/>
          </a:bodyPr>
          <a:lstStyle/>
          <a:p>
            <a:r>
              <a:rPr lang="en-US" altLang="zh-TW" sz="2800" dirty="0"/>
              <a:t>A world famous rebel and </a:t>
            </a:r>
            <a:r>
              <a:rPr lang="en-US" altLang="zh-TW" sz="2800" dirty="0" smtClean="0"/>
              <a:t>revolutionary</a:t>
            </a:r>
            <a:endParaRPr lang="en-US" altLang="zh-TW" sz="2800" dirty="0"/>
          </a:p>
        </p:txBody>
      </p:sp>
      <p:sp>
        <p:nvSpPr>
          <p:cNvPr id="4" name="文字版面配置區 3"/>
          <p:cNvSpPr>
            <a:spLocks noGrp="1"/>
          </p:cNvSpPr>
          <p:nvPr>
            <p:ph type="body" sz="quarter" idx="3"/>
          </p:nvPr>
        </p:nvSpPr>
        <p:spPr>
          <a:xfrm>
            <a:off x="7426308" y="1376197"/>
            <a:ext cx="4709160" cy="1980795"/>
          </a:xfrm>
        </p:spPr>
        <p:txBody>
          <a:bodyPr>
            <a:normAutofit/>
          </a:bodyPr>
          <a:lstStyle/>
          <a:p>
            <a:r>
              <a:rPr lang="zh-TW" altLang="en-US" dirty="0"/>
              <a:t>切</a:t>
            </a:r>
            <a:r>
              <a:rPr lang="en-US" altLang="zh-TW" dirty="0"/>
              <a:t>·</a:t>
            </a:r>
            <a:r>
              <a:rPr lang="zh-TW" altLang="en-US" dirty="0"/>
              <a:t>格瓦</a:t>
            </a:r>
            <a:r>
              <a:rPr lang="zh-TW" altLang="en-US" dirty="0" smtClean="0"/>
              <a:t>拉 </a:t>
            </a:r>
            <a:endParaRPr lang="en-US" altLang="zh-TW" dirty="0" smtClean="0"/>
          </a:p>
          <a:p>
            <a:r>
              <a:rPr lang="en-US" altLang="zh-TW" dirty="0" smtClean="0"/>
              <a:t>(</a:t>
            </a:r>
            <a:r>
              <a:rPr lang="zh-TW" altLang="en-US" dirty="0"/>
              <a:t>著名的國際共產主義革命家、軍事理論家、政治家、醫生、作家、遊擊隊領導人</a:t>
            </a:r>
            <a:r>
              <a:rPr lang="en-US" altLang="zh-TW" dirty="0" smtClean="0"/>
              <a:t>)</a:t>
            </a:r>
            <a:endParaRPr lang="zh-TW" altLang="en-US" dirty="0"/>
          </a:p>
        </p:txBody>
      </p:sp>
      <p:pic>
        <p:nvPicPr>
          <p:cNvPr id="6" name="Picture 2" descr="http://img.visitargentina.net/sites/visitargentina.net/files/imagecache/article-picture/images/CheGuevara.jpg"/>
          <p:cNvPicPr>
            <a:picLocks noChangeAspect="1" noChangeArrowheads="1"/>
          </p:cNvPicPr>
          <p:nvPr/>
        </p:nvPicPr>
        <p:blipFill rotWithShape="1">
          <a:blip r:embed="rId3">
            <a:extLst>
              <a:ext uri="{28A0092B-C50C-407E-A947-70E740481C1C}">
                <a14:useLocalDpi xmlns:a14="http://schemas.microsoft.com/office/drawing/2010/main" val="0"/>
              </a:ext>
            </a:extLst>
          </a:blip>
          <a:srcRect b="13796"/>
          <a:stretch/>
        </p:blipFill>
        <p:spPr bwMode="auto">
          <a:xfrm>
            <a:off x="7331818" y="3563857"/>
            <a:ext cx="4667250" cy="27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65820" y="2780928"/>
            <a:ext cx="11017224" cy="4343400"/>
          </a:xfrm>
        </p:spPr>
        <p:txBody>
          <a:bodyPr>
            <a:normAutofit lnSpcReduction="10000"/>
          </a:bodyPr>
          <a:lstStyle/>
          <a:p>
            <a:r>
              <a:rPr lang="en-US" altLang="zh-TW" dirty="0"/>
              <a:t>born in 1960 - Argentinian brilliant footballer, coach. </a:t>
            </a:r>
            <a:endParaRPr lang="en-US" altLang="zh-TW" dirty="0" smtClean="0"/>
          </a:p>
          <a:p>
            <a:r>
              <a:rPr lang="en-US" altLang="zh-TW" dirty="0" smtClean="0"/>
              <a:t>World </a:t>
            </a:r>
            <a:r>
              <a:rPr lang="en-US" altLang="zh-TW" dirty="0"/>
              <a:t>champion 1986, he participated in four World Championships (1982, 1986, 1990 и 1994). </a:t>
            </a:r>
            <a:endParaRPr lang="en-US" altLang="zh-TW" dirty="0" smtClean="0"/>
          </a:p>
          <a:p>
            <a:r>
              <a:rPr lang="en-US" altLang="zh-TW" dirty="0" smtClean="0"/>
              <a:t>He </a:t>
            </a:r>
            <a:r>
              <a:rPr lang="en-US" altLang="zh-TW" dirty="0"/>
              <a:t>started his career at the age of 16 and at 36 became the most popular footballer of the world. </a:t>
            </a:r>
            <a:r>
              <a:rPr lang="en-US" altLang="zh-TW" dirty="0" err="1"/>
              <a:t>Maradona</a:t>
            </a:r>
            <a:r>
              <a:rPr lang="en-US" altLang="zh-TW" dirty="0"/>
              <a:t> played for</a:t>
            </a:r>
            <a:r>
              <a:rPr lang="en-US" altLang="zh-TW" b="1" dirty="0"/>
              <a:t> “Barcelona”, “Napoli”, “</a:t>
            </a:r>
            <a:r>
              <a:rPr lang="en-US" altLang="zh-TW" b="1" dirty="0" err="1"/>
              <a:t>Sevilla</a:t>
            </a:r>
            <a:r>
              <a:rPr lang="en-US" altLang="zh-TW" b="1" dirty="0"/>
              <a:t>”</a:t>
            </a:r>
            <a:r>
              <a:rPr lang="en-US" altLang="zh-TW" dirty="0"/>
              <a:t>. Spent 36 matches for the national team and nailed 91 goals. He is also known as a “</a:t>
            </a:r>
            <a:r>
              <a:rPr lang="en-US" altLang="zh-TW" dirty="0" smtClean="0"/>
              <a:t>God’ s </a:t>
            </a:r>
            <a:r>
              <a:rPr lang="en-US" altLang="zh-TW" dirty="0"/>
              <a:t>hand” for scoring a goal in Final 86 with his hand</a:t>
            </a:r>
            <a:r>
              <a:rPr lang="en-US" altLang="zh-TW" dirty="0" smtClean="0"/>
              <a:t>.</a:t>
            </a:r>
          </a:p>
          <a:p>
            <a:r>
              <a:rPr lang="zh-TW" altLang="en-US" dirty="0"/>
              <a:t>生於阿根廷首都布宜諾斯艾利斯，暱稱「世紀球王」、「球場上帝」，已退役的阿根廷足球運動員和教練，世界足球史上最優秀亦是最具爭議的球員。 是世界球壇中的傳奇巨星之一。</a:t>
            </a:r>
            <a:endParaRPr lang="zh-TW" dirty="0"/>
          </a:p>
        </p:txBody>
      </p:sp>
      <p:sp>
        <p:nvSpPr>
          <p:cNvPr id="2" name="標題 1"/>
          <p:cNvSpPr>
            <a:spLocks noGrp="1"/>
          </p:cNvSpPr>
          <p:nvPr>
            <p:ph type="title"/>
          </p:nvPr>
        </p:nvSpPr>
        <p:spPr>
          <a:xfrm>
            <a:off x="3214092" y="980728"/>
            <a:ext cx="9753600" cy="1325562"/>
          </a:xfrm>
        </p:spPr>
        <p:txBody>
          <a:bodyPr/>
          <a:lstStyle/>
          <a:p>
            <a:r>
              <a:rPr lang="en-US" altLang="zh-TW" b="1" dirty="0"/>
              <a:t>Diego </a:t>
            </a:r>
            <a:r>
              <a:rPr lang="en-US" altLang="zh-TW" b="1" dirty="0" err="1"/>
              <a:t>Maradona</a:t>
            </a:r>
            <a:r>
              <a:rPr lang="en-US" altLang="zh-TW" b="1" dirty="0"/>
              <a:t/>
            </a:r>
            <a:br>
              <a:rPr lang="en-US" altLang="zh-TW" b="1" dirty="0"/>
            </a:br>
            <a:r>
              <a:rPr lang="zh-TW" altLang="en-US" b="1" dirty="0"/>
              <a:t>迪亞哥</a:t>
            </a:r>
            <a:r>
              <a:rPr lang="en-US" altLang="zh-TW" b="1" dirty="0"/>
              <a:t>·</a:t>
            </a:r>
            <a:r>
              <a:rPr lang="zh-TW" altLang="en-US" b="1" dirty="0"/>
              <a:t>馬拉度納</a:t>
            </a:r>
            <a:endParaRPr lang="zh-TW" altLang="en-US" dirty="0"/>
          </a:p>
        </p:txBody>
      </p:sp>
      <p:pic>
        <p:nvPicPr>
          <p:cNvPr id="6" name="Picture 2" descr="Maradona at 2012 GCC Champions League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8" y="182549"/>
            <a:ext cx="23812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1804" y="4077072"/>
            <a:ext cx="10329664" cy="2362199"/>
          </a:xfrm>
        </p:spPr>
        <p:txBody>
          <a:bodyPr/>
          <a:lstStyle/>
          <a:p>
            <a:r>
              <a:rPr lang="en-US" altLang="zh-TW" b="1" dirty="0"/>
              <a:t>Norma </a:t>
            </a:r>
            <a:r>
              <a:rPr lang="en-US" altLang="zh-TW" b="1" dirty="0" err="1" smtClean="0"/>
              <a:t>Aleandro</a:t>
            </a:r>
            <a:r>
              <a:rPr lang="en-US" altLang="zh-TW" b="1" dirty="0" smtClean="0"/>
              <a:t> </a:t>
            </a:r>
            <a:r>
              <a:rPr lang="zh-TW" altLang="en-US" dirty="0" smtClean="0"/>
              <a:t>諾</a:t>
            </a:r>
            <a:r>
              <a:rPr lang="zh-TW" altLang="en-US" dirty="0"/>
              <a:t>瑪</a:t>
            </a:r>
            <a:r>
              <a:rPr lang="en-US" altLang="zh-TW" dirty="0"/>
              <a:t>·</a:t>
            </a:r>
            <a:r>
              <a:rPr lang="zh-TW" altLang="en-US" dirty="0"/>
              <a:t>阿萊昂德羅</a:t>
            </a:r>
            <a:endParaRPr lang="zh-TW" dirty="0"/>
          </a:p>
        </p:txBody>
      </p:sp>
      <p:sp>
        <p:nvSpPr>
          <p:cNvPr id="3" name="文字版面配置區 2"/>
          <p:cNvSpPr>
            <a:spLocks noGrp="1"/>
          </p:cNvSpPr>
          <p:nvPr>
            <p:ph type="body" idx="1"/>
          </p:nvPr>
        </p:nvSpPr>
        <p:spPr>
          <a:xfrm>
            <a:off x="693812" y="260649"/>
            <a:ext cx="10801200" cy="2520280"/>
          </a:xfrm>
        </p:spPr>
        <p:txBody>
          <a:bodyPr>
            <a:normAutofit/>
          </a:bodyPr>
          <a:lstStyle/>
          <a:p>
            <a:pPr marL="342900" indent="-342900">
              <a:buFont typeface="Arial" panose="020B0604020202020204" pitchFamily="34" charset="0"/>
              <a:buChar char="•"/>
            </a:pPr>
            <a:r>
              <a:rPr lang="en-US" altLang="zh-TW" sz="2400" dirty="0"/>
              <a:t>A great example of beauty, character and talent is </a:t>
            </a:r>
            <a:r>
              <a:rPr lang="en-US" altLang="zh-TW" sz="2400" b="1" dirty="0"/>
              <a:t>Norma </a:t>
            </a:r>
            <a:r>
              <a:rPr lang="en-US" altLang="zh-TW" sz="2400" b="1" dirty="0" err="1"/>
              <a:t>Aleandro</a:t>
            </a:r>
            <a:r>
              <a:rPr lang="en-US" altLang="zh-TW" sz="2400" dirty="0"/>
              <a:t>. </a:t>
            </a:r>
            <a:endParaRPr lang="en-US" altLang="zh-TW" sz="2400" dirty="0" smtClean="0"/>
          </a:p>
          <a:p>
            <a:pPr marL="342900" indent="-342900">
              <a:buFont typeface="Arial" panose="020B0604020202020204" pitchFamily="34" charset="0"/>
              <a:buChar char="•"/>
            </a:pPr>
            <a:r>
              <a:rPr lang="en-US" altLang="zh-TW" sz="2400" dirty="0" smtClean="0"/>
              <a:t>She </a:t>
            </a:r>
            <a:r>
              <a:rPr lang="en-US" altLang="zh-TW" sz="2400" dirty="0"/>
              <a:t>is a famous actress, born </a:t>
            </a:r>
            <a:r>
              <a:rPr lang="en-US" altLang="zh-TW" sz="2400" dirty="0" smtClean="0"/>
              <a:t>in </a:t>
            </a:r>
            <a:r>
              <a:rPr lang="en-US" altLang="zh-TW" sz="2400" dirty="0"/>
              <a:t>Buenos Aires</a:t>
            </a:r>
            <a:r>
              <a:rPr lang="en-US" altLang="zh-TW" sz="2400" dirty="0" smtClean="0"/>
              <a:t>.</a:t>
            </a:r>
            <a:endParaRPr lang="en-US" altLang="zh-TW" sz="2400" dirty="0"/>
          </a:p>
          <a:p>
            <a:pPr marL="342900" indent="-342900">
              <a:buFont typeface="Arial" panose="020B0604020202020204" pitchFamily="34" charset="0"/>
              <a:buChar char="•"/>
            </a:pPr>
            <a:r>
              <a:rPr lang="en-US" altLang="zh-TW" sz="2400" dirty="0"/>
              <a:t> </a:t>
            </a:r>
            <a:r>
              <a:rPr lang="en-US" altLang="zh-TW" sz="2400" dirty="0"/>
              <a:t>A performer of leading roles, lately she has been shooting in international movies. </a:t>
            </a:r>
            <a:r>
              <a:rPr lang="en-US" altLang="zh-TW" sz="2400" dirty="0"/>
              <a:t> </a:t>
            </a:r>
            <a:endParaRPr lang="en-US" altLang="zh-TW" sz="2400" dirty="0" smtClean="0"/>
          </a:p>
          <a:p>
            <a:pPr marL="342900" indent="-342900">
              <a:buFont typeface="Arial" panose="020B0604020202020204" pitchFamily="34" charset="0"/>
              <a:buChar char="•"/>
            </a:pPr>
            <a:r>
              <a:rPr lang="en-US" altLang="zh-TW" sz="2400" dirty="0" smtClean="0"/>
              <a:t>She </a:t>
            </a:r>
            <a:r>
              <a:rPr lang="en-US" altLang="zh-TW" sz="2400" dirty="0"/>
              <a:t>worked in theatre and on the television. Norma got a palm branch on the Cans festival for the role in the </a:t>
            </a:r>
            <a:r>
              <a:rPr lang="en-US" altLang="zh-TW" sz="2400" b="1" dirty="0"/>
              <a:t>“Official version”</a:t>
            </a:r>
            <a:r>
              <a:rPr lang="en-US" altLang="zh-TW" sz="2400" dirty="0"/>
              <a:t>. </a:t>
            </a:r>
            <a:endParaRPr lang="zh-TW" sz="2400" dirty="0"/>
          </a:p>
        </p:txBody>
      </p:sp>
      <p:pic>
        <p:nvPicPr>
          <p:cNvPr id="4" name="圖片 3"/>
          <p:cNvPicPr>
            <a:picLocks noChangeAspect="1"/>
          </p:cNvPicPr>
          <p:nvPr/>
        </p:nvPicPr>
        <p:blipFill>
          <a:blip r:embed="rId2"/>
          <a:stretch>
            <a:fillRect/>
          </a:stretch>
        </p:blipFill>
        <p:spPr>
          <a:xfrm>
            <a:off x="4870276" y="2564904"/>
            <a:ext cx="6755209" cy="2416863"/>
          </a:xfrm>
          <a:prstGeom prst="rect">
            <a:avLst/>
          </a:prstGeom>
        </p:spPr>
      </p:pic>
    </p:spTree>
    <p:extLst>
      <p:ext uri="{BB962C8B-B14F-4D97-AF65-F5344CB8AC3E}">
        <p14:creationId xmlns:p14="http://schemas.microsoft.com/office/powerpoint/2010/main" val="306792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Nor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66950C-AB16-425E-ABCF-F42282A13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世界地圖系列，北美洲簡報 (寬螢幕)</Template>
  <TotalTime>0</TotalTime>
  <Words>418</Words>
  <Application>Microsoft Office PowerPoint</Application>
  <PresentationFormat>自訂</PresentationFormat>
  <Paragraphs>41</Paragraphs>
  <Slides>8</Slides>
  <Notes>4</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8</vt:i4>
      </vt:variant>
    </vt:vector>
  </HeadingPairs>
  <TitlesOfParts>
    <vt:vector size="13" baseType="lpstr">
      <vt:lpstr>Arial Unicode MS</vt:lpstr>
      <vt:lpstr>微軟正黑體</vt:lpstr>
      <vt:lpstr>Arial</vt:lpstr>
      <vt:lpstr>Century Gothic</vt:lpstr>
      <vt:lpstr>Continental_NorthAmerica_16x9</vt:lpstr>
      <vt:lpstr>Famous north American people</vt:lpstr>
      <vt:lpstr>Bob Dylan </vt:lpstr>
      <vt:lpstr>PowerPoint 簡報</vt:lpstr>
      <vt:lpstr>Bradley Cooper 布萊德利·庫柏</vt:lpstr>
      <vt:lpstr>PowerPoint 簡報</vt:lpstr>
      <vt:lpstr>Che Guevara</vt:lpstr>
      <vt:lpstr>Diego Maradona 迪亞哥·馬拉度納</vt:lpstr>
      <vt:lpstr>Norma Aleandro 諾瑪·阿萊昂德羅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2016-10-15T14:30:18Z</dcterms:created>
  <dcterms:modified xsi:type="dcterms:W3CDTF">2016-10-17T16:54:42Z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