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22"/>
  </p:handoutMasterIdLst>
  <p:sldIdLst>
    <p:sldId id="256" r:id="rId2"/>
    <p:sldId id="262" r:id="rId3"/>
    <p:sldId id="271" r:id="rId4"/>
    <p:sldId id="273" r:id="rId5"/>
    <p:sldId id="28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59" r:id="rId14"/>
    <p:sldId id="258" r:id="rId15"/>
    <p:sldId id="275" r:id="rId16"/>
    <p:sldId id="277" r:id="rId17"/>
    <p:sldId id="276" r:id="rId18"/>
    <p:sldId id="261" r:id="rId19"/>
    <p:sldId id="260" r:id="rId20"/>
    <p:sldId id="272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729"/>
  </p:normalViewPr>
  <p:slideViewPr>
    <p:cSldViewPr>
      <p:cViewPr varScale="1">
        <p:scale>
          <a:sx n="74" d="100"/>
          <a:sy n="74" d="100"/>
        </p:scale>
        <p:origin x="10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3D2E1-7A31-4CFC-9D56-538C7B16CFA9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D113-5E30-4198-B1F5-E01743ED8E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05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731553-3851-4DBD-89ED-6283B92003FF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1" y="270739"/>
            <a:ext cx="6828803" cy="321878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543" y="116632"/>
            <a:ext cx="6661260" cy="3217091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107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學年度中平國中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校慶</a:t>
            </a: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【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世</a:t>
            </a:r>
            <a:r>
              <a:rPr lang="zh-TW" alt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界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知名打卡地點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】</a:t>
            </a: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World’s Hot Checked-in Places</a:t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Mini English Book Contest</a:t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英文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小</a:t>
            </a:r>
            <a:r>
              <a:rPr lang="zh-TW" altLang="zh-TW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書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比賽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辦法與製作說明</a:t>
            </a:r>
            <a:endParaRPr lang="zh-TW" alt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Most Social Landmarks and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3" y="3489523"/>
            <a:ext cx="6504657" cy="32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4624"/>
            <a:ext cx="7848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D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大洋洲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Oceania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(25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澳大利亞、新西蘭和美拉尼西亞；密克羅尼西亞；波利尼西亞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澳大利亞</a:t>
            </a:r>
            <a:r>
              <a:rPr lang="zh-TW" altLang="zh-TW" dirty="0"/>
              <a:t>、新西蘭和美拉尼西亞：澳大利亞、新西蘭、巴布亞新磯內亞、所羅門群島、斐濟群島、瓦努阿圖、新赫里多尼亞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密克羅尼西亞</a:t>
            </a:r>
            <a:r>
              <a:rPr lang="en-US" altLang="zh-TW" dirty="0"/>
              <a:t>: </a:t>
            </a:r>
            <a:r>
              <a:rPr lang="zh-TW" altLang="zh-TW" dirty="0"/>
              <a:t>北馬利安納群島、關島、密克羅尼西亞聯邦、帕勞、馬紹爾群島共和國、基裡巴斯、瑙魯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波利尼西亞：圖瓦盧、瓦利斯和富圖那、托克勞、薩摩亞、美屬薩摩亞、美屬太平洋小島、湯加、紐埃、科克群島、法屬波利尼西亞、皮特凱恩島。</a:t>
            </a:r>
          </a:p>
          <a:p>
            <a:r>
              <a:rPr lang="en-US" altLang="zh-TW" dirty="0"/>
              <a:t> </a:t>
            </a:r>
            <a:endParaRPr lang="zh-TW" altLang="zh-TW" dirty="0"/>
          </a:p>
        </p:txBody>
      </p:sp>
      <p:pic>
        <p:nvPicPr>
          <p:cNvPr id="11266" name="Picture 2" descr="http://www.worldatlas.com/img/areamap/continent/australi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122"/>
            <a:ext cx="4578397" cy="34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-97750"/>
            <a:ext cx="439248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E</a:t>
            </a:r>
            <a:r>
              <a:rPr lang="zh-TW" altLang="zh-TW" b="1" dirty="0">
                <a:solidFill>
                  <a:srgbClr val="0070C0"/>
                </a:solidFill>
              </a:rPr>
              <a:t>、美 </a:t>
            </a:r>
            <a:r>
              <a:rPr lang="zh-TW" altLang="zh-TW" b="1" dirty="0" smtClean="0">
                <a:solidFill>
                  <a:srgbClr val="0070C0"/>
                </a:solidFill>
              </a:rPr>
              <a:t>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America </a:t>
            </a:r>
            <a:r>
              <a:rPr lang="en-US" altLang="zh-TW" b="1" dirty="0" smtClean="0">
                <a:solidFill>
                  <a:srgbClr val="0070C0"/>
                </a:solidFill>
              </a:rPr>
              <a:t>(52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北美地區、中美地區、加勒比群島、南美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北美</a:t>
            </a:r>
            <a:r>
              <a:rPr lang="zh-TW" altLang="zh-TW" dirty="0"/>
              <a:t>地區：格陵蘭、聖皮爾和密克隆、百慕大、加拿大、美國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中美地區：墨西哥、瓜地馬拉、伯利茲、薩爾瓦多、洪都拉斯、尼加拉瓜、哥斯大黎加、巴拿馬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加勒比群島：巴哈馬、特克斯和凱科斯群島、古巴、東加勒比地區、牙買加 、開曼群島、海地、多明尼加共和國、波多黎各、美屬維爾京群島、英屬維京群島、安圭拉、聖基茨和尼維斯、安堤瓜及巴爾布達、蒙特塞拉特、瓜德羅普、多明尼克國、馬提尼克、聖盧西亞、聖文森特和格林納丁斯</a:t>
            </a:r>
            <a:r>
              <a:rPr lang="zh-TW" altLang="zh-TW" dirty="0" smtClean="0"/>
              <a:t>群島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St.Vincent</a:t>
            </a:r>
            <a:r>
              <a:rPr lang="zh-TW" altLang="zh-TW" dirty="0"/>
              <a:t>、格林伍德、巴巴多斯、特立尼達和多巴哥、荷屬安第列斯、阿魯巴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南美：哥倫比亞、厄瓜多爾、委內瑞拉、圭亞那、蘇里南、法屬圭亞那、秘魯、</a:t>
            </a:r>
            <a:r>
              <a:rPr lang="zh-TW" altLang="zh-TW" dirty="0" smtClean="0"/>
              <a:t>玻利維亞</a:t>
            </a:r>
            <a:r>
              <a:rPr lang="zh-TW" altLang="en-US" dirty="0" smtClean="0"/>
              <a:t>、巴西</a:t>
            </a:r>
            <a:endParaRPr lang="zh-TW" altLang="zh-TW" dirty="0"/>
          </a:p>
        </p:txBody>
      </p:sp>
      <p:pic>
        <p:nvPicPr>
          <p:cNvPr id="12290" name="Picture 2" descr="http://www.rocklen.com/services/images/map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773"/>
            <a:ext cx="3495675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949" y="116632"/>
            <a:ext cx="7502227" cy="864096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sample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範例：小書攤開全貌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/>
          <a:stretch/>
        </p:blipFill>
        <p:spPr>
          <a:xfrm rot="10800000">
            <a:off x="611560" y="980728"/>
            <a:ext cx="7569049" cy="5816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0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1847641"/>
            <a:ext cx="8136904" cy="504056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cover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封面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(p.1)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chemeClr val="tx1"/>
                </a:solidFill>
              </a:rPr>
              <a:t>location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 地點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/>
              <a:t>nation </a:t>
            </a:r>
            <a:r>
              <a:rPr lang="zh-TW" altLang="en-US" sz="3200" b="1" dirty="0" smtClean="0"/>
              <a:t>位於哪個國家、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/>
              <a:t>continent </a:t>
            </a:r>
            <a:r>
              <a:rPr lang="zh-TW" altLang="en-US" sz="3200" b="1" dirty="0" smtClean="0"/>
              <a:t>洲別 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英文表示</a:t>
            </a:r>
            <a:r>
              <a:rPr lang="en-US" altLang="zh-TW" sz="3200" b="1" dirty="0" smtClean="0"/>
              <a:t>)</a:t>
            </a:r>
            <a:r>
              <a:rPr lang="zh-TW" altLang="en-US" sz="3200" b="1" dirty="0" smtClean="0"/>
              <a:t> </a:t>
            </a:r>
            <a:r>
              <a:rPr lang="zh-TW" altLang="en-US" sz="3200" b="1" dirty="0"/>
              <a:t>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flag </a:t>
            </a:r>
            <a:r>
              <a:rPr lang="zh-TW" altLang="en-US" sz="3200" b="1" dirty="0" smtClean="0"/>
              <a:t>國家國旗、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及 </a:t>
            </a:r>
            <a:r>
              <a:rPr lang="en-US" altLang="zh-TW" sz="3200" b="1" dirty="0" smtClean="0"/>
              <a:t>map </a:t>
            </a:r>
            <a:r>
              <a:rPr lang="zh-TW" altLang="en-US" sz="3200" b="1" dirty="0" smtClean="0"/>
              <a:t>國家地圖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b="1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0" y="4946801"/>
            <a:ext cx="8136904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FF0000"/>
                </a:solidFill>
              </a:rPr>
              <a:t>請多用色彩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畫畫圖文說明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algn="l"/>
            <a:r>
              <a:rPr lang="en-US" altLang="zh-TW" sz="3200" b="1" dirty="0" smtClean="0">
                <a:solidFill>
                  <a:srgbClr val="0070C0"/>
                </a:solidFill>
              </a:rPr>
              <a:t>Please paint or draw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as </a:t>
            </a:r>
            <a:br>
              <a:rPr lang="en-US" altLang="zh-TW" sz="3200" b="1" dirty="0" smtClean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much as you can. 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t="11" r="-1" b="33336"/>
          <a:stretch/>
        </p:blipFill>
        <p:spPr>
          <a:xfrm>
            <a:off x="4932041" y="908720"/>
            <a:ext cx="3816424" cy="5012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0" y="5439"/>
            <a:ext cx="9144000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(p.2 &amp; p.3)</a:t>
            </a:r>
            <a:r>
              <a:rPr lang="zh-TW" altLang="en-US" b="1" dirty="0" smtClean="0"/>
              <a:t>：該地點的歷史背景、</a:t>
            </a:r>
            <a:r>
              <a:rPr lang="zh-TW" altLang="en-US" b="1" dirty="0"/>
              <a:t>創立</a:t>
            </a:r>
            <a:r>
              <a:rPr lang="zh-TW" altLang="en-US" b="1" dirty="0" smtClean="0"/>
              <a:t>者</a:t>
            </a:r>
            <a:r>
              <a:rPr lang="en-US" altLang="zh-TW" b="1" dirty="0" smtClean="0"/>
              <a:t>…</a:t>
            </a:r>
            <a:br>
              <a:rPr lang="en-US" altLang="zh-TW" b="1" dirty="0" smtClean="0"/>
            </a:br>
            <a:r>
              <a:rPr lang="en-US" altLang="zh-TW" b="1" dirty="0" smtClean="0"/>
              <a:t>the history background of the place,</a:t>
            </a:r>
            <a:r>
              <a:rPr lang="zh-TW" altLang="en-US" b="1" dirty="0" smtClean="0"/>
              <a:t> </a:t>
            </a:r>
            <a:r>
              <a:rPr lang="en-US" altLang="zh-TW" b="1" dirty="0"/>
              <a:t>the </a:t>
            </a:r>
            <a:r>
              <a:rPr lang="en-US" altLang="zh-TW" b="1" dirty="0" smtClean="0"/>
              <a:t>founder of the building</a:t>
            </a:r>
            <a:endParaRPr lang="zh-TW" altLang="en-US" sz="2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6" b="38003"/>
          <a:stretch/>
        </p:blipFill>
        <p:spPr>
          <a:xfrm>
            <a:off x="539551" y="1249047"/>
            <a:ext cx="7883629" cy="527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6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281941" y="65476"/>
            <a:ext cx="8470234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(p.4 &amp; p.5)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2400" b="1" dirty="0"/>
              <a:t>建築、景觀外觀結構</a:t>
            </a:r>
            <a:r>
              <a:rPr lang="zh-TW" altLang="en-US" sz="2400" b="1" dirty="0" smtClean="0"/>
              <a:t>或其特色 </a:t>
            </a:r>
            <a:r>
              <a:rPr lang="en-US" altLang="zh-TW" sz="2400" b="1" dirty="0" smtClean="0"/>
              <a:t>the structure of the building, </a:t>
            </a:r>
            <a:r>
              <a:rPr lang="en-US" altLang="zh-TW" sz="2400" b="1" dirty="0"/>
              <a:t>the appearance or the </a:t>
            </a:r>
            <a:r>
              <a:rPr lang="en-US" altLang="zh-TW" sz="2400" b="1" dirty="0" smtClean="0"/>
              <a:t>features</a:t>
            </a:r>
            <a:endParaRPr lang="zh-TW" altLang="en-US" sz="2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6402"/>
            <a:ext cx="7505898" cy="5278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1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36883" y="5439"/>
            <a:ext cx="8470234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(p.6 &amp; p.7)</a:t>
            </a:r>
            <a:r>
              <a:rPr lang="zh-TW" altLang="en-US" b="1" dirty="0"/>
              <a:t>：此地的用途或帶給人們和環境的</a:t>
            </a:r>
            <a:r>
              <a:rPr lang="zh-TW" altLang="en-US" b="1" dirty="0" smtClean="0"/>
              <a:t>影響 </a:t>
            </a:r>
            <a:r>
              <a:rPr lang="en-US" altLang="zh-TW" b="1" dirty="0" smtClean="0"/>
              <a:t>the </a:t>
            </a:r>
            <a:r>
              <a:rPr lang="en-US" altLang="zh-TW" b="1" dirty="0"/>
              <a:t>purpose of the place or the impact </a:t>
            </a:r>
            <a:r>
              <a:rPr lang="en-US" altLang="zh-TW" b="1" dirty="0" smtClean="0"/>
              <a:t>on </a:t>
            </a:r>
            <a:r>
              <a:rPr lang="en-US" altLang="zh-TW" b="1" dirty="0"/>
              <a:t>the people and the </a:t>
            </a:r>
            <a:r>
              <a:rPr lang="en-US" altLang="zh-TW" b="1" dirty="0" smtClean="0"/>
              <a:t>environment</a:t>
            </a:r>
            <a:endParaRPr lang="zh-TW" altLang="en-US" sz="2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751" b="5900"/>
          <a:stretch/>
        </p:blipFill>
        <p:spPr>
          <a:xfrm>
            <a:off x="467544" y="1124744"/>
            <a:ext cx="7896036" cy="5616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4" y="1249626"/>
            <a:ext cx="7808686" cy="549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6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50645" y="3501008"/>
            <a:ext cx="4614929" cy="292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back</a:t>
            </a:r>
            <a:r>
              <a:rPr lang="zh-TW" altLang="en-US" b="1" dirty="0" smtClean="0">
                <a:solidFill>
                  <a:srgbClr val="FF0000"/>
                </a:solidFill>
              </a:rPr>
              <a:t>背面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algn="l"/>
            <a:r>
              <a:rPr lang="zh-TW" altLang="en-US" b="1" dirty="0"/>
              <a:t>為什麼挑選這個</a:t>
            </a:r>
            <a:r>
              <a:rPr lang="zh-TW" altLang="en-US" b="1" dirty="0" smtClean="0"/>
              <a:t>地方</a:t>
            </a:r>
            <a:r>
              <a:rPr lang="zh-TW" altLang="en-US" b="1" dirty="0"/>
              <a:t>？</a:t>
            </a:r>
            <a:r>
              <a:rPr lang="zh-TW" altLang="en-US" b="1" dirty="0" smtClean="0"/>
              <a:t>或者描述喜歡</a:t>
            </a:r>
            <a:r>
              <a:rPr lang="zh-TW" altLang="en-US" b="1" dirty="0"/>
              <a:t>這個</a:t>
            </a:r>
            <a:r>
              <a:rPr lang="zh-TW" altLang="en-US" b="1" dirty="0" smtClean="0"/>
              <a:t>景觀的原因 </a:t>
            </a:r>
            <a:r>
              <a:rPr lang="en-US" altLang="zh-TW" b="1" dirty="0"/>
              <a:t>Why do you want to </a:t>
            </a:r>
            <a:r>
              <a:rPr lang="en-US" altLang="zh-TW" b="1" dirty="0" smtClean="0"/>
              <a:t>introduce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the</a:t>
            </a:r>
            <a:r>
              <a:rPr lang="zh-TW" altLang="en-US" b="1" dirty="0" smtClean="0"/>
              <a:t> </a:t>
            </a:r>
            <a:r>
              <a:rPr lang="en-US" altLang="zh-TW" b="1" dirty="0"/>
              <a:t>place? </a:t>
            </a:r>
            <a:r>
              <a:rPr lang="en-US" altLang="zh-TW" b="1" dirty="0" smtClean="0"/>
              <a:t>What do you think about it?</a:t>
            </a:r>
            <a:endParaRPr lang="zh-TW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158338" y="704942"/>
            <a:ext cx="4193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</a:rPr>
              <a:t>務必包含：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</a:rPr>
              <a:t>班級、座號、中、英文名字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投票用</a:t>
            </a:r>
            <a:r>
              <a:rPr lang="en-US" altLang="zh-TW" sz="2800" b="1" dirty="0">
                <a:solidFill>
                  <a:srgbClr val="0070C0"/>
                </a:solidFill>
              </a:rPr>
              <a:t>)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。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Do not forget your class number, seat number, </a:t>
            </a: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Chinese &amp; English name( for voting).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7"/>
          <a:stretch/>
        </p:blipFill>
        <p:spPr>
          <a:xfrm>
            <a:off x="4773267" y="1115724"/>
            <a:ext cx="4022971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4665574" y="4962614"/>
            <a:ext cx="2048548" cy="34886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accent4">
                    <a:lumMod val="75000"/>
                  </a:schemeClr>
                </a:solidFill>
              </a:rPr>
              <a:t>72435 </a:t>
            </a:r>
            <a:r>
              <a:rPr lang="zh-TW" altLang="en-US" sz="1200" b="1" dirty="0" smtClean="0">
                <a:solidFill>
                  <a:schemeClr val="accent4">
                    <a:lumMod val="75000"/>
                  </a:schemeClr>
                </a:solidFill>
              </a:rPr>
              <a:t>陳映如</a:t>
            </a:r>
            <a:endParaRPr lang="en-US" altLang="zh-TW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chemeClr val="accent4">
                    <a:lumMod val="75000"/>
                  </a:schemeClr>
                </a:solidFill>
              </a:rPr>
              <a:t>Ruby Chen</a:t>
            </a:r>
            <a:endParaRPr lang="zh-TW" alt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2527052">
            <a:off x="2820726" y="3088957"/>
            <a:ext cx="2105509" cy="5015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2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5661248"/>
            <a:ext cx="8496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可浮貼圖片、運用實物、剪貼或手繪～～發揮創意！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0070C0"/>
                </a:solidFill>
              </a:rPr>
              <a:t>Show your creativity!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7"/>
          <a:stretch/>
        </p:blipFill>
        <p:spPr>
          <a:xfrm>
            <a:off x="3131840" y="3508104"/>
            <a:ext cx="5040769" cy="196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338820" cy="30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向右箭號 8"/>
          <p:cNvSpPr/>
          <p:nvPr/>
        </p:nvSpPr>
        <p:spPr>
          <a:xfrm rot="8229229">
            <a:off x="4627313" y="1222713"/>
            <a:ext cx="863754" cy="5015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2445335">
            <a:off x="4843339" y="2240014"/>
            <a:ext cx="863754" cy="5015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0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3454" y="0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0070C0"/>
                </a:solidFill>
              </a:rPr>
              <a:t>第</a:t>
            </a:r>
            <a:r>
              <a:rPr lang="en-US" altLang="zh-TW" sz="2600" b="1" dirty="0">
                <a:solidFill>
                  <a:srgbClr val="0070C0"/>
                </a:solidFill>
              </a:rPr>
              <a:t>1</a:t>
            </a:r>
            <a:r>
              <a:rPr lang="zh-TW" altLang="en-US" sz="2600" b="1" dirty="0">
                <a:solidFill>
                  <a:srgbClr val="0070C0"/>
                </a:solidFill>
              </a:rPr>
              <a:t>頁</a:t>
            </a:r>
            <a:r>
              <a:rPr lang="en-US" altLang="zh-TW" sz="2600" b="1" dirty="0">
                <a:solidFill>
                  <a:srgbClr val="0070C0"/>
                </a:solidFill>
              </a:rPr>
              <a:t>(</a:t>
            </a:r>
            <a:r>
              <a:rPr lang="zh-TW" altLang="en-US" sz="2600" b="1" dirty="0">
                <a:solidFill>
                  <a:srgbClr val="0070C0"/>
                </a:solidFill>
              </a:rPr>
              <a:t>封面</a:t>
            </a:r>
            <a:r>
              <a:rPr lang="en-US" altLang="zh-TW" sz="2600" b="1" dirty="0">
                <a:solidFill>
                  <a:srgbClr val="0070C0"/>
                </a:solidFill>
              </a:rPr>
              <a:t>)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：</a:t>
            </a:r>
            <a:r>
              <a:rPr lang="en-US" altLang="zh-TW" sz="2600" b="1" dirty="0" smtClean="0">
                <a:solidFill>
                  <a:srgbClr val="0070C0"/>
                </a:solidFill>
              </a:rPr>
              <a:t> </a:t>
            </a:r>
            <a:r>
              <a:rPr lang="zh-TW" altLang="en-US" sz="2600" b="1" dirty="0">
                <a:solidFill>
                  <a:srgbClr val="0070C0"/>
                </a:solidFill>
              </a:rPr>
              <a:t>地點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、位於</a:t>
            </a:r>
            <a:r>
              <a:rPr lang="zh-TW" altLang="en-US" sz="2600" b="1" dirty="0">
                <a:solidFill>
                  <a:srgbClr val="0070C0"/>
                </a:solidFill>
              </a:rPr>
              <a:t>哪個國家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、洲、國家國旗及 國家</a:t>
            </a:r>
            <a:r>
              <a:rPr lang="zh-TW" altLang="en-US" sz="2600" b="1" dirty="0">
                <a:solidFill>
                  <a:srgbClr val="0070C0"/>
                </a:solidFill>
              </a:rPr>
              <a:t>地圖</a:t>
            </a:r>
          </a:p>
          <a:p>
            <a:r>
              <a:rPr lang="zh-TW" altLang="en-US" sz="2600" b="1" dirty="0">
                <a:solidFill>
                  <a:srgbClr val="0070C0"/>
                </a:solidFill>
              </a:rPr>
              <a:t>第</a:t>
            </a:r>
            <a:r>
              <a:rPr lang="en-US" altLang="zh-TW" sz="2600" b="1" dirty="0" smtClean="0">
                <a:solidFill>
                  <a:srgbClr val="0070C0"/>
                </a:solidFill>
              </a:rPr>
              <a:t>2-3</a:t>
            </a:r>
            <a:r>
              <a:rPr lang="zh-TW" altLang="en-US" sz="2600" b="1" dirty="0">
                <a:solidFill>
                  <a:srgbClr val="0070C0"/>
                </a:solidFill>
              </a:rPr>
              <a:t>頁：該地點的歷史背景、創立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者</a:t>
            </a:r>
            <a:endParaRPr lang="zh-TW" altLang="en-US" sz="2600" b="1" dirty="0">
              <a:solidFill>
                <a:srgbClr val="0070C0"/>
              </a:solidFill>
            </a:endParaRPr>
          </a:p>
          <a:p>
            <a:r>
              <a:rPr lang="zh-TW" altLang="en-US" sz="2600" b="1" dirty="0" smtClean="0">
                <a:solidFill>
                  <a:srgbClr val="0070C0"/>
                </a:solidFill>
              </a:rPr>
              <a:t>第</a:t>
            </a:r>
            <a:r>
              <a:rPr lang="en-US" altLang="zh-TW" sz="2600" b="1" dirty="0" smtClean="0">
                <a:solidFill>
                  <a:srgbClr val="0070C0"/>
                </a:solidFill>
              </a:rPr>
              <a:t>4-5</a:t>
            </a:r>
            <a:r>
              <a:rPr lang="zh-TW" altLang="en-US" sz="2600" b="1" dirty="0">
                <a:solidFill>
                  <a:srgbClr val="0070C0"/>
                </a:solidFill>
              </a:rPr>
              <a:t>頁：建築、景觀外觀結構或其特色</a:t>
            </a:r>
            <a:endParaRPr lang="en-US" altLang="zh-TW" sz="2600" b="1" dirty="0" smtClean="0">
              <a:solidFill>
                <a:srgbClr val="0070C0"/>
              </a:solidFill>
            </a:endParaRPr>
          </a:p>
          <a:p>
            <a:r>
              <a:rPr lang="zh-TW" altLang="en-US" sz="2600" b="1" dirty="0" smtClean="0">
                <a:solidFill>
                  <a:srgbClr val="0070C0"/>
                </a:solidFill>
              </a:rPr>
              <a:t>第</a:t>
            </a:r>
            <a:r>
              <a:rPr lang="en-US" altLang="zh-TW" sz="2600" b="1" dirty="0" smtClean="0">
                <a:solidFill>
                  <a:srgbClr val="0070C0"/>
                </a:solidFill>
              </a:rPr>
              <a:t>6</a:t>
            </a:r>
            <a:r>
              <a:rPr lang="en-US" altLang="zh-TW" sz="2600" b="1" dirty="0">
                <a:solidFill>
                  <a:srgbClr val="0070C0"/>
                </a:solidFill>
              </a:rPr>
              <a:t>-7</a:t>
            </a:r>
            <a:r>
              <a:rPr lang="zh-TW" altLang="en-US" sz="2600" b="1" dirty="0">
                <a:solidFill>
                  <a:srgbClr val="0070C0"/>
                </a:solidFill>
              </a:rPr>
              <a:t>頁：從古到今的歷史演變；不同用途帶來的影響</a:t>
            </a:r>
            <a:endParaRPr lang="en-US" altLang="zh-TW" sz="2600" b="1" dirty="0" smtClean="0">
              <a:solidFill>
                <a:srgbClr val="0070C0"/>
              </a:solidFill>
            </a:endParaRPr>
          </a:p>
          <a:p>
            <a:r>
              <a:rPr lang="zh-TW" altLang="en-US" sz="2600" b="1" dirty="0" smtClean="0">
                <a:solidFill>
                  <a:srgbClr val="0070C0"/>
                </a:solidFill>
              </a:rPr>
              <a:t>第</a:t>
            </a:r>
            <a:r>
              <a:rPr lang="en-US" altLang="zh-TW" sz="2600" b="1" dirty="0">
                <a:solidFill>
                  <a:srgbClr val="0070C0"/>
                </a:solidFill>
              </a:rPr>
              <a:t>8</a:t>
            </a:r>
            <a:r>
              <a:rPr lang="zh-TW" altLang="en-US" sz="2600" b="1" dirty="0">
                <a:solidFill>
                  <a:srgbClr val="0070C0"/>
                </a:solidFill>
              </a:rPr>
              <a:t>頁</a:t>
            </a:r>
            <a:r>
              <a:rPr lang="en-US" altLang="zh-TW" sz="2600" b="1" dirty="0">
                <a:solidFill>
                  <a:srgbClr val="0070C0"/>
                </a:solidFill>
              </a:rPr>
              <a:t>(</a:t>
            </a:r>
            <a:r>
              <a:rPr lang="zh-TW" altLang="en-US" sz="2600" b="1" dirty="0">
                <a:solidFill>
                  <a:srgbClr val="0070C0"/>
                </a:solidFill>
              </a:rPr>
              <a:t>頁底</a:t>
            </a:r>
            <a:r>
              <a:rPr lang="en-US" altLang="zh-TW" sz="2600" b="1" dirty="0">
                <a:solidFill>
                  <a:srgbClr val="0070C0"/>
                </a:solidFill>
              </a:rPr>
              <a:t>)</a:t>
            </a:r>
            <a:r>
              <a:rPr lang="zh-TW" altLang="en-US" sz="2600" b="1" dirty="0">
                <a:solidFill>
                  <a:srgbClr val="0070C0"/>
                </a:solidFill>
              </a:rPr>
              <a:t>：為什麼挑選這個地方？或者描述喜歡這個景觀的原因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288768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/>
              <a:t>P.1(cover): the location, nation, in which continent, flag, and map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P.2-P.3: </a:t>
            </a:r>
            <a:r>
              <a:rPr lang="en-US" altLang="zh-TW" sz="2800" b="1" dirty="0"/>
              <a:t>the history background of the places, the </a:t>
            </a:r>
            <a:r>
              <a:rPr lang="en-US" altLang="zh-TW" sz="2800" b="1" dirty="0" smtClean="0"/>
              <a:t>founder</a:t>
            </a:r>
          </a:p>
          <a:p>
            <a:r>
              <a:rPr lang="en-US" altLang="zh-TW" sz="2800" b="1" dirty="0" smtClean="0"/>
              <a:t>P.4-P.5: </a:t>
            </a:r>
            <a:r>
              <a:rPr lang="en-US" altLang="zh-TW" sz="2800" b="1" dirty="0"/>
              <a:t>the structure of the building, the appearance or the features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P. 6-7: </a:t>
            </a:r>
            <a:r>
              <a:rPr lang="en-US" altLang="zh-TW" sz="2800" b="1" dirty="0"/>
              <a:t>the impact of the place, or the application of the building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P.8(back): </a:t>
            </a:r>
            <a:r>
              <a:rPr lang="en-US" altLang="zh-TW" sz="2800" b="1" dirty="0"/>
              <a:t>Why do you want to introduce the place? What do you think about it?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295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7912" y="2171612"/>
            <a:ext cx="8363272" cy="3789040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比賽對象：全校七年級學生。</a:t>
            </a:r>
            <a:endParaRPr lang="en-US" altLang="zh-TW" sz="2400" b="1" dirty="0" smtClean="0"/>
          </a:p>
          <a:p>
            <a:r>
              <a:rPr lang="zh-TW" altLang="en-US" sz="2400" b="1" dirty="0"/>
              <a:t>比</a:t>
            </a:r>
            <a:r>
              <a:rPr lang="zh-TW" altLang="en-US" sz="2400" b="1" dirty="0" smtClean="0"/>
              <a:t>賽內容：由各班英語老師推選出</a:t>
            </a:r>
            <a:r>
              <a:rPr lang="en-US" altLang="zh-TW" sz="2400" b="1" dirty="0" smtClean="0"/>
              <a:t>1-2</a:t>
            </a:r>
            <a:r>
              <a:rPr lang="zh-TW" altLang="en-US" sz="2400" b="1" dirty="0" smtClean="0"/>
              <a:t>本精美小書，學生自行錄製</a:t>
            </a:r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分鐘英文介紹影片。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第一階段小</a:t>
            </a:r>
            <a:r>
              <a:rPr lang="zh-TW" altLang="en-US" sz="2400" b="1" dirty="0"/>
              <a:t>書</a:t>
            </a:r>
            <a:r>
              <a:rPr lang="zh-TW" altLang="en-US" sz="2400" b="1" dirty="0" smtClean="0"/>
              <a:t>作品繳交</a:t>
            </a:r>
            <a:r>
              <a:rPr lang="zh-TW" altLang="en-US" sz="2400" b="1" dirty="0"/>
              <a:t>截止時間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10/22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一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 Oct. 20</a:t>
            </a:r>
            <a:r>
              <a:rPr lang="en-US" altLang="zh-TW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/>
              <a:t>中午</a:t>
            </a:r>
            <a:r>
              <a:rPr lang="zh-TW" altLang="en-US" sz="2400" b="1" dirty="0"/>
              <a:t>前。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第二階段優秀影片</a:t>
            </a:r>
            <a:r>
              <a:rPr lang="zh-TW" altLang="en-US" sz="2400" b="1" dirty="0"/>
              <a:t>繳交截止時間：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11/9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五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 Nov. 9</a:t>
            </a:r>
            <a:r>
              <a:rPr lang="en-US" altLang="zh-TW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/>
              <a:t>中午</a:t>
            </a:r>
            <a:r>
              <a:rPr lang="zh-TW" altLang="en-US" sz="2400" b="1" dirty="0"/>
              <a:t>前。</a:t>
            </a:r>
            <a:endParaRPr lang="en-US" altLang="zh-TW" sz="2400" b="1" dirty="0"/>
          </a:p>
          <a:p>
            <a:r>
              <a:rPr lang="zh-TW" altLang="en-US" sz="2400" b="1" dirty="0" smtClean="0"/>
              <a:t>午餐時間全校播放影片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(11/16-11/22)</a:t>
            </a:r>
            <a:r>
              <a:rPr lang="zh-TW" altLang="en-US" sz="2400" b="1" dirty="0"/>
              <a:t>，</a:t>
            </a:r>
            <a:r>
              <a:rPr lang="zh-TW" altLang="en-US" sz="2400" b="1" dirty="0" smtClean="0"/>
              <a:t>影片掛</a:t>
            </a:r>
            <a:r>
              <a:rPr lang="zh-TW" altLang="en-US" sz="2400" b="1" dirty="0"/>
              <a:t>在中平</a:t>
            </a:r>
            <a:r>
              <a:rPr lang="zh-TW" altLang="en-US" sz="2400" b="1" dirty="0" smtClean="0"/>
              <a:t>首頁</a:t>
            </a:r>
            <a:r>
              <a:rPr lang="zh-TW" altLang="en-US" sz="2400" b="1" dirty="0"/>
              <a:t>，亦開放</a:t>
            </a:r>
            <a:r>
              <a:rPr lang="zh-TW" altLang="en-US" sz="2400" b="1" dirty="0" smtClean="0"/>
              <a:t>全校師生網路投票。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參與</a:t>
            </a:r>
            <a:r>
              <a:rPr lang="zh-TW" altLang="en-US" sz="2400" b="1" dirty="0"/>
              <a:t>網路投票者</a:t>
            </a:r>
            <a:r>
              <a:rPr lang="zh-TW" altLang="en-US" sz="2400" b="1" dirty="0" smtClean="0"/>
              <a:t>摸彩：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11/23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11/23 </a:t>
            </a:r>
            <a:r>
              <a:rPr lang="zh-TW" altLang="en-US" sz="2400" b="1" dirty="0" smtClean="0"/>
              <a:t>公告</a:t>
            </a:r>
            <a:r>
              <a:rPr lang="zh-TW" altLang="en-US" sz="2400" b="1" dirty="0"/>
              <a:t>網路票選前</a:t>
            </a:r>
            <a:r>
              <a:rPr lang="en-US" altLang="zh-TW" sz="2400" b="1" dirty="0"/>
              <a:t>5</a:t>
            </a:r>
            <a:r>
              <a:rPr lang="zh-TW" altLang="en-US" sz="2400" b="1" dirty="0" smtClean="0"/>
              <a:t>名，擇期</a:t>
            </a:r>
            <a:r>
              <a:rPr lang="zh-TW" altLang="en-US" sz="2400" b="1" dirty="0"/>
              <a:t>頒發獎狀與獎品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邀請英語科教師擔任評審，評選出得獎作品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特優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名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優等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名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佳作若干名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。擇期頒發獎狀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獎品，並記嘉獎乙支。</a:t>
            </a:r>
            <a:endParaRPr lang="en-US" altLang="zh-TW" sz="2400" b="1" dirty="0" smtClean="0"/>
          </a:p>
        </p:txBody>
      </p:sp>
      <p:pic>
        <p:nvPicPr>
          <p:cNvPr id="4" name="Picture 4" descr="https://planetgeogblog.files.wordpress.com/2013/11/flags-of-the-worl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-5154" y="3732309"/>
            <a:ext cx="896448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dirty="0" smtClean="0">
                <a:latin typeface="+mj-ea"/>
              </a:rPr>
              <a:t>期待</a:t>
            </a:r>
            <a:r>
              <a:rPr lang="zh-TW" altLang="zh-TW" sz="2400" dirty="0" smtClean="0">
                <a:latin typeface="+mj-ea"/>
              </a:rPr>
              <a:t>藉著</a:t>
            </a:r>
            <a:r>
              <a:rPr lang="zh-TW" altLang="zh-TW" sz="2400" dirty="0">
                <a:latin typeface="+mj-ea"/>
              </a:rPr>
              <a:t>小</a:t>
            </a:r>
            <a:r>
              <a:rPr lang="zh-TW" altLang="zh-TW" sz="2400" dirty="0" smtClean="0">
                <a:latin typeface="+mj-ea"/>
              </a:rPr>
              <a:t>書</a:t>
            </a:r>
            <a:r>
              <a:rPr lang="zh-TW" altLang="en-US" sz="2400" dirty="0" smtClean="0">
                <a:latin typeface="+mj-ea"/>
              </a:rPr>
              <a:t>的</a:t>
            </a:r>
            <a:r>
              <a:rPr lang="zh-TW" altLang="zh-TW" sz="2400" dirty="0" smtClean="0">
                <a:latin typeface="+mj-ea"/>
              </a:rPr>
              <a:t>製作</a:t>
            </a:r>
            <a:r>
              <a:rPr lang="zh-TW" altLang="en-US" sz="2400" dirty="0" smtClean="0">
                <a:latin typeface="+mj-ea"/>
              </a:rPr>
              <a:t>及展出</a:t>
            </a:r>
            <a:r>
              <a:rPr lang="zh-TW" altLang="zh-TW" sz="2400" dirty="0" smtClean="0">
                <a:latin typeface="+mj-ea"/>
              </a:rPr>
              <a:t>，</a:t>
            </a:r>
            <a:r>
              <a:rPr lang="zh-TW" altLang="en-US" sz="2400" dirty="0" smtClean="0">
                <a:latin typeface="+mj-ea"/>
              </a:rPr>
              <a:t>使</a:t>
            </a:r>
            <a:r>
              <a:rPr lang="zh-TW" altLang="en-US" sz="2400" dirty="0">
                <a:latin typeface="+mj-ea"/>
              </a:rPr>
              <a:t>你</a:t>
            </a:r>
            <a:r>
              <a:rPr lang="zh-TW" altLang="zh-TW" sz="2400" dirty="0" smtClean="0">
                <a:latin typeface="+mj-ea"/>
              </a:rPr>
              <a:t>透過</a:t>
            </a:r>
            <a:r>
              <a:rPr lang="zh-TW" altLang="en-US" sz="2400" dirty="0" smtClean="0">
                <a:latin typeface="+mj-ea"/>
              </a:rPr>
              <a:t>查閱資料</a:t>
            </a:r>
            <a:r>
              <a:rPr lang="zh-TW" altLang="zh-TW" sz="2400" dirty="0" smtClean="0">
                <a:latin typeface="+mj-ea"/>
              </a:rPr>
              <a:t>、</a:t>
            </a:r>
            <a:r>
              <a:rPr lang="zh-TW" altLang="en-US" sz="2400" dirty="0" smtClean="0">
                <a:latin typeface="+mj-ea"/>
              </a:rPr>
              <a:t>親手創作，    融合</a:t>
            </a:r>
            <a:r>
              <a:rPr lang="zh-TW" altLang="zh-TW" sz="2400" dirty="0" smtClean="0">
                <a:latin typeface="+mj-ea"/>
              </a:rPr>
              <a:t>閱讀</a:t>
            </a:r>
            <a:r>
              <a:rPr lang="zh-TW" altLang="zh-TW" sz="2400" dirty="0">
                <a:latin typeface="+mj-ea"/>
              </a:rPr>
              <a:t>和</a:t>
            </a:r>
            <a:r>
              <a:rPr lang="zh-TW" altLang="zh-TW" sz="2400" dirty="0" smtClean="0">
                <a:latin typeface="+mj-ea"/>
              </a:rPr>
              <a:t>英語</a:t>
            </a:r>
            <a:r>
              <a:rPr lang="zh-TW" altLang="en-US" sz="2400" dirty="0" smtClean="0">
                <a:latin typeface="+mj-ea"/>
              </a:rPr>
              <a:t>，更認識這世界，也讓世界更美好！</a:t>
            </a:r>
            <a:r>
              <a:rPr lang="en-US" altLang="zh-TW" sz="2400" dirty="0" smtClean="0">
                <a:latin typeface="+mj-ea"/>
              </a:rPr>
              <a:t/>
            </a:r>
            <a:br>
              <a:rPr lang="en-US" altLang="zh-TW" sz="2400" dirty="0" smtClean="0">
                <a:latin typeface="+mj-ea"/>
              </a:rPr>
            </a:br>
            <a:r>
              <a:rPr lang="zh-TW" altLang="zh-TW" sz="3200" dirty="0">
                <a:latin typeface="+mj-ea"/>
              </a:rPr>
              <a:t/>
            </a:r>
            <a:br>
              <a:rPr lang="zh-TW" altLang="zh-TW" sz="3200" dirty="0">
                <a:latin typeface="+mj-ea"/>
              </a:rPr>
            </a:b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Learn </a:t>
            </a:r>
            <a:r>
              <a:rPr lang="en-US" altLang="zh-TW" sz="3200" dirty="0">
                <a:solidFill>
                  <a:srgbClr val="FF0000"/>
                </a:solidFill>
                <a:latin typeface="+mj-ea"/>
              </a:rPr>
              <a:t>from these </a:t>
            </a: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landmarks and </a:t>
            </a:r>
            <a:br>
              <a:rPr lang="en-US" altLang="zh-TW" sz="3200" dirty="0" smtClean="0">
                <a:solidFill>
                  <a:srgbClr val="FF0000"/>
                </a:solidFill>
                <a:latin typeface="+mj-ea"/>
              </a:rPr>
            </a:b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make the </a:t>
            </a:r>
            <a:r>
              <a:rPr lang="en-US" altLang="zh-TW" sz="3200" dirty="0">
                <a:solidFill>
                  <a:srgbClr val="FF0000"/>
                </a:solidFill>
                <a:latin typeface="+mj-ea"/>
              </a:rPr>
              <a:t>world </a:t>
            </a: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better!</a:t>
            </a:r>
            <a:endParaRPr lang="zh-TW" altLang="en-US" sz="32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26" name="Picture 2" descr="ãchecked-in places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 bwMode="auto">
          <a:xfrm>
            <a:off x="395536" y="332656"/>
            <a:ext cx="7620000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5775" y="-171400"/>
            <a:ext cx="3384376" cy="108012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00B050"/>
                </a:solidFill>
              </a:rPr>
              <a:t>小書製作</a:t>
            </a:r>
            <a:r>
              <a:rPr lang="zh-TW" altLang="en-US" sz="3600" b="1" dirty="0" smtClean="0"/>
              <a:t>：</a:t>
            </a:r>
            <a:endParaRPr lang="zh-TW" altLang="en-US" sz="3600" b="1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5823672" y="260648"/>
            <a:ext cx="3212824" cy="176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zh-TW" altLang="en-US" sz="4000" b="1" dirty="0" smtClean="0"/>
              <a:t>內容搜尋：</a:t>
            </a:r>
            <a:endParaRPr lang="en-US" altLang="zh-TW" sz="4000" b="1" dirty="0" smtClean="0"/>
          </a:p>
          <a:p>
            <a:pPr algn="l">
              <a:lnSpc>
                <a:spcPct val="170000"/>
              </a:lnSpc>
            </a:pPr>
            <a:endParaRPr lang="en-US" altLang="zh-TW" dirty="0"/>
          </a:p>
          <a:p>
            <a:pPr algn="l">
              <a:lnSpc>
                <a:spcPct val="170000"/>
              </a:lnSpc>
            </a:pPr>
            <a:r>
              <a:rPr lang="zh-TW" altLang="en-US" sz="4500" dirty="0" smtClean="0"/>
              <a:t>可用</a:t>
            </a:r>
            <a:r>
              <a:rPr lang="en-US" altLang="zh-TW" sz="4500" dirty="0" smtClean="0">
                <a:solidFill>
                  <a:srgbClr val="FF0000"/>
                </a:solidFill>
              </a:rPr>
              <a:t>Google</a:t>
            </a:r>
            <a:r>
              <a:rPr lang="zh-TW" altLang="en-US" sz="4500" dirty="0" smtClean="0">
                <a:solidFill>
                  <a:srgbClr val="FF0000"/>
                </a:solidFill>
              </a:rPr>
              <a:t>資料、圖書館</a:t>
            </a:r>
            <a:r>
              <a:rPr lang="zh-TW" altLang="en-US" sz="4500" dirty="0">
                <a:solidFill>
                  <a:srgbClr val="FF0000"/>
                </a:solidFill>
              </a:rPr>
              <a:t>藏</a:t>
            </a:r>
            <a:r>
              <a:rPr lang="zh-TW" altLang="en-US" sz="4500" dirty="0" smtClean="0">
                <a:solidFill>
                  <a:srgbClr val="FF0000"/>
                </a:solidFill>
              </a:rPr>
              <a:t>書、雜誌、地理課本</a:t>
            </a:r>
            <a:r>
              <a:rPr lang="zh-TW" altLang="en-US" sz="4500" dirty="0" smtClean="0"/>
              <a:t>等等查詢。</a:t>
            </a:r>
            <a:endParaRPr lang="en-US" altLang="zh-TW" sz="4500" dirty="0" smtClean="0"/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4860032" y="234888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900171" y="2432123"/>
            <a:ext cx="3136325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70C0"/>
                </a:solidFill>
              </a:rPr>
              <a:t>內容製作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algn="l"/>
            <a:endParaRPr lang="en-US" altLang="zh-TW" sz="2000" dirty="0"/>
          </a:p>
          <a:p>
            <a:pPr algn="l"/>
            <a:r>
              <a:rPr lang="zh-TW" altLang="en-US" sz="1800" dirty="0" smtClean="0"/>
              <a:t>可使用不同的顏料、色筆、照片或彩色列印混合，展現出對該地點的認識及自己的個人才華及特色。</a:t>
            </a:r>
            <a:endParaRPr lang="en-US" altLang="zh-TW" sz="1800" dirty="0" smtClean="0"/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" y="701020"/>
            <a:ext cx="5949607" cy="61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s://s-media-cache-ak0.pinimg.com/originals/5b/eb/7e/5beb7ef59e7ec4c0c23f3cb86f42a08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1840">
            <a:off x="6452695" y="4339296"/>
            <a:ext cx="1821070" cy="24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779912" y="1602433"/>
            <a:ext cx="5064379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u="sng" dirty="0" smtClean="0">
                <a:solidFill>
                  <a:schemeClr val="tx1"/>
                </a:solidFill>
              </a:rPr>
              <a:t>舉例 </a:t>
            </a:r>
            <a:r>
              <a:rPr lang="en-US" altLang="zh-TW" sz="2400" b="1" u="sng" dirty="0" smtClean="0">
                <a:solidFill>
                  <a:schemeClr val="tx1"/>
                </a:solidFill>
              </a:rPr>
              <a:t>examples: </a:t>
            </a:r>
            <a:endParaRPr lang="en-US" altLang="zh-TW" sz="2400" b="1" u="sng" dirty="0">
              <a:solidFill>
                <a:schemeClr val="tx1"/>
              </a:solidFill>
            </a:endParaRPr>
          </a:p>
          <a:p>
            <a:r>
              <a:rPr lang="zh-TW" altLang="en-US" sz="2200" dirty="0" smtClean="0">
                <a:solidFill>
                  <a:srgbClr val="0070C0"/>
                </a:solidFill>
              </a:rPr>
              <a:t>里約熱內盧基督像 </a:t>
            </a:r>
            <a:r>
              <a:rPr lang="en-US" altLang="zh-TW" sz="2200" dirty="0" smtClean="0">
                <a:solidFill>
                  <a:srgbClr val="0070C0"/>
                </a:solidFill>
              </a:rPr>
              <a:t>Christ </a:t>
            </a:r>
            <a:r>
              <a:rPr lang="en-US" altLang="zh-TW" sz="2200" dirty="0">
                <a:solidFill>
                  <a:srgbClr val="0070C0"/>
                </a:solidFill>
              </a:rPr>
              <a:t>the Redeemer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r>
              <a:rPr lang="zh-TW" altLang="en-US" sz="2300" dirty="0" smtClean="0">
                <a:solidFill>
                  <a:srgbClr val="FF0000"/>
                </a:solidFill>
              </a:rPr>
              <a:t>蘇格</a:t>
            </a:r>
            <a:r>
              <a:rPr lang="zh-TW" altLang="en-US" sz="2300" dirty="0">
                <a:solidFill>
                  <a:srgbClr val="FF0000"/>
                </a:solidFill>
              </a:rPr>
              <a:t>蘭</a:t>
            </a:r>
            <a:r>
              <a:rPr lang="zh-TW" altLang="en-US" sz="2300" dirty="0" smtClean="0">
                <a:solidFill>
                  <a:srgbClr val="FF0000"/>
                </a:solidFill>
              </a:rPr>
              <a:t>尼斯湖 </a:t>
            </a:r>
            <a:r>
              <a:rPr lang="en-US" altLang="zh-TW" sz="2300" dirty="0" smtClean="0">
                <a:solidFill>
                  <a:srgbClr val="FF0000"/>
                </a:solidFill>
              </a:rPr>
              <a:t>Loch </a:t>
            </a:r>
            <a:r>
              <a:rPr lang="en-US" altLang="zh-TW" sz="2300" dirty="0">
                <a:solidFill>
                  <a:srgbClr val="FF0000"/>
                </a:solidFill>
              </a:rPr>
              <a:t>Ness 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00B050"/>
                </a:solidFill>
              </a:rPr>
              <a:t>印度</a:t>
            </a:r>
            <a:r>
              <a:rPr lang="zh-TW" altLang="en-US" sz="2400" dirty="0">
                <a:solidFill>
                  <a:srgbClr val="00B050"/>
                </a:solidFill>
              </a:rPr>
              <a:t>泰姬瑪哈陵 </a:t>
            </a:r>
            <a:r>
              <a:rPr lang="en-US" altLang="zh-TW" sz="2400" dirty="0">
                <a:solidFill>
                  <a:srgbClr val="00B050"/>
                </a:solidFill>
              </a:rPr>
              <a:t>The Taj </a:t>
            </a:r>
            <a:r>
              <a:rPr lang="en-US" altLang="zh-TW" sz="2400" dirty="0" smtClean="0">
                <a:solidFill>
                  <a:srgbClr val="00B050"/>
                </a:solidFill>
              </a:rPr>
              <a:t>Mahal</a:t>
            </a:r>
          </a:p>
          <a:p>
            <a:r>
              <a:rPr lang="zh-TW" altLang="en-US" sz="2400" dirty="0" smtClean="0">
                <a:solidFill>
                  <a:srgbClr val="7030A0"/>
                </a:solidFill>
              </a:rPr>
              <a:t>曼谷</a:t>
            </a:r>
            <a:r>
              <a:rPr lang="en-US" altLang="zh-TW" sz="2400" dirty="0" err="1" smtClean="0">
                <a:solidFill>
                  <a:srgbClr val="7030A0"/>
                </a:solidFill>
              </a:rPr>
              <a:t>Gaggan</a:t>
            </a:r>
            <a:r>
              <a:rPr lang="zh-TW" altLang="en-US" sz="2400" dirty="0" smtClean="0">
                <a:solidFill>
                  <a:srgbClr val="7030A0"/>
                </a:solidFill>
              </a:rPr>
              <a:t>餐廳</a:t>
            </a:r>
            <a:r>
              <a:rPr lang="en-US" altLang="zh-TW" sz="2400" dirty="0" smtClean="0">
                <a:solidFill>
                  <a:srgbClr val="7030A0"/>
                </a:solidFill>
              </a:rPr>
              <a:t> </a:t>
            </a:r>
            <a:r>
              <a:rPr lang="en-US" altLang="zh-TW" sz="2400" dirty="0" err="1">
                <a:solidFill>
                  <a:srgbClr val="7030A0"/>
                </a:solidFill>
              </a:rPr>
              <a:t>Gaggan</a:t>
            </a:r>
            <a:r>
              <a:rPr lang="en-US" altLang="zh-TW" sz="2400" dirty="0">
                <a:solidFill>
                  <a:srgbClr val="7030A0"/>
                </a:solidFill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</a:rPr>
              <a:t>Restaurant</a:t>
            </a:r>
          </a:p>
          <a:p>
            <a:r>
              <a:rPr lang="zh-TW" altLang="en-US" sz="2400" dirty="0" smtClean="0">
                <a:solidFill>
                  <a:schemeClr val="accent5"/>
                </a:solidFill>
              </a:rPr>
              <a:t>南美洲</a:t>
            </a:r>
            <a:r>
              <a:rPr lang="zh-TW" altLang="en-US" sz="2400" dirty="0">
                <a:solidFill>
                  <a:schemeClr val="accent5"/>
                </a:solidFill>
              </a:rPr>
              <a:t>亞馬遜</a:t>
            </a:r>
            <a:r>
              <a:rPr lang="zh-TW" altLang="en-US" sz="2400" dirty="0" smtClean="0">
                <a:solidFill>
                  <a:schemeClr val="accent5"/>
                </a:solidFill>
              </a:rPr>
              <a:t>熱帶雨林 </a:t>
            </a:r>
            <a:r>
              <a:rPr lang="en-US" altLang="zh-TW" sz="2400" dirty="0" smtClean="0">
                <a:solidFill>
                  <a:schemeClr val="accent5"/>
                </a:solidFill>
              </a:rPr>
              <a:t>Amazon Rainforest</a:t>
            </a:r>
          </a:p>
          <a:p>
            <a:r>
              <a:rPr lang="zh-TW" altLang="en-US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洋基體育場 </a:t>
            </a:r>
            <a:r>
              <a:rPr lang="en-US" altLang="zh-TW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Yankee </a:t>
            </a:r>
            <a:r>
              <a:rPr lang="en-US" altLang="zh-TW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Stadium</a:t>
            </a:r>
            <a:endParaRPr lang="en-US" altLang="zh-TW" sz="2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zh-TW" altLang="en-US" sz="2400" dirty="0"/>
              <a:t>雪梨</a:t>
            </a:r>
            <a:r>
              <a:rPr lang="zh-TW" altLang="en-US" sz="2400" dirty="0" smtClean="0"/>
              <a:t>歌劇院 </a:t>
            </a:r>
            <a:r>
              <a:rPr lang="en-US" altLang="zh-TW" sz="2400" dirty="0" smtClean="0">
                <a:solidFill>
                  <a:schemeClr val="tx1"/>
                </a:solidFill>
              </a:rPr>
              <a:t>Sydney </a:t>
            </a:r>
            <a:r>
              <a:rPr lang="en-US" altLang="zh-TW" sz="2400" dirty="0">
                <a:solidFill>
                  <a:schemeClr val="tx1"/>
                </a:solidFill>
              </a:rPr>
              <a:t>Opera </a:t>
            </a:r>
            <a:r>
              <a:rPr lang="en-US" altLang="zh-TW" sz="2400" dirty="0" smtClean="0">
                <a:solidFill>
                  <a:schemeClr val="tx1"/>
                </a:solidFill>
              </a:rPr>
              <a:t>House</a:t>
            </a:r>
          </a:p>
          <a:p>
            <a:r>
              <a:rPr lang="zh-TW" altLang="en-US" sz="2400" dirty="0">
                <a:solidFill>
                  <a:srgbClr val="C00000"/>
                </a:solidFill>
              </a:rPr>
              <a:t>洛杉磯</a:t>
            </a:r>
            <a:r>
              <a:rPr lang="zh-TW" altLang="en-US" sz="2400" dirty="0" smtClean="0">
                <a:solidFill>
                  <a:srgbClr val="C00000"/>
                </a:solidFill>
              </a:rPr>
              <a:t>國際機場 </a:t>
            </a:r>
            <a:r>
              <a:rPr lang="en-US" altLang="zh-TW" sz="2400" dirty="0" smtClean="0">
                <a:solidFill>
                  <a:srgbClr val="C00000"/>
                </a:solidFill>
              </a:rPr>
              <a:t>Los </a:t>
            </a:r>
            <a:r>
              <a:rPr lang="en-US" altLang="zh-TW" sz="2400" dirty="0">
                <a:solidFill>
                  <a:srgbClr val="C00000"/>
                </a:solidFill>
              </a:rPr>
              <a:t>Angeles International Airport</a:t>
            </a:r>
            <a:endParaRPr lang="en-US" altLang="zh-TW" sz="2400" dirty="0" smtClean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-164310"/>
            <a:ext cx="844991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u="sng" dirty="0" smtClean="0"/>
              <a:t>Categories</a:t>
            </a:r>
            <a:r>
              <a:rPr lang="zh-TW" altLang="en-US" b="1" u="sng" dirty="0" smtClean="0"/>
              <a:t>種類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r>
              <a:rPr lang="en-US" altLang="zh-TW" dirty="0" smtClean="0">
                <a:solidFill>
                  <a:srgbClr val="0070C0"/>
                </a:solidFill>
              </a:rPr>
              <a:t>1</a:t>
            </a:r>
            <a:r>
              <a:rPr lang="zh-TW" altLang="en-US" dirty="0" smtClean="0">
                <a:solidFill>
                  <a:srgbClr val="0070C0"/>
                </a:solidFill>
              </a:rPr>
              <a:t>歷史古蹟</a:t>
            </a:r>
            <a:r>
              <a:rPr lang="en-US" altLang="zh-TW" dirty="0" smtClean="0">
                <a:solidFill>
                  <a:srgbClr val="0070C0"/>
                </a:solidFill>
              </a:rPr>
              <a:t> historical site         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購物商圈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shopping district</a:t>
            </a:r>
            <a:b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世界遺產 </a:t>
            </a:r>
            <a:r>
              <a:rPr lang="en-US" altLang="zh-TW" dirty="0" smtClean="0">
                <a:solidFill>
                  <a:srgbClr val="FF0000"/>
                </a:solidFill>
              </a:rPr>
              <a:t>world heritage      </a:t>
            </a:r>
            <a:r>
              <a:rPr lang="en-US" altLang="zh-TW" dirty="0" smtClean="0">
                <a:solidFill>
                  <a:srgbClr val="C00000"/>
                </a:solidFill>
              </a:rPr>
              <a:t>10</a:t>
            </a:r>
            <a:r>
              <a:rPr lang="zh-TW" altLang="en-US" dirty="0">
                <a:solidFill>
                  <a:srgbClr val="C00000"/>
                </a:solidFill>
              </a:rPr>
              <a:t>交通</a:t>
            </a:r>
            <a:r>
              <a:rPr lang="zh-TW" altLang="en-US" dirty="0" smtClean="0">
                <a:solidFill>
                  <a:srgbClr val="C00000"/>
                </a:solidFill>
              </a:rPr>
              <a:t>樞紐 </a:t>
            </a:r>
            <a:r>
              <a:rPr lang="en-US" altLang="zh-TW" dirty="0" smtClean="0">
                <a:solidFill>
                  <a:srgbClr val="C00000"/>
                </a:solidFill>
              </a:rPr>
              <a:t>transportation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7030A0"/>
                </a:solidFill>
              </a:rPr>
              <a:t>3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zh-TW" altLang="en-US" sz="2600" dirty="0" smtClean="0">
                <a:solidFill>
                  <a:srgbClr val="7030A0"/>
                </a:solidFill>
              </a:rPr>
              <a:t>特</a:t>
            </a:r>
            <a:r>
              <a:rPr lang="zh-TW" altLang="en-US" sz="2600" dirty="0">
                <a:solidFill>
                  <a:srgbClr val="7030A0"/>
                </a:solidFill>
              </a:rPr>
              <a:t>色</a:t>
            </a:r>
            <a:r>
              <a:rPr lang="zh-TW" altLang="en-US" sz="2600" dirty="0" smtClean="0">
                <a:solidFill>
                  <a:srgbClr val="7030A0"/>
                </a:solidFill>
              </a:rPr>
              <a:t>餐廳</a:t>
            </a:r>
            <a:r>
              <a:rPr lang="en-US" altLang="zh-TW" sz="2600" dirty="0" smtClean="0">
                <a:solidFill>
                  <a:srgbClr val="7030A0"/>
                </a:solidFill>
              </a:rPr>
              <a:t> gourmet restaurant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00B050"/>
                </a:solidFill>
              </a:rPr>
              <a:t>4</a:t>
            </a:r>
            <a:r>
              <a:rPr lang="zh-TW" altLang="en-US" dirty="0" smtClean="0">
                <a:solidFill>
                  <a:srgbClr val="00B050"/>
                </a:solidFill>
              </a:rPr>
              <a:t> 政治</a:t>
            </a:r>
            <a:r>
              <a:rPr lang="en-US" altLang="zh-TW" dirty="0" smtClean="0">
                <a:solidFill>
                  <a:srgbClr val="00B050"/>
                </a:solidFill>
              </a:rPr>
              <a:t> political building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5"/>
                </a:solidFill>
              </a:rPr>
              <a:t>5</a:t>
            </a:r>
            <a:r>
              <a:rPr lang="zh-TW" altLang="en-US" dirty="0" smtClean="0">
                <a:solidFill>
                  <a:schemeClr val="accent5"/>
                </a:solidFill>
              </a:rPr>
              <a:t> </a:t>
            </a:r>
            <a:r>
              <a:rPr lang="zh-TW" altLang="en-US" dirty="0">
                <a:solidFill>
                  <a:schemeClr val="accent5"/>
                </a:solidFill>
              </a:rPr>
              <a:t>自</a:t>
            </a:r>
            <a:r>
              <a:rPr lang="zh-TW" altLang="en-US" dirty="0" smtClean="0">
                <a:solidFill>
                  <a:schemeClr val="accent5"/>
                </a:solidFill>
              </a:rPr>
              <a:t>然景觀</a:t>
            </a:r>
            <a:r>
              <a:rPr lang="en-US" altLang="zh-TW" dirty="0" smtClean="0">
                <a:solidFill>
                  <a:schemeClr val="accent5"/>
                </a:solidFill>
              </a:rPr>
              <a:t> nature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002060"/>
                </a:solidFill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</a:rPr>
              <a:t> 體育  </a:t>
            </a:r>
            <a:r>
              <a:rPr lang="en-US" altLang="zh-TW" dirty="0" smtClean="0">
                <a:solidFill>
                  <a:srgbClr val="002060"/>
                </a:solidFill>
              </a:rPr>
              <a:t>sport &amp; exercise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7</a:t>
            </a:r>
            <a:r>
              <a:rPr lang="zh-TW" altLang="en-US" dirty="0" smtClean="0"/>
              <a:t> 藝術音</a:t>
            </a:r>
            <a:r>
              <a:rPr lang="zh-TW" altLang="en-US" dirty="0"/>
              <a:t>樂</a:t>
            </a:r>
            <a:r>
              <a:rPr lang="en-US" altLang="zh-TW" dirty="0" smtClean="0"/>
              <a:t> 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music</a:t>
            </a:r>
            <a:br>
              <a:rPr lang="en-US" altLang="zh-TW" dirty="0" smtClean="0"/>
            </a:br>
            <a:r>
              <a:rPr lang="en-US" altLang="zh-TW" dirty="0" smtClean="0"/>
              <a:t>8 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宗教文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化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religion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&amp;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culture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0" y="3429000"/>
            <a:ext cx="4552950" cy="446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700" b="1" u="sng" dirty="0" smtClean="0"/>
              <a:t>Continents </a:t>
            </a:r>
            <a:r>
              <a:rPr lang="zh-TW" altLang="en-US" sz="2700" b="1" u="sng" dirty="0" smtClean="0"/>
              <a:t>六大洲別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G2   Europe </a:t>
            </a:r>
            <a:r>
              <a:rPr lang="zh-TW" altLang="en-US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歐洲</a:t>
            </a:r>
            <a:r>
              <a:rPr lang="en-US" altLang="zh-TW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altLang="zh-TW" sz="27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G4   Asia </a:t>
            </a:r>
            <a:r>
              <a:rPr lang="zh-TW" altLang="en-US" sz="27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亞洲</a:t>
            </a:r>
            <a:r>
              <a:rPr lang="en-US" altLang="zh-TW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altLang="zh-TW" sz="27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G5   Africa </a:t>
            </a:r>
            <a:r>
              <a:rPr lang="zh-TW" altLang="en-US" sz="27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非洲</a:t>
            </a:r>
            <a:endParaRPr lang="en-US" altLang="zh-TW" sz="27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altLang="zh-TW" sz="2700" dirty="0">
                <a:solidFill>
                  <a:srgbClr val="002060"/>
                </a:solidFill>
              </a:rPr>
              <a:t>G3   North America </a:t>
            </a:r>
            <a:r>
              <a:rPr lang="zh-TW" altLang="en-US" sz="2700" dirty="0">
                <a:solidFill>
                  <a:srgbClr val="002060"/>
                </a:solidFill>
              </a:rPr>
              <a:t>北美洲</a:t>
            </a:r>
            <a:endParaRPr lang="en-US" altLang="zh-TW" sz="2700" dirty="0">
              <a:solidFill>
                <a:srgbClr val="002060"/>
              </a:solidFill>
            </a:endParaRPr>
          </a:p>
          <a:p>
            <a:pPr algn="l"/>
            <a:r>
              <a:rPr lang="en-US" altLang="zh-TW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G6   South America </a:t>
            </a:r>
            <a:r>
              <a:rPr lang="zh-TW" altLang="en-US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南美洲</a:t>
            </a: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>G1   Oceania </a:t>
            </a:r>
            <a:r>
              <a:rPr lang="zh-TW" altLang="en-US" sz="2700" dirty="0" smtClean="0">
                <a:solidFill>
                  <a:schemeClr val="tx1"/>
                </a:solidFill>
              </a:rPr>
              <a:t>大洋洲</a:t>
            </a: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5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82" y="1003259"/>
            <a:ext cx="2154689" cy="14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1763688" y="184006"/>
            <a:ext cx="6923112" cy="699170"/>
          </a:xfrm>
          <a:prstGeom prst="wedgeEllipseCallout">
            <a:avLst>
              <a:gd name="adj1" fmla="val -37623"/>
              <a:gd name="adj2" fmla="val 656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Where are these places ?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ãworld wonder heritages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" y="2587742"/>
            <a:ext cx="3281252" cy="21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amazon rainforest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58" y="918455"/>
            <a:ext cx="2846929" cy="21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776953"/>
            <a:ext cx="3656116" cy="20565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622" y="4812607"/>
            <a:ext cx="3636254" cy="2045393"/>
          </a:xfrm>
          <a:prstGeom prst="rect">
            <a:avLst/>
          </a:prstGeom>
        </p:spPr>
      </p:pic>
      <p:pic>
        <p:nvPicPr>
          <p:cNvPr id="2054" name="Picture 6" descr="ãæ´åºçå ´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22" y="3159209"/>
            <a:ext cx="2725701" cy="20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5" y="0"/>
            <a:ext cx="864096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</a:rPr>
              <a:t>各打卡地點來自五大洲：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全球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243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個國家有很多重要地標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Important </a:t>
            </a:r>
            <a:r>
              <a:rPr lang="en-US" altLang="zh-TW" sz="2400" b="1" dirty="0">
                <a:solidFill>
                  <a:srgbClr val="0070C0"/>
                </a:solidFill>
              </a:rPr>
              <a:t>landmarks in the world  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are </a:t>
            </a:r>
            <a:r>
              <a:rPr lang="en-US" altLang="zh-TW" sz="2400" b="1" dirty="0">
                <a:solidFill>
                  <a:srgbClr val="0070C0"/>
                </a:solidFill>
              </a:rPr>
              <a:t>f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rom 5 different continents.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endParaRPr lang="en-US" altLang="zh-TW" sz="2400" b="1" dirty="0" smtClean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亞　洲 </a:t>
            </a:r>
            <a:r>
              <a:rPr lang="en-US" altLang="zh-TW" sz="2400" dirty="0" smtClean="0">
                <a:solidFill>
                  <a:srgbClr val="FF0000"/>
                </a:solidFill>
              </a:rPr>
              <a:t>Asia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(49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東亞、東南亞、中南亞、西亞。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 smtClean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歐　洲 </a:t>
            </a:r>
            <a:r>
              <a:rPr lang="en-US" altLang="zh-TW" sz="2400" dirty="0" smtClean="0">
                <a:solidFill>
                  <a:srgbClr val="FF0000"/>
                </a:solidFill>
              </a:rPr>
              <a:t>Europe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(60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北歐、西歐、南歐、東歐、東南歐。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非　洲 </a:t>
            </a:r>
            <a:r>
              <a:rPr lang="en-US" altLang="zh-TW" sz="2400" dirty="0" smtClean="0">
                <a:solidFill>
                  <a:srgbClr val="FF0000"/>
                </a:solidFill>
              </a:rPr>
              <a:t>Africa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(57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北非、西非、中非、東非、南非。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大洋洲 </a:t>
            </a:r>
            <a:r>
              <a:rPr lang="en-US" altLang="zh-TW" sz="2400" dirty="0" smtClean="0">
                <a:solidFill>
                  <a:srgbClr val="FF0000"/>
                </a:solidFill>
              </a:rPr>
              <a:t>Oceania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(25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澳大利亞、新西蘭和美拉尼西亞；密克羅尼西亞；波利尼西亞。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pPr marL="457200" indent="-457200">
              <a:buAutoNum type="alphaUcPeriod" startAt="5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美   洲 </a:t>
            </a:r>
            <a:r>
              <a:rPr lang="en-US" altLang="zh-TW" sz="2400" dirty="0" smtClean="0">
                <a:solidFill>
                  <a:srgbClr val="FF0000"/>
                </a:solidFill>
              </a:rPr>
              <a:t>America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(52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北美地區、中美地區、加勒比群島、南美。</a:t>
            </a:r>
          </a:p>
          <a:p>
            <a:r>
              <a:rPr lang="zh-TW" altLang="en-US" sz="1100" dirty="0" smtClean="0"/>
              <a:t> </a:t>
            </a:r>
          </a:p>
          <a:p>
            <a:r>
              <a:rPr lang="zh-TW" altLang="en-US" sz="1100" dirty="0" smtClean="0"/>
              <a:t> </a:t>
            </a:r>
          </a:p>
        </p:txBody>
      </p:sp>
      <p:pic>
        <p:nvPicPr>
          <p:cNvPr id="1026" name="Picture 2" descr="http://trueliesnews.net/-map/continents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24" y="-16545"/>
            <a:ext cx="3020299" cy="20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101.bu.edu/StudentDoc/Archives/ED101fa10/piercea/Images/asia_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483716" cy="25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249289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A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亞洲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Asia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49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東亞、東南亞、中南亞、西亞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東</a:t>
            </a:r>
            <a:r>
              <a:rPr lang="en-US" altLang="zh-TW" dirty="0" smtClean="0"/>
              <a:t>    </a:t>
            </a:r>
            <a:r>
              <a:rPr lang="zh-TW" altLang="zh-TW" dirty="0"/>
              <a:t>亞：中國、蒙古、朝鮮、韓國、日本、俄羅斯（遠東）。</a:t>
            </a:r>
            <a:r>
              <a:rPr lang="en-US" altLang="zh-TW" dirty="0"/>
              <a:t>(Yolanda says: </a:t>
            </a:r>
            <a:r>
              <a:rPr lang="zh-TW" altLang="zh-TW" dirty="0"/>
              <a:t>若再嚴格區分可將日本與韓國從東亞劃出成為東北亞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東南亞</a:t>
            </a:r>
            <a:r>
              <a:rPr lang="zh-TW" altLang="zh-TW" dirty="0"/>
              <a:t>：越南、老撾</a:t>
            </a:r>
            <a:r>
              <a:rPr lang="en-US" altLang="zh-TW" dirty="0"/>
              <a:t>(</a:t>
            </a:r>
            <a:r>
              <a:rPr lang="zh-TW" altLang="zh-TW" dirty="0"/>
              <a:t>台灣翻為竂國</a:t>
            </a:r>
            <a:r>
              <a:rPr lang="en-US" altLang="zh-TW" dirty="0" err="1"/>
              <a:t>Loas</a:t>
            </a:r>
            <a:r>
              <a:rPr lang="en-US" altLang="zh-TW" dirty="0"/>
              <a:t>)</a:t>
            </a:r>
            <a:r>
              <a:rPr lang="zh-TW" altLang="zh-TW" dirty="0"/>
              <a:t>、柬埔寨、緬甸、泰國、馬來西亞、新加坡、汶萊達魯薩蘭國、菲律賓、印尼、</a:t>
            </a:r>
            <a:r>
              <a:rPr lang="zh-TW" altLang="zh-TW" dirty="0" smtClean="0"/>
              <a:t>東帝汶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中</a:t>
            </a:r>
            <a:r>
              <a:rPr lang="zh-TW" altLang="zh-TW" dirty="0"/>
              <a:t>南亞：哈薩克斯坦、吉爾吉斯斯坦、烏茲別克斯坦、塔吉克斯坦、土庫曼斯坦、阿富汗、巴基斯坦、尼泊爾 、不丹、印度、孟加拉、斯里蘭卡、馬爾代</a:t>
            </a:r>
            <a:r>
              <a:rPr lang="zh-TW" altLang="zh-TW" dirty="0" smtClean="0"/>
              <a:t>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西</a:t>
            </a:r>
            <a:r>
              <a:rPr lang="en-US" altLang="zh-TW" dirty="0" smtClean="0"/>
              <a:t>    </a:t>
            </a:r>
            <a:r>
              <a:rPr lang="zh-TW" altLang="zh-TW" dirty="0"/>
              <a:t>亞：伊朗伊斯蘭共和國、伊拉克、科威特、沙烏地阿拉伯、巴林、卡塔爾 、阿拉伯聯合酋長國、阿曼、葉門、約旦、巴勒斯坦被占領土、以色列、阿拉伯敘利亞共和國 、黎巴嫩、土耳其、賽普勒斯、阿塞拜疆、格魯吉亞、</a:t>
            </a:r>
            <a:r>
              <a:rPr lang="zh-TW" altLang="zh-TW" dirty="0" smtClean="0"/>
              <a:t>亞美尼亞</a:t>
            </a:r>
            <a:r>
              <a:rPr lang="zh-TW" altLang="en-US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744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-99392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B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歐洲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Europe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60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北歐、西歐、南歐、東歐、東南歐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北歐</a:t>
            </a:r>
            <a:r>
              <a:rPr lang="zh-TW" altLang="zh-TW" dirty="0"/>
              <a:t>：冰島、斯瓦爾巴德群島、法羅群島、丹麥、挪威、瑞典、芬蘭、奧蘭群島、愛沙尼亞、拉脫維亞、立陶宛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西歐：愛爾蘭、英國、英格蘭、威爾士、蘇格蘭、北愛爾蘭、根西、澤西、馬恩島、法國、荷蘭、比利時、盧森堡、德國、奧地利、瑞士、列支敦士登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南歐：葡萄牙、西班牙、直布羅陀、安道爾、摩納哥、義大利、梵蒂岡、馬爾他、聖馬利諾、希臘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東歐和東南歐：俄羅斯、白俄羅斯、烏克蘭、波蘭、捷克共和國、斯洛伐克、匈牙利、斯洛文尼亞、克羅地亞、波士尼亞和黑塞哥維那、波黑聯邦、塞族共和國、塞爾維亞和黑山、塞爾維亞。</a:t>
            </a:r>
          </a:p>
        </p:txBody>
      </p:sp>
      <p:pic>
        <p:nvPicPr>
          <p:cNvPr id="9218" name="Picture 2" descr="https://pbs.twimg.com/profile_images/1211789041/europe_map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24337" cy="33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shlaw.edu/Map/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234786" cy="22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-99392"/>
            <a:ext cx="83396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C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非洲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Africa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57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北非、西非、中非、東非、南非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北非</a:t>
            </a:r>
            <a:r>
              <a:rPr lang="zh-TW" altLang="zh-TW" dirty="0"/>
              <a:t>：埃及、蘇丹、利比亞、突尼斯、阿爾及利亞、摩洛哥、西撒哈拉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西非：茅利塔尼亞、塞內加爾、岡比亞、馬里、伯基納法索、佛得角、幾內亞比紹、幾內亞、塞拉里昂、利比理亞、象牙海岸、加納、多哥、貝寧、尼日爾、尼日利亞、聖赫勒拿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中非：喀麥隆、赤道幾內亞、乍得 、中非共和國、加蓬、剛果（布）、剛果（金）、聖多美及普林西比島、</a:t>
            </a:r>
            <a:r>
              <a:rPr lang="zh-TW" altLang="zh-TW" dirty="0" smtClean="0"/>
              <a:t>安哥拉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東非：厄立特里亞、埃塞俄比亞、吉布地、索馬里、肯雅、烏干達、坦桑尼亞、盧旺達、布隆迪、馬拉維、莫三比克、馬達加斯加、塞舌耳、科摩羅、馬約特、毛里求斯、留尼汪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e) </a:t>
            </a:r>
            <a:r>
              <a:rPr lang="zh-TW" altLang="zh-TW" dirty="0"/>
              <a:t>南非：尚比亞、辛巴威、博茨瓦納、納米比亞、南非、萊索托、斯威士蘭。</a:t>
            </a:r>
          </a:p>
          <a:p>
            <a:r>
              <a:rPr lang="en-US" altLang="zh-TW" dirty="0"/>
              <a:t>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26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綜合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綜合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綜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5780</TotalTime>
  <Words>1691</Words>
  <Application>Microsoft Office PowerPoint</Application>
  <PresentationFormat>如螢幕大小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新細明體</vt:lpstr>
      <vt:lpstr>Calibri</vt:lpstr>
      <vt:lpstr>Wingdings</vt:lpstr>
      <vt:lpstr>綜合</vt:lpstr>
      <vt:lpstr>107學年度中平國中校慶 【世界知名打卡地點】 World’s Hot Checked-in Places Mini English Book Contest 英文小書比賽辦法與製作說明</vt:lpstr>
      <vt:lpstr>PowerPoint 簡報</vt:lpstr>
      <vt:lpstr>小書製作：</vt:lpstr>
      <vt:lpstr>Categories種類 1歷史古蹟 historical site          9 購物商圈 shopping district 2世界遺產 world heritage      10交通樞紐 transportation  3 特色餐廳 gourmet restaurant   4 政治 political building 5 自然景觀 nature 6 體育  sport &amp; exercise 7 藝術音樂 art &amp; music 8 宗教文化 religion &amp; culture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sample 範例：小書攤開全貌</vt:lpstr>
      <vt:lpstr>cover封面(p.1)： location 地點、 nation 位於哪個國家、 continent 洲別 (英文表示) 、 flag 國家國旗、 及 map 國家地圖  </vt:lpstr>
      <vt:lpstr>content內頁(p.2 &amp; p.3)：該地點的歷史背景、創立者… the history background of the place, the founder of the building</vt:lpstr>
      <vt:lpstr>content內頁(p.4 &amp; p.5)： 建築、景觀外觀結構或其特色 the structure of the building, the appearance or the features</vt:lpstr>
      <vt:lpstr>content內頁(p.6 &amp; p.7)：此地的用途或帶給人們和環境的影響 the purpose of the place or the impact on the people and the environment</vt:lpstr>
      <vt:lpstr>PowerPoint 簡報</vt:lpstr>
      <vt:lpstr>PowerPoint 簡報</vt:lpstr>
      <vt:lpstr>PowerPoint 簡報</vt:lpstr>
      <vt:lpstr>期待藉著小書的製作及展出，使你透過查閱資料、親手創作，    融合閱讀和英語，更認識這世界，也讓世界更美好！  Learn from these landmarks and  make the world better!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校慶【世界一家親】 小書比賽辦法</dc:title>
  <dc:creator>陳美珊</dc:creator>
  <cp:lastModifiedBy>Ruby</cp:lastModifiedBy>
  <cp:revision>194</cp:revision>
  <cp:lastPrinted>2018-09-11T07:33:43Z</cp:lastPrinted>
  <dcterms:created xsi:type="dcterms:W3CDTF">2015-10-28T01:12:56Z</dcterms:created>
  <dcterms:modified xsi:type="dcterms:W3CDTF">2018-09-15T06:32:59Z</dcterms:modified>
</cp:coreProperties>
</file>