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9.jpg" ContentType="image/gif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24"/>
  </p:notesMasterIdLst>
  <p:handoutMasterIdLst>
    <p:handoutMasterId r:id="rId25"/>
  </p:handoutMasterIdLst>
  <p:sldIdLst>
    <p:sldId id="283" r:id="rId2"/>
    <p:sldId id="282" r:id="rId3"/>
    <p:sldId id="295" r:id="rId4"/>
    <p:sldId id="270" r:id="rId5"/>
    <p:sldId id="280" r:id="rId6"/>
    <p:sldId id="279" r:id="rId7"/>
    <p:sldId id="271" r:id="rId8"/>
    <p:sldId id="273" r:id="rId9"/>
    <p:sldId id="275" r:id="rId10"/>
    <p:sldId id="281" r:id="rId11"/>
    <p:sldId id="276" r:id="rId12"/>
    <p:sldId id="277" r:id="rId13"/>
    <p:sldId id="292" r:id="rId14"/>
    <p:sldId id="293" r:id="rId15"/>
    <p:sldId id="294" r:id="rId16"/>
    <p:sldId id="285" r:id="rId17"/>
    <p:sldId id="286" r:id="rId18"/>
    <p:sldId id="287" r:id="rId19"/>
    <p:sldId id="288" r:id="rId20"/>
    <p:sldId id="289" r:id="rId21"/>
    <p:sldId id="290" r:id="rId22"/>
    <p:sldId id="291" r:id="rId23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ECFF"/>
    <a:srgbClr val="FF00FF"/>
    <a:srgbClr val="FFFFCC"/>
    <a:srgbClr val="FFFF99"/>
    <a:srgbClr val="F76599"/>
    <a:srgbClr val="FC976A"/>
    <a:srgbClr val="FECECE"/>
    <a:srgbClr val="FDDEBB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 varScale="1">
        <p:scale>
          <a:sx n="109" d="100"/>
          <a:sy n="109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12059-9710-4E80-89FA-806F516E94CE}" type="datetimeFigureOut">
              <a:rPr lang="zh-TW" altLang="en-US" smtClean="0"/>
              <a:t>2019/1/3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22408-1906-4813-915E-5310382C1B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4302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1EBF2-1F36-4F44-BF40-84D1A1B28861}" type="datetimeFigureOut">
              <a:rPr lang="zh-TW" altLang="en-US" smtClean="0"/>
              <a:t>2019/1/3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F9129-6B2C-4BDC-AD47-7C7DF004B1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50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F9129-6B2C-4BDC-AD47-7C7DF004B122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003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3785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5855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31998-2C70-4D3F-BC1D-F3E864BE6C8C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259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7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09FF12C-FD89-458A-B5EB-6C409CBA1F79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10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rgbClr val="EBDDC3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rgbClr val="EBDDC3"/>
                </a:solidFill>
              </a:defRPr>
            </a:lvl1pPr>
          </a:lstStyle>
          <a:p>
            <a:pPr>
              <a:defRPr/>
            </a:pPr>
            <a:fld id="{AA68630F-540A-4D2D-802A-355205E8220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820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E8B14-BF7A-46D6-A423-9AE23486D035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A855D-5562-4871-916A-9DE4D91627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322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7ECDD-01CC-4196-ACF6-854E23BFC8D9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739F4-5E19-4529-8874-F0C2C3AAC0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0676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39170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03DEB-8F06-457A-9E20-C9B8D91C7B58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A7DAF-F0A2-4375-A6A0-C0242D3022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194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7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E2F2-64DB-4B27-8FF3-8D73C0C221CB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8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85268B7-FAD4-415B-8101-A5C3D09C30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3206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97336A3-057E-4D22-8FED-B6506FC2F26B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6" name="投影片編號版面配置區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0B9BD2B-331D-48E4-9863-85F60A4618C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7" name="頁尾版面配置區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909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日期版面配置區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2185440-6B93-4A87-82E0-B555FA7B9EE1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8" name="投影片編號版面配置區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E1EBD60-86A1-4E3A-88EF-00F76F49FD8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9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213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04DAF-41D9-4473-970A-B42809DB2A79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785CA-C535-4110-A193-EAC08F23662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368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1DA65-EAFF-44F4-8309-B199D24C3D53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rgbClr val="775F55"/>
                </a:solidFill>
              </a:defRPr>
            </a:lvl1pPr>
          </a:lstStyle>
          <a:p>
            <a:pPr>
              <a:defRPr/>
            </a:pPr>
            <a:fld id="{F276CC9A-1FA3-4D5E-8B50-146E20C52E7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961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8B803-A76C-4736-8400-9CF79578AD28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AE706-C16A-4BB3-A3C2-3718D109426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10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9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8B122BE-0F49-4F4D-B8E0-CC05E03C1FB6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10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9A3BAD74-3086-46D8-8642-3EF0F995D57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84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7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rgbClr val="775F55"/>
                </a:solidFill>
                <a:ea typeface="新細明體" charset="-120"/>
              </a:defRPr>
            </a:lvl1pPr>
          </a:lstStyle>
          <a:p>
            <a:pPr>
              <a:defRPr/>
            </a:pPr>
            <a:fld id="{AC0D7621-102B-413D-8271-7A78725EC5C7}" type="datetimeFigureOut">
              <a:rPr lang="zh-TW" altLang="en-US"/>
              <a:pPr>
                <a:defRPr/>
              </a:pPr>
              <a:t>2019/1/3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rgbClr val="775F55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ea typeface="新細明體" charset="-120"/>
              </a:defRPr>
            </a:lvl1pPr>
          </a:lstStyle>
          <a:p>
            <a:pPr>
              <a:defRPr/>
            </a:pPr>
            <a:fld id="{A5F982C5-717A-4C42-9B18-4C0925D880C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03" r:id="rId2"/>
    <p:sldLayoutId id="2147484317" r:id="rId3"/>
    <p:sldLayoutId id="2147484318" r:id="rId4"/>
    <p:sldLayoutId id="2147484319" r:id="rId5"/>
    <p:sldLayoutId id="2147484304" r:id="rId6"/>
    <p:sldLayoutId id="2147484320" r:id="rId7"/>
    <p:sldLayoutId id="2147484305" r:id="rId8"/>
    <p:sldLayoutId id="2147484321" r:id="rId9"/>
    <p:sldLayoutId id="2147484306" r:id="rId10"/>
    <p:sldLayoutId id="2147484322" r:id="rId11"/>
    <p:sldLayoutId id="214748432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微軟正黑體" pitchFamily="34" charset="-12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ctrTitle"/>
          </p:nvPr>
        </p:nvSpPr>
        <p:spPr>
          <a:xfrm>
            <a:off x="631404" y="476672"/>
            <a:ext cx="7200800" cy="108012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kumimoji="1" lang="en-US" altLang="zh-TW" sz="40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  <a:t/>
            </a:r>
            <a:br>
              <a:rPr kumimoji="1" lang="en-US" altLang="zh-TW" sz="40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</a:br>
            <a:r>
              <a:rPr kumimoji="1" lang="zh-TW" altLang="en-US" sz="36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  <a:t>中平國中</a:t>
            </a:r>
            <a:r>
              <a:rPr kumimoji="1" lang="en-US" altLang="zh-TW" sz="36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  <a:t>107-2</a:t>
            </a:r>
            <a:r>
              <a:rPr kumimoji="1" lang="en-US" altLang="zh-TW" sz="3600" b="1" cap="none" dirty="0">
                <a:solidFill>
                  <a:schemeClr val="tx1"/>
                </a:solidFill>
                <a:latin typeface="+mj-ea"/>
                <a:cs typeface="Times New Roman" pitchFamily="18" charset="0"/>
              </a:rPr>
              <a:t>【</a:t>
            </a:r>
            <a:r>
              <a:rPr kumimoji="1" lang="zh-TW" altLang="en-US" sz="36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  <a:t>一月份</a:t>
            </a:r>
            <a:r>
              <a:rPr kumimoji="1" lang="en-US" altLang="zh-TW" sz="36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  <a:t>】</a:t>
            </a:r>
            <a:r>
              <a:rPr kumimoji="1" lang="zh-TW" altLang="en-US" sz="36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  <a:t>導師會報  </a:t>
            </a:r>
            <a:r>
              <a:rPr kumimoji="1" lang="en-US" altLang="zh-TW" sz="20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  <a:t>1080104</a:t>
            </a:r>
            <a:endParaRPr lang="zh-TW" altLang="en-US" sz="2000" b="1" dirty="0" smtClean="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1026" name="Picture 2" descr="ãåçµåä½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04" y="1932017"/>
            <a:ext cx="7613004" cy="392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6572064" y="5973773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學務處</a:t>
            </a:r>
            <a:endParaRPr lang="zh-TW" altLang="en-US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00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69160"/>
          </a:xfrm>
        </p:spPr>
        <p:txBody>
          <a:bodyPr/>
          <a:lstStyle/>
          <a:p>
            <a:r>
              <a:rPr lang="en-US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1</a:t>
            </a: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月</a:t>
            </a:r>
            <a:r>
              <a:rPr lang="en-US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7</a:t>
            </a: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日</a:t>
            </a:r>
            <a:r>
              <a:rPr lang="en-US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(</a:t>
            </a: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星期一</a:t>
            </a:r>
            <a:r>
              <a:rPr lang="en-US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)</a:t>
            </a: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將發放七、八年級校外教學報名表</a:t>
            </a:r>
            <a:r>
              <a:rPr lang="zh-TW" altLang="en-US" sz="40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，預計</a:t>
            </a:r>
            <a:r>
              <a:rPr lang="en-US" altLang="zh-TW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1</a:t>
            </a:r>
            <a:r>
              <a:rPr lang="zh-TW" alt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月</a:t>
            </a:r>
            <a:r>
              <a:rPr lang="en-US" altLang="zh-TW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14</a:t>
            </a:r>
            <a:r>
              <a:rPr lang="zh-TW" alt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日</a:t>
            </a:r>
            <a:r>
              <a:rPr lang="en-US" altLang="zh-TW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(</a:t>
            </a:r>
            <a:r>
              <a:rPr lang="zh-TW" alt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星期一</a:t>
            </a:r>
            <a:r>
              <a:rPr lang="en-US" altLang="zh-TW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)</a:t>
            </a:r>
            <a:r>
              <a:rPr lang="zh-TW" alt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收回</a:t>
            </a:r>
            <a:r>
              <a:rPr lang="zh-TW" altLang="en-US" sz="40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，以利統計人數製繳費單，</a:t>
            </a:r>
            <a:r>
              <a:rPr lang="zh-TW" altLang="en-US" sz="40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費用將與下學期</a:t>
            </a:r>
            <a:r>
              <a:rPr lang="en-US" altLang="zh-TW" sz="40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2</a:t>
            </a:r>
            <a:r>
              <a:rPr lang="zh-TW" altLang="en-US" sz="40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、</a:t>
            </a:r>
            <a:r>
              <a:rPr lang="en-US" altLang="zh-TW" sz="40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3</a:t>
            </a:r>
            <a:r>
              <a:rPr lang="zh-TW" altLang="en-US" sz="40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月份午餐費合併繳交。</a:t>
            </a:r>
            <a:r>
              <a:rPr lang="zh-TW" altLang="en-US" sz="40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請導師協助指導同學收齊報名表於</a:t>
            </a:r>
            <a:r>
              <a:rPr lang="en-US" altLang="zh-TW" sz="40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1/14</a:t>
            </a:r>
            <a:r>
              <a:rPr lang="zh-TW" altLang="en-US" sz="40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前繳交，謝謝老師，也感謝總務處出納組協助製單。</a:t>
            </a:r>
            <a:endParaRPr lang="zh-TW" altLang="en-US" sz="4000" dirty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 八年級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TW" altLang="en-US" sz="2800" b="1" dirty="0" smtClean="0">
                <a:solidFill>
                  <a:srgbClr val="FF0000"/>
                </a:solidFill>
                <a:latin typeface="+mn-ea"/>
              </a:rPr>
              <a:t>校外教學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】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2931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700808"/>
            <a:ext cx="8351840" cy="4968552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畢冊編委製作期間</a:t>
            </a:r>
            <a:r>
              <a:rPr lang="zh-TW" altLang="en-US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各班導師可以給予服務時數</a:t>
            </a:r>
            <a:r>
              <a:rPr lang="zh-TW" altLang="en-US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1/18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下午將進行全校教職員大團照，敬邀老師們踴躍參加，留下您的帥氣英姿與美麗倩影。</a:t>
            </a:r>
            <a:endParaRPr lang="en-US" altLang="zh-TW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zh-TW" sz="4800" b="1" dirty="0" smtClean="0">
                <a:latin typeface="+mn-ea"/>
                <a:ea typeface="+mn-ea"/>
              </a:rPr>
              <a:t>【</a:t>
            </a:r>
            <a:r>
              <a:rPr lang="zh-TW" altLang="en-US" sz="4800" b="1" dirty="0" smtClean="0">
                <a:latin typeface="+mn-ea"/>
                <a:ea typeface="+mn-ea"/>
              </a:rPr>
              <a:t>九年級</a:t>
            </a:r>
            <a:r>
              <a:rPr lang="zh-TW" altLang="zh-TW" sz="4800" b="1" dirty="0" smtClean="0">
                <a:latin typeface="+mn-ea"/>
                <a:ea typeface="+mn-ea"/>
              </a:rPr>
              <a:t>】</a:t>
            </a:r>
            <a:r>
              <a:rPr lang="zh-TW" altLang="en-US" sz="4800" b="1" dirty="0" smtClean="0">
                <a:latin typeface="+mn-ea"/>
                <a:ea typeface="+mn-ea"/>
              </a:rPr>
              <a:t>畢冊相關事務</a:t>
            </a:r>
            <a:endParaRPr lang="zh-TW" altLang="en-US" sz="4800" b="1" dirty="0" smtClean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789040"/>
            <a:ext cx="3960440" cy="27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5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4895456" cy="990600"/>
          </a:xfrm>
        </p:spPr>
        <p:txBody>
          <a:bodyPr/>
          <a:lstStyle/>
          <a:p>
            <a:r>
              <a:rPr lang="en-US" altLang="zh-TW" dirty="0">
                <a:latin typeface="文鼎超黑" panose="020B0A09000000000000" pitchFamily="49" charset="-120"/>
                <a:ea typeface="文鼎超黑" panose="020B0A09000000000000" pitchFamily="49" charset="-120"/>
              </a:rPr>
              <a:t>【</a:t>
            </a:r>
            <a:r>
              <a:rPr lang="zh-TW" altLang="en-US" dirty="0">
                <a:latin typeface="文鼎超黑" panose="020B0A09000000000000" pitchFamily="49" charset="-120"/>
                <a:ea typeface="文鼎超黑" panose="020B0A09000000000000" pitchFamily="49" charset="-120"/>
              </a:rPr>
              <a:t>九年級</a:t>
            </a:r>
            <a:r>
              <a:rPr lang="en-US" altLang="zh-TW" dirty="0" smtClean="0">
                <a:latin typeface="文鼎超黑" panose="020B0A09000000000000" pitchFamily="49" charset="-120"/>
                <a:ea typeface="文鼎超黑" panose="020B0A09000000000000" pitchFamily="49" charset="-120"/>
              </a:rPr>
              <a:t>】</a:t>
            </a:r>
            <a:r>
              <a:rPr lang="zh-TW" altLang="en-US" dirty="0" smtClean="0">
                <a:latin typeface="文鼎超黑" panose="020B0A09000000000000" pitchFamily="49" charset="-120"/>
                <a:ea typeface="文鼎超黑" panose="020B0A09000000000000" pitchFamily="49" charset="-120"/>
              </a:rPr>
              <a:t>畢旅</a:t>
            </a:r>
            <a:endParaRPr lang="zh-TW" altLang="en-US" dirty="0"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/>
          <a:lstStyle/>
          <a:p>
            <a:r>
              <a:rPr lang="en-US" altLang="zh-TW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1/15-17(</a:t>
            </a:r>
            <a:r>
              <a:rPr lang="zh-TW" altLang="en-US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二</a:t>
            </a:r>
            <a:r>
              <a:rPr lang="en-US" altLang="zh-TW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~</a:t>
            </a:r>
            <a:r>
              <a:rPr lang="zh-TW" altLang="en-US" dirty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四</a:t>
            </a:r>
            <a:r>
              <a:rPr lang="en-US" altLang="zh-TW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)</a:t>
            </a:r>
            <a:r>
              <a:rPr lang="zh-TW" altLang="en-US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畢業旅行</a:t>
            </a:r>
            <a:endParaRPr lang="en-US" altLang="zh-TW" dirty="0" smtClean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文鼎俏黑體P" panose="040B0900000000000000" pitchFamily="82" charset="-120"/>
                <a:ea typeface="文鼎俏黑體P" panose="040B0900000000000000" pitchFamily="82" charset="-120"/>
              </a:rPr>
              <a:t> </a:t>
            </a:r>
            <a:r>
              <a:rPr lang="en-US" altLang="zh-TW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   7:00</a:t>
            </a:r>
            <a:r>
              <a:rPr lang="zh-TW" altLang="en-US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出發。</a:t>
            </a:r>
            <a:endParaRPr lang="en-US" altLang="zh-TW" dirty="0" smtClean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r>
              <a:rPr lang="zh-TW" altLang="en-US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感謝教務處規劃留校學生課程與師資，感謝</a:t>
            </a:r>
            <a:r>
              <a:rPr lang="en-US" altLang="zh-TW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903</a:t>
            </a:r>
            <a:r>
              <a:rPr lang="zh-TW" altLang="en-US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班提供教室。</a:t>
            </a:r>
            <a:endParaRPr lang="en-US" altLang="zh-TW" dirty="0" smtClean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pPr marL="0" indent="0">
              <a:buNone/>
            </a:pPr>
            <a:endParaRPr lang="en-US" altLang="zh-TW" sz="1600" dirty="0" smtClean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r>
              <a:rPr lang="en-US" altLang="zh-TW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1/11(</a:t>
            </a:r>
            <a:r>
              <a:rPr lang="zh-TW" altLang="en-US" sz="3200" dirty="0">
                <a:latin typeface="文鼎俏黑體P" panose="040B0900000000000000" pitchFamily="82" charset="-120"/>
                <a:ea typeface="文鼎俏黑體P" panose="040B0900000000000000" pitchFamily="82" charset="-120"/>
              </a:rPr>
              <a:t>五</a:t>
            </a:r>
            <a:r>
              <a:rPr lang="en-US" altLang="zh-TW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)</a:t>
            </a:r>
          </a:p>
          <a:p>
            <a:pPr marL="0" indent="0">
              <a:buNone/>
            </a:pPr>
            <a:r>
              <a:rPr lang="en-US" altLang="zh-TW" sz="3200" dirty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  8:00</a:t>
            </a:r>
            <a:r>
              <a:rPr lang="zh-TW" altLang="en-US" sz="32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師長行前說明會</a:t>
            </a:r>
            <a:r>
              <a:rPr lang="zh-TW" altLang="en-US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於四</a:t>
            </a:r>
            <a:r>
              <a:rPr lang="zh-TW" altLang="en-US" sz="3200" dirty="0">
                <a:latin typeface="文鼎俏黑體P" panose="040B0900000000000000" pitchFamily="82" charset="-120"/>
                <a:ea typeface="文鼎俏黑體P" panose="040B0900000000000000" pitchFamily="82" charset="-120"/>
              </a:rPr>
              <a:t>樓</a:t>
            </a:r>
            <a:r>
              <a:rPr lang="zh-TW" altLang="en-US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會議室。</a:t>
            </a:r>
            <a:endParaRPr lang="en-US" altLang="zh-TW" sz="3200" dirty="0" smtClean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r>
              <a:rPr lang="en-US" altLang="zh-TW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1/11(</a:t>
            </a:r>
            <a:r>
              <a:rPr lang="zh-TW" altLang="en-US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五</a:t>
            </a:r>
            <a:r>
              <a:rPr lang="en-US" altLang="zh-TW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)</a:t>
            </a:r>
            <a:r>
              <a:rPr lang="zh-TW" altLang="en-US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第</a:t>
            </a:r>
            <a:r>
              <a:rPr lang="zh-TW" altLang="en-US" sz="3200" dirty="0">
                <a:latin typeface="文鼎俏黑體P" panose="040B0900000000000000" pitchFamily="82" charset="-120"/>
                <a:ea typeface="文鼎俏黑體P" panose="040B0900000000000000" pitchFamily="82" charset="-120"/>
              </a:rPr>
              <a:t>七</a:t>
            </a:r>
            <a:r>
              <a:rPr lang="zh-TW" altLang="en-US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節</a:t>
            </a:r>
            <a:endParaRPr lang="en-US" altLang="zh-TW" sz="3200" dirty="0" smtClean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pPr marL="0" indent="0">
              <a:buNone/>
            </a:pPr>
            <a:r>
              <a:rPr lang="en-US" altLang="zh-TW" sz="3200" dirty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 </a:t>
            </a:r>
            <a:r>
              <a:rPr lang="en-US" altLang="zh-TW" sz="32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  </a:t>
            </a:r>
            <a:r>
              <a:rPr lang="zh-TW" altLang="en-US" sz="32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學生行前說明會</a:t>
            </a:r>
            <a:r>
              <a:rPr lang="zh-TW" altLang="en-US" sz="3200" dirty="0" smtClean="0">
                <a:latin typeface="文鼎俏黑體P" panose="040B0900000000000000" pitchFamily="82" charset="-120"/>
                <a:ea typeface="文鼎俏黑體P" panose="040B0900000000000000" pitchFamily="82" charset="-120"/>
              </a:rPr>
              <a:t>於風雨操場。</a:t>
            </a:r>
            <a:endParaRPr lang="en-US" altLang="zh-TW" sz="3200" dirty="0" smtClean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endParaRPr lang="en-US" altLang="zh-TW" dirty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endParaRPr lang="en-US" altLang="zh-TW" dirty="0" smtClean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  <a:p>
            <a:endParaRPr lang="zh-TW" altLang="en-US" dirty="0">
              <a:latin typeface="文鼎俏黑體P" panose="040B0900000000000000" pitchFamily="82" charset="-120"/>
              <a:ea typeface="文鼎俏黑體P" panose="040B0900000000000000" pitchFamily="82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3665"/>
            <a:ext cx="259228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endParaRPr lang="en-US" altLang="zh-TW" sz="2400" dirty="0">
              <a:solidFill>
                <a:prstClr val="black"/>
              </a:solidFill>
              <a:latin typeface="+mj-ea"/>
            </a:endParaRPr>
          </a:p>
          <a:p>
            <a:endParaRPr lang="zh-TW" altLang="en-US" dirty="0" smtClean="0"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820" y="1495584"/>
            <a:ext cx="9073008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20000"/>
              </a:lnSpc>
              <a:buClr>
                <a:srgbClr val="DD8047"/>
              </a:buClr>
            </a:pP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6000" b="1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寒假假期安全宣導</a:t>
            </a: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eaLnBrk="1" hangingPunct="1">
              <a:lnSpc>
                <a:spcPct val="120000"/>
              </a:lnSpc>
              <a:buClr>
                <a:srgbClr val="DD8047"/>
              </a:buClr>
              <a:buNone/>
            </a:pPr>
            <a:endParaRPr lang="en-US" altLang="zh-TW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標題 4"/>
          <p:cNvSpPr txBox="1">
            <a:spLocks/>
          </p:cNvSpPr>
          <p:nvPr/>
        </p:nvSpPr>
        <p:spPr bwMode="auto">
          <a:xfrm>
            <a:off x="0" y="116632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9pPr>
          </a:lstStyle>
          <a:p>
            <a:r>
              <a:rPr kumimoji="0"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生教組</a:t>
            </a:r>
            <a:endParaRPr kumimoji="0" lang="zh-TW" altLang="en-US" sz="4800" b="1" dirty="0" smtClean="0">
              <a:solidFill>
                <a:srgbClr val="FF000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01" y="3212977"/>
            <a:ext cx="8098247" cy="129974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116361" y="501317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 smtClean="0">
                <a:solidFill>
                  <a:srgbClr val="FF0000"/>
                </a:solidFill>
                <a:latin typeface="文鼎粗圓" panose="020F0809000000000000" pitchFamily="49" charset="-120"/>
                <a:ea typeface="文鼎粗圓" panose="020F0809000000000000" pitchFamily="49" charset="-120"/>
              </a:rPr>
              <a:t>相關訊息置於校網，請導師協助宣導</a:t>
            </a:r>
            <a:endParaRPr lang="zh-TW" altLang="en-US" dirty="0">
              <a:solidFill>
                <a:srgbClr val="FF0000"/>
              </a:solidFill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3737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endParaRPr lang="en-US" altLang="zh-TW" sz="2400" dirty="0">
              <a:solidFill>
                <a:prstClr val="black"/>
              </a:solidFill>
              <a:latin typeface="+mj-ea"/>
            </a:endParaRPr>
          </a:p>
          <a:p>
            <a:endParaRPr lang="zh-TW" altLang="en-US" dirty="0" smtClean="0"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0992" y="1484784"/>
            <a:ext cx="9073008" cy="400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lnSpc>
                <a:spcPct val="120000"/>
              </a:lnSpc>
              <a:buClr>
                <a:srgbClr val="DD8047"/>
              </a:buClr>
            </a:pP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6000" b="1" dirty="0" smtClean="0">
                <a:solidFill>
                  <a:srgbClr val="FF0000"/>
                </a:solidFill>
                <a:latin typeface="文鼎超顏楷" panose="03000A09000000000000" pitchFamily="65" charset="-120"/>
                <a:ea typeface="文鼎超顏楷" panose="03000A09000000000000" pitchFamily="65" charset="-120"/>
              </a:rPr>
              <a:t>校園安全會議</a:t>
            </a:r>
            <a:r>
              <a:rPr lang="en-US" altLang="zh-TW" sz="6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lvl="0" eaLnBrk="1" hangingPunct="1">
              <a:lnSpc>
                <a:spcPct val="120000"/>
              </a:lnSpc>
              <a:buClr>
                <a:srgbClr val="DD8047"/>
              </a:buClr>
            </a:pP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:108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落實校園安全自我防護</a:t>
            </a:r>
            <a:r>
              <a:rPr lang="en-US" altLang="zh-TW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配合操場翻新工程校園管理</a:t>
            </a:r>
            <a:endParaRPr lang="en-US" altLang="zh-TW" sz="40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eaLnBrk="1" hangingPunct="1">
              <a:lnSpc>
                <a:spcPct val="120000"/>
              </a:lnSpc>
              <a:buClr>
                <a:srgbClr val="DD8047"/>
              </a:buClr>
            </a:pPr>
            <a:r>
              <a:rPr lang="en-US" altLang="zh-TW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加強寒假假期間校園安全維護</a:t>
            </a:r>
            <a:endParaRPr lang="en-US" altLang="zh-TW" sz="4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標題 4"/>
          <p:cNvSpPr txBox="1">
            <a:spLocks/>
          </p:cNvSpPr>
          <p:nvPr/>
        </p:nvSpPr>
        <p:spPr bwMode="auto">
          <a:xfrm>
            <a:off x="0" y="116632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9pPr>
          </a:lstStyle>
          <a:p>
            <a:r>
              <a:rPr kumimoji="0"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生教組</a:t>
            </a:r>
            <a:endParaRPr kumimoji="0" lang="zh-TW" altLang="en-US" sz="4800" b="1" dirty="0" smtClean="0">
              <a:solidFill>
                <a:srgbClr val="FF000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07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eaLnBrk="1" hangingPunct="1">
              <a:lnSpc>
                <a:spcPct val="120000"/>
              </a:lnSpc>
              <a:buClr>
                <a:srgbClr val="DD8047"/>
              </a:buClr>
              <a:buFont typeface="Wingdings" pitchFamily="2" charset="2"/>
              <a:buChar char="l"/>
            </a:pPr>
            <a:endParaRPr lang="en-US" altLang="zh-TW" sz="2400" dirty="0">
              <a:solidFill>
                <a:prstClr val="black"/>
              </a:solidFill>
              <a:latin typeface="+mj-ea"/>
            </a:endParaRPr>
          </a:p>
          <a:p>
            <a:endParaRPr lang="zh-TW" altLang="en-US" dirty="0" smtClean="0">
              <a:latin typeface="+mj-ea"/>
              <a:ea typeface="+mj-ea"/>
            </a:endParaRPr>
          </a:p>
        </p:txBody>
      </p:sp>
      <p:sp>
        <p:nvSpPr>
          <p:cNvPr id="8" name="標題 4"/>
          <p:cNvSpPr txBox="1">
            <a:spLocks/>
          </p:cNvSpPr>
          <p:nvPr/>
        </p:nvSpPr>
        <p:spPr bwMode="auto">
          <a:xfrm>
            <a:off x="0" y="116632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0"/>
                <a:ea typeface="微軟正黑體" pitchFamily="34" charset="-120"/>
              </a:defRPr>
            </a:lvl9pPr>
          </a:lstStyle>
          <a:p>
            <a:r>
              <a:rPr kumimoji="0"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4800" b="1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生教組</a:t>
            </a:r>
            <a:endParaRPr kumimoji="0" lang="zh-TW" altLang="en-US" sz="4800" b="1" dirty="0" smtClean="0">
              <a:solidFill>
                <a:srgbClr val="FF0000"/>
              </a:solidFill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74" y="2327378"/>
            <a:ext cx="8872636" cy="194421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211960" y="494116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請導師多加關注學生平常行為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!!</a:t>
            </a:r>
            <a:endParaRPr lang="zh-TW" altLang="en-US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70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b="1" dirty="0">
                <a:latin typeface="文鼎粗魏碑" panose="03000809000000000000" pitchFamily="65" charset="-120"/>
                <a:ea typeface="文鼎粗魏碑" panose="03000809000000000000" pitchFamily="65" charset="-120"/>
              </a:rPr>
              <a:t>107</a:t>
            </a:r>
            <a:r>
              <a:rPr lang="zh-TW" altLang="en-US" sz="3600" b="1" dirty="0">
                <a:latin typeface="文鼎粗魏碑" panose="03000809000000000000" pitchFamily="65" charset="-120"/>
                <a:ea typeface="文鼎粗魏碑" panose="03000809000000000000" pitchFamily="65" charset="-120"/>
              </a:rPr>
              <a:t>學年度體育組寒假暨下學期行事曆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7492" y="2366011"/>
            <a:ext cx="8065294" cy="3248198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一月份</a:t>
            </a:r>
            <a:r>
              <a:rPr lang="en-US" altLang="zh-TW" dirty="0"/>
              <a:t>~</a:t>
            </a:r>
            <a:r>
              <a:rPr lang="zh-TW" altLang="en-US" dirty="0" smtClean="0"/>
              <a:t>寒假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srgbClr val="0070C0"/>
                </a:solidFill>
                <a:latin typeface="+mn-ea"/>
              </a:rPr>
              <a:t>1/14</a:t>
            </a:r>
            <a:r>
              <a:rPr lang="zh-TW" altLang="en-US" dirty="0" smtClean="0">
                <a:solidFill>
                  <a:srgbClr val="0070C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 </a:t>
            </a:r>
            <a:r>
              <a:rPr lang="zh-TW" altLang="en-US" dirty="0">
                <a:solidFill>
                  <a:srgbClr val="0070C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回收體育借用證</a:t>
            </a:r>
            <a:endParaRPr lang="en-US" altLang="zh-TW" dirty="0">
              <a:solidFill>
                <a:srgbClr val="0070C0"/>
              </a:solidFill>
              <a:latin typeface="文鼎粗魏碑" panose="03000809000000000000" pitchFamily="65" charset="-120"/>
              <a:ea typeface="文鼎粗魏碑" panose="03000809000000000000" pitchFamily="65" charset="-120"/>
            </a:endParaRPr>
          </a:p>
          <a:p>
            <a:r>
              <a:rPr lang="en-US" altLang="zh-TW" dirty="0">
                <a:solidFill>
                  <a:srgbClr val="0070C0"/>
                </a:solidFill>
                <a:latin typeface="+mn-ea"/>
              </a:rPr>
              <a:t>1/21~23</a:t>
            </a:r>
            <a:r>
              <a:rPr lang="zh-TW" altLang="en-US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 新生盃男子籃球賽</a:t>
            </a:r>
            <a:r>
              <a:rPr lang="en-US" altLang="zh-TW" dirty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(</a:t>
            </a:r>
            <a:r>
              <a:rPr lang="zh-TW" altLang="en-US" dirty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新北市</a:t>
            </a:r>
            <a:r>
              <a:rPr lang="en-US" altLang="zh-TW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)</a:t>
            </a:r>
          </a:p>
          <a:p>
            <a:r>
              <a:rPr lang="en-US" altLang="zh-TW" dirty="0">
                <a:solidFill>
                  <a:srgbClr val="0070C0"/>
                </a:solidFill>
                <a:latin typeface="+mn-ea"/>
              </a:rPr>
              <a:t>1/21~24</a:t>
            </a:r>
            <a:r>
              <a:rPr lang="zh-TW" altLang="en-US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 大誠高中籃球邀請賽</a:t>
            </a:r>
            <a:r>
              <a:rPr lang="en-US" altLang="zh-TW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(</a:t>
            </a:r>
            <a:r>
              <a:rPr lang="zh-TW" altLang="en-US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台北市</a:t>
            </a:r>
            <a:r>
              <a:rPr lang="en-US" altLang="zh-TW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)</a:t>
            </a:r>
          </a:p>
          <a:p>
            <a:r>
              <a:rPr lang="en-US" altLang="zh-TW" dirty="0">
                <a:solidFill>
                  <a:srgbClr val="0070C0"/>
                </a:solidFill>
                <a:latin typeface="+mn-ea"/>
              </a:rPr>
              <a:t>1/23~26</a:t>
            </a:r>
            <a:r>
              <a:rPr lang="zh-TW" altLang="en-US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 明日之星籃球錦標賽</a:t>
            </a:r>
            <a:r>
              <a:rPr lang="en-US" altLang="zh-TW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(</a:t>
            </a:r>
            <a:r>
              <a:rPr lang="zh-TW" altLang="en-US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新北市</a:t>
            </a:r>
            <a:r>
              <a:rPr lang="en-US" altLang="zh-TW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)</a:t>
            </a:r>
          </a:p>
          <a:p>
            <a:r>
              <a:rPr lang="en-US" altLang="zh-TW" dirty="0">
                <a:solidFill>
                  <a:srgbClr val="0070C0"/>
                </a:solidFill>
                <a:latin typeface="+mn-ea"/>
              </a:rPr>
              <a:t>1/21~25</a:t>
            </a:r>
            <a:r>
              <a:rPr lang="zh-TW" altLang="en-US" dirty="0" smtClean="0">
                <a:solidFill>
                  <a:srgbClr val="C00000"/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 女子籃球隊寒假集訓</a:t>
            </a:r>
            <a:endParaRPr lang="en-US" altLang="zh-TW" dirty="0" smtClean="0">
              <a:solidFill>
                <a:srgbClr val="C00000"/>
              </a:solidFill>
              <a:latin typeface="文鼎粗魏碑" panose="03000809000000000000" pitchFamily="65" charset="-120"/>
              <a:ea typeface="文鼎粗魏碑" panose="03000809000000000000" pitchFamily="65" charset="-120"/>
            </a:endParaRPr>
          </a:p>
          <a:p>
            <a:r>
              <a:rPr lang="en-US" altLang="zh-TW" dirty="0">
                <a:solidFill>
                  <a:srgbClr val="0070C0"/>
                </a:solidFill>
                <a:latin typeface="+mn-ea"/>
              </a:rPr>
              <a:t>1/21~25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 舉重隊移地訓練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(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台中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)</a:t>
            </a:r>
          </a:p>
          <a:p>
            <a:r>
              <a:rPr lang="en-US" altLang="zh-TW" dirty="0">
                <a:solidFill>
                  <a:srgbClr val="0070C0"/>
                </a:solidFill>
                <a:latin typeface="+mn-ea"/>
              </a:rPr>
              <a:t>1/21~23</a:t>
            </a:r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 飛鏢隊寒假集訓</a:t>
            </a:r>
            <a:endParaRPr lang="en-US" altLang="zh-TW" dirty="0">
              <a:solidFill>
                <a:schemeClr val="bg2">
                  <a:lumMod val="25000"/>
                </a:schemeClr>
              </a:solidFill>
              <a:latin typeface="文鼎粗魏碑" panose="03000809000000000000" pitchFamily="65" charset="-120"/>
              <a:ea typeface="文鼎粗魏碑" panose="03000809000000000000" pitchFamily="65" charset="-120"/>
            </a:endParaRPr>
          </a:p>
          <a:p>
            <a:r>
              <a:rPr lang="en-US" altLang="zh-TW" dirty="0">
                <a:solidFill>
                  <a:srgbClr val="0070C0"/>
                </a:solidFill>
                <a:latin typeface="+mn-ea"/>
              </a:rPr>
              <a:t>1/24</a:t>
            </a:r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 飛鏢隊移地訓練</a:t>
            </a:r>
            <a:r>
              <a:rPr lang="en-US" altLang="zh-TW" dirty="0" smtClean="0">
                <a:solidFill>
                  <a:schemeClr val="bg2">
                    <a:lumMod val="2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(</a:t>
            </a:r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新北市</a:t>
            </a:r>
            <a:r>
              <a:rPr lang="en-US" altLang="zh-TW" dirty="0" smtClean="0">
                <a:solidFill>
                  <a:schemeClr val="bg2">
                    <a:lumMod val="25000"/>
                  </a:schemeClr>
                </a:solidFill>
                <a:latin typeface="文鼎粗魏碑" panose="03000809000000000000" pitchFamily="65" charset="-120"/>
                <a:ea typeface="文鼎粗魏碑" panose="03000809000000000000" pitchFamily="65" charset="-120"/>
              </a:rPr>
              <a:t>)</a:t>
            </a:r>
            <a:endParaRPr lang="zh-TW" altLang="en-US" dirty="0">
              <a:solidFill>
                <a:schemeClr val="bg2">
                  <a:lumMod val="25000"/>
                </a:schemeClr>
              </a:solidFill>
              <a:latin typeface="文鼎粗魏碑" panose="03000809000000000000" pitchFamily="65" charset="-120"/>
              <a:ea typeface="文鼎粗魏碑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7953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b="1" dirty="0">
                <a:latin typeface="文鼎粗魏碑" panose="03000809000000000000" pitchFamily="65" charset="-120"/>
                <a:ea typeface="文鼎粗魏碑" panose="03000809000000000000" pitchFamily="65" charset="-120"/>
              </a:rPr>
              <a:t>107</a:t>
            </a:r>
            <a:r>
              <a:rPr lang="zh-TW" altLang="en-US" sz="3600" b="1" dirty="0">
                <a:latin typeface="文鼎粗魏碑" panose="03000809000000000000" pitchFamily="65" charset="-120"/>
                <a:ea typeface="文鼎粗魏碑" panose="03000809000000000000" pitchFamily="65" charset="-120"/>
              </a:rPr>
              <a:t>學年度體育組寒假暨下學期行事曆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7492" y="1916832"/>
            <a:ext cx="8065294" cy="3697377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下學期預定比賽活動</a:t>
            </a:r>
            <a:endParaRPr lang="en-US" altLang="zh-TW" sz="2400" dirty="0">
              <a:latin typeface="文鼎標準楷體U30-M" panose="03000600000000000000" pitchFamily="66" charset="-120"/>
              <a:ea typeface="文鼎標準楷體U30-M" panose="03000600000000000000" pitchFamily="66" charset="-120"/>
            </a:endParaRPr>
          </a:p>
          <a:p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(</a:t>
            </a:r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校內</a:t>
            </a:r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)</a:t>
            </a:r>
          </a:p>
          <a:p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3</a:t>
            </a:r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月份 七年級投籃比賽</a:t>
            </a:r>
            <a:endParaRPr lang="en-US" altLang="zh-TW" sz="2400" dirty="0">
              <a:solidFill>
                <a:srgbClr val="0070C0"/>
              </a:solidFill>
              <a:latin typeface="文鼎標準楷體U30-M" panose="03000600000000000000" pitchFamily="66" charset="-120"/>
              <a:ea typeface="文鼎標準楷體U30-M" panose="03000600000000000000" pitchFamily="66" charset="-120"/>
            </a:endParaRPr>
          </a:p>
          <a:p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4</a:t>
            </a:r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月份 中平盃飛鏢賽</a:t>
            </a:r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(</a:t>
            </a:r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午休、放學</a:t>
            </a:r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)</a:t>
            </a:r>
          </a:p>
          <a:p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             </a:t>
            </a:r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7</a:t>
            </a:r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、</a:t>
            </a:r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8</a:t>
            </a:r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年級跳遠擂台賽</a:t>
            </a:r>
            <a:endParaRPr lang="en-US" altLang="zh-TW" sz="2400" dirty="0">
              <a:solidFill>
                <a:srgbClr val="0070C0"/>
              </a:solidFill>
              <a:latin typeface="文鼎標準楷體U30-M" panose="03000600000000000000" pitchFamily="66" charset="-120"/>
              <a:ea typeface="文鼎標準楷體U30-M" panose="03000600000000000000" pitchFamily="66" charset="-120"/>
            </a:endParaRPr>
          </a:p>
          <a:p>
            <a:r>
              <a:rPr lang="en-US" altLang="zh-TW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5</a:t>
            </a:r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月份 八年級排球比賽</a:t>
            </a:r>
            <a:endParaRPr lang="en-US" altLang="zh-TW" sz="2400" dirty="0">
              <a:solidFill>
                <a:srgbClr val="0070C0"/>
              </a:solidFill>
              <a:latin typeface="文鼎標準楷體U30-M" panose="03000600000000000000" pitchFamily="66" charset="-120"/>
              <a:ea typeface="文鼎標準楷體U30-M" panose="03000600000000000000" pitchFamily="66" charset="-120"/>
            </a:endParaRPr>
          </a:p>
          <a:p>
            <a:r>
              <a:rPr lang="zh-TW" altLang="en-US" sz="2400" dirty="0">
                <a:solidFill>
                  <a:srgbClr val="0070C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            九年級西瓜盃籃球比賽</a:t>
            </a:r>
            <a:endParaRPr lang="en-US" altLang="zh-TW" sz="2400" dirty="0">
              <a:solidFill>
                <a:srgbClr val="0070C0"/>
              </a:solidFill>
              <a:latin typeface="文鼎標準楷體U30-M" panose="03000600000000000000" pitchFamily="66" charset="-120"/>
              <a:ea typeface="文鼎標準楷體U30-M" panose="03000600000000000000" pitchFamily="66" charset="-120"/>
            </a:endParaRP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174773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b="1" dirty="0">
                <a:latin typeface="文鼎粗魏碑" panose="03000809000000000000" pitchFamily="65" charset="-120"/>
                <a:ea typeface="文鼎粗魏碑" panose="03000809000000000000" pitchFamily="65" charset="-120"/>
              </a:rPr>
              <a:t>107</a:t>
            </a:r>
            <a:r>
              <a:rPr lang="zh-TW" altLang="en-US" sz="3600" b="1" dirty="0">
                <a:latin typeface="文鼎粗魏碑" panose="03000809000000000000" pitchFamily="65" charset="-120"/>
                <a:ea typeface="文鼎粗魏碑" panose="03000809000000000000" pitchFamily="65" charset="-120"/>
              </a:rPr>
              <a:t>學年度體育組寒假暨下學期行事曆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7492" y="1772816"/>
            <a:ext cx="8065294" cy="384139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下學期預定比賽活動</a:t>
            </a:r>
            <a:endParaRPr lang="en-US" altLang="zh-TW" sz="2400" dirty="0"/>
          </a:p>
          <a:p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(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校外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)</a:t>
            </a:r>
          </a:p>
          <a:p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2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月份 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107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學年度全國師生盃飛鏢錦標賽</a:t>
            </a:r>
            <a:endParaRPr lang="en-US" altLang="zh-TW" sz="2400" b="1" dirty="0">
              <a:solidFill>
                <a:srgbClr val="C00000"/>
              </a:solidFill>
              <a:latin typeface="文鼎標準楷體U30-M" panose="03000600000000000000" pitchFamily="66" charset="-120"/>
              <a:ea typeface="文鼎標準楷體U30-M" panose="03000600000000000000" pitchFamily="66" charset="-120"/>
            </a:endParaRPr>
          </a:p>
          <a:p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            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107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學年度新北市中學運動會</a:t>
            </a:r>
            <a:endParaRPr lang="en-US" altLang="zh-TW" sz="2400" b="1" dirty="0">
              <a:solidFill>
                <a:srgbClr val="C00000"/>
              </a:solidFill>
              <a:latin typeface="文鼎標準楷體U30-M" panose="03000600000000000000" pitchFamily="66" charset="-120"/>
              <a:ea typeface="文鼎標準楷體U30-M" panose="03000600000000000000" pitchFamily="66" charset="-120"/>
            </a:endParaRPr>
          </a:p>
          <a:p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3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月份 新北市大隊接力競賽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(7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年級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)</a:t>
            </a:r>
          </a:p>
          <a:p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4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月份 全國中等學校運動會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(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高雄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)</a:t>
            </a:r>
          </a:p>
          <a:p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5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月份  </a:t>
            </a:r>
            <a:r>
              <a:rPr lang="zh-TW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新北市樂活跳繩擂台賽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(7</a:t>
            </a:r>
            <a:r>
              <a:rPr lang="zh-TW" altLang="en-US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年級</a:t>
            </a:r>
            <a:r>
              <a:rPr lang="en-US" altLang="zh-TW" sz="2400" b="1" dirty="0">
                <a:solidFill>
                  <a:srgbClr val="C00000"/>
                </a:solidFill>
                <a:latin typeface="文鼎標準楷體U30-M" panose="03000600000000000000" pitchFamily="66" charset="-120"/>
                <a:ea typeface="文鼎標準楷體U30-M" panose="03000600000000000000" pitchFamily="66" charset="-120"/>
              </a:rPr>
              <a:t>)</a:t>
            </a: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316811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79581" cy="1243649"/>
          </a:xfrm>
        </p:spPr>
        <p:txBody>
          <a:bodyPr>
            <a:normAutofit/>
          </a:bodyPr>
          <a:lstStyle/>
          <a:p>
            <a:r>
              <a:rPr lang="en-US" altLang="zh-TW" sz="3600" b="1" dirty="0">
                <a:latin typeface="文鼎粗魏碑" panose="03000809000000000000" pitchFamily="65" charset="-120"/>
                <a:ea typeface="文鼎粗魏碑" panose="03000809000000000000" pitchFamily="65" charset="-120"/>
              </a:rPr>
              <a:t>107</a:t>
            </a:r>
            <a:r>
              <a:rPr lang="zh-TW" altLang="en-US" sz="3600" b="1" dirty="0">
                <a:latin typeface="文鼎粗魏碑" panose="03000809000000000000" pitchFamily="65" charset="-120"/>
                <a:ea typeface="文鼎粗魏碑" panose="03000809000000000000" pitchFamily="65" charset="-120"/>
              </a:rPr>
              <a:t>學年度校慶運動會建議回覆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7492" y="1984592"/>
            <a:ext cx="8492459" cy="4468743"/>
          </a:xfrm>
        </p:spPr>
        <p:txBody>
          <a:bodyPr>
            <a:noAutofit/>
          </a:bodyPr>
          <a:lstStyle/>
          <a:p>
            <a:r>
              <a:rPr lang="zh-TW" altLang="en-US" sz="2400" b="1" dirty="0" smtClean="0"/>
              <a:t>建議一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 趣味競賽雖是雨天備案，但直到前一天才發現選手未要求事先選出，也沒練習過，雖幸運地沒使用到雨備，但能希望改進。</a:t>
            </a:r>
            <a:endParaRPr lang="en-US" altLang="zh-TW" sz="2400" dirty="0" smtClean="0"/>
          </a:p>
          <a:p>
            <a:r>
              <a:rPr lang="zh-TW" altLang="en-US" sz="2400" b="1" dirty="0" smtClean="0"/>
              <a:t>回覆一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對於未來的賽事將會提前規畫準備及告知，並能清楚地傳達比賽的相關辦法。</a:t>
            </a:r>
            <a:endParaRPr lang="en-US" altLang="zh-TW" sz="2400" dirty="0" smtClean="0"/>
          </a:p>
          <a:p>
            <a:r>
              <a:rPr lang="zh-TW" altLang="en-US" sz="2400" b="1" dirty="0" smtClean="0"/>
              <a:t>建議二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建議會前賽的時間宜再斟酌，避免影響到正常上課時間</a:t>
            </a:r>
            <a:r>
              <a:rPr lang="en-US" altLang="zh-TW" sz="2400" dirty="0" smtClean="0"/>
              <a:t>(EX:800</a:t>
            </a:r>
            <a:r>
              <a:rPr lang="zh-TW" altLang="en-US" sz="2400" dirty="0" smtClean="0"/>
              <a:t>接力在星期四第五節</a:t>
            </a:r>
            <a:r>
              <a:rPr lang="en-US" altLang="zh-TW" sz="2400" dirty="0" smtClean="0"/>
              <a:t>)</a:t>
            </a:r>
          </a:p>
          <a:p>
            <a:r>
              <a:rPr lang="zh-TW" altLang="en-US" sz="2400" b="1" dirty="0" smtClean="0"/>
              <a:t>回覆二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原本訂定</a:t>
            </a:r>
            <a:r>
              <a:rPr lang="en-US" altLang="zh-TW" sz="2400" dirty="0" smtClean="0"/>
              <a:t>12/6</a:t>
            </a:r>
            <a:r>
              <a:rPr lang="zh-TW" altLang="en-US" sz="2400" dirty="0" smtClean="0"/>
              <a:t>下午第五節到第七節安排校慶預演，因跑道工程的期程變更，校慶運動會方式臨時變更，故安排比賽時候將</a:t>
            </a:r>
            <a:r>
              <a:rPr lang="en-US" altLang="zh-TW" sz="2400" dirty="0" smtClean="0"/>
              <a:t>12/6</a:t>
            </a:r>
            <a:r>
              <a:rPr lang="zh-TW" altLang="en-US" sz="2400" dirty="0" smtClean="0"/>
              <a:t>下午第一節課變為比賽時間，第六、七兩節為預演。未來會盡量避免使用課程時間進行比賽。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1737693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建議事項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5537" y="1600200"/>
            <a:ext cx="8568952" cy="14687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95537" y="3356992"/>
            <a:ext cx="72728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+mn-ea"/>
                <a:ea typeface="+mn-ea"/>
              </a:rPr>
              <a:t>在本學期第三次午餐會議時，相關議題有提出討論。</a:t>
            </a:r>
            <a:endParaRPr lang="en-US" altLang="zh-TW" sz="3200" dirty="0" smtClean="0">
              <a:latin typeface="+mn-ea"/>
              <a:ea typeface="+mn-ea"/>
            </a:endParaRPr>
          </a:p>
          <a:p>
            <a:r>
              <a:rPr lang="zh-TW" altLang="en-US" sz="3200" dirty="0" smtClean="0">
                <a:latin typeface="+mn-ea"/>
                <a:ea typeface="+mn-ea"/>
              </a:rPr>
              <a:t>會議決議</a:t>
            </a:r>
            <a:r>
              <a:rPr lang="en-US" altLang="zh-TW" sz="3200" dirty="0" smtClean="0">
                <a:latin typeface="+mn-ea"/>
                <a:ea typeface="+mn-ea"/>
              </a:rPr>
              <a:t>:</a:t>
            </a:r>
          </a:p>
          <a:p>
            <a:r>
              <a:rPr lang="zh-TW" altLang="en-US" sz="3200" dirty="0" smtClean="0">
                <a:latin typeface="+mn-ea"/>
                <a:ea typeface="+mn-ea"/>
              </a:rPr>
              <a:t>維持每個月二次蔬食日</a:t>
            </a:r>
            <a:r>
              <a:rPr lang="en-US" altLang="zh-TW" sz="3200" dirty="0" smtClean="0">
                <a:latin typeface="+mn-ea"/>
                <a:ea typeface="+mn-ea"/>
              </a:rPr>
              <a:t>(</a:t>
            </a:r>
            <a:r>
              <a:rPr lang="zh-TW" altLang="en-US" sz="3200" dirty="0" smtClean="0">
                <a:latin typeface="+mn-ea"/>
                <a:ea typeface="+mn-ea"/>
              </a:rPr>
              <a:t>星期三</a:t>
            </a:r>
            <a:r>
              <a:rPr lang="en-US" altLang="zh-TW" sz="3200" dirty="0" smtClean="0">
                <a:latin typeface="+mn-ea"/>
                <a:ea typeface="+mn-ea"/>
              </a:rPr>
              <a:t>)</a:t>
            </a:r>
            <a:r>
              <a:rPr lang="zh-TW" altLang="en-US" sz="3200" dirty="0" smtClean="0">
                <a:latin typeface="+mn-ea"/>
                <a:ea typeface="+mn-ea"/>
              </a:rPr>
              <a:t>，主食調整可以是炒麵、油飯、焗烤麵等，觀察班級後續反應再另行討論。</a:t>
            </a:r>
            <a:endParaRPr lang="zh-TW" altLang="en-US" sz="3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0012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zh-TW" altLang="en-US" smtClean="0"/>
              <a:t>衛生組</a:t>
            </a:r>
            <a:r>
              <a:rPr lang="en-US" altLang="zh-TW" smtClean="0"/>
              <a:t>-</a:t>
            </a:r>
            <a:r>
              <a:rPr lang="zh-TW" altLang="en-US" smtClean="0"/>
              <a:t>校園整潔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469" y="1556792"/>
            <a:ext cx="9001125" cy="485775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本學期期末大打掃請各班加強清潔，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開放各類資源垃圾回收，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結業式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當日各班請將內外掃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具放置教室內，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以免風吹雨打造成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損壞或遺失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1/18(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導師時間衛生組會到班檢查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，重點為教室及後陽台環境整潔、垃圾桶及資源回收籃是否清空、掃具放置教室內。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寒假輔導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(1/21-25)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垃圾場、資源回收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室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開放時間為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12:05~12:15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麻煩各辦公室冰箱之物品，請於放假前提前清理，在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1/17(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中午將廚餘給午餐廠商處理，以免造成下學期開學無冰箱可用之窘境。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2525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>
          <a:xfrm>
            <a:off x="457200" y="6350"/>
            <a:ext cx="8229600" cy="1143000"/>
          </a:xfrm>
        </p:spPr>
        <p:txBody>
          <a:bodyPr/>
          <a:lstStyle/>
          <a:p>
            <a:r>
              <a:rPr lang="zh-TW" altLang="en-US" smtClean="0"/>
              <a:t>衛生組</a:t>
            </a:r>
          </a:p>
        </p:txBody>
      </p:sp>
      <p:sp>
        <p:nvSpPr>
          <p:cNvPr id="4099" name="內容版面配置區 2"/>
          <p:cNvSpPr>
            <a:spLocks noGrp="1"/>
          </p:cNvSpPr>
          <p:nvPr>
            <p:ph idx="1"/>
          </p:nvPr>
        </p:nvSpPr>
        <p:spPr>
          <a:xfrm>
            <a:off x="114300" y="1628800"/>
            <a:ext cx="8915400" cy="5805487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衛生組開放寒假進行銷過及愛校服務，每天共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名，時間為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1/21(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1/22(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1/23(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1/24(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1/29(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1/30(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1/31(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共七天，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9:00-11:30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，核發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2.5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小時服務時數。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學年度第一學期整潔評分於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1/4(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結束，感謝各位導師協助維護校園整潔。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寒假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85210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健康自主管理表於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2/17(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收回至健康中心。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1/17(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段考日下午第六節，七、八年級在教室進行健康促進及環境教育影片欣賞。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>
              <a:latin typeface="新細明體" panose="02020500000000000000" pitchFamily="18" charset="-120"/>
            </a:endParaRPr>
          </a:p>
          <a:p>
            <a:endParaRPr lang="zh-TW" altLang="en-US" dirty="0" smtClean="0">
              <a:latin typeface="新細明體" panose="02020500000000000000" pitchFamily="18" charset="-120"/>
            </a:endParaRPr>
          </a:p>
          <a:p>
            <a:endParaRPr lang="zh-TW" altLang="en-US" dirty="0" smtClean="0"/>
          </a:p>
        </p:txBody>
      </p:sp>
      <p:sp>
        <p:nvSpPr>
          <p:cNvPr id="4100" name="標題 1"/>
          <p:cNvSpPr txBox="1">
            <a:spLocks/>
          </p:cNvSpPr>
          <p:nvPr/>
        </p:nvSpPr>
        <p:spPr bwMode="auto">
          <a:xfrm>
            <a:off x="-3876675" y="6592888"/>
            <a:ext cx="775335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US" altLang="zh-TW" sz="4400" b="1"/>
              <a:t/>
            </a:r>
            <a:br>
              <a:rPr kumimoji="0" lang="en-US" altLang="zh-TW" sz="4400" b="1"/>
            </a:br>
            <a:endParaRPr kumimoji="0" lang="zh-TW" altLang="en-US" sz="4400"/>
          </a:p>
        </p:txBody>
      </p:sp>
    </p:spTree>
    <p:extLst>
      <p:ext uri="{BB962C8B-B14F-4D97-AF65-F5344CB8AC3E}">
        <p14:creationId xmlns:p14="http://schemas.microsoft.com/office/powerpoint/2010/main" val="247586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衛生組</a:t>
            </a:r>
          </a:p>
        </p:txBody>
      </p:sp>
      <p:sp>
        <p:nvSpPr>
          <p:cNvPr id="5123" name="內容版面配置區 2"/>
          <p:cNvSpPr>
            <a:spLocks noGrp="1"/>
          </p:cNvSpPr>
          <p:nvPr>
            <p:ph idx="1"/>
          </p:nvPr>
        </p:nvSpPr>
        <p:spPr>
          <a:xfrm>
            <a:off x="457200" y="1411288"/>
            <a:ext cx="8507413" cy="5141912"/>
          </a:xfrm>
        </p:spPr>
        <p:txBody>
          <a:bodyPr/>
          <a:lstStyle/>
          <a:p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請導師協助弱勢學生申請</a:t>
            </a:r>
            <a:r>
              <a:rPr lang="en-US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107-2</a:t>
            </a:r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早午餐補助，並協助填妥申請表，於</a:t>
            </a:r>
            <a:r>
              <a:rPr lang="en-US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2/15(</a:t>
            </a:r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前繳回衛生組。</a:t>
            </a:r>
            <a:endParaRPr lang="en-US" altLang="zh-TW" b="1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關於申請午餐退餐部分，再次提醒以免影響權益</a:t>
            </a:r>
            <a:r>
              <a:rPr lang="en-US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感謝老師們的配合</a:t>
            </a:r>
            <a:r>
              <a:rPr lang="en-US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個人部分</a:t>
            </a:r>
            <a:r>
              <a:rPr lang="en-US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TW" b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請公、事假</a:t>
            </a:r>
            <a:r>
              <a:rPr lang="zh-TW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停餐須於停餐日</a:t>
            </a:r>
            <a:r>
              <a:rPr lang="zh-TW" altLang="zh-TW" b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日前</a:t>
            </a:r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申請，</a:t>
            </a:r>
            <a:r>
              <a:rPr lang="zh-TW" altLang="zh-TW" b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病假、喪假</a:t>
            </a:r>
            <a:r>
              <a:rPr lang="zh-TW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停餐：先通報衛生組停餐，</a:t>
            </a:r>
            <a:r>
              <a:rPr lang="zh-TW" altLang="zh-TW" b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退費金額為通報日的翌日起至截止日止</a:t>
            </a:r>
            <a:r>
              <a:rPr lang="zh-TW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團體部分</a:t>
            </a:r>
            <a:r>
              <a:rPr lang="en-US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zh-TW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請於停餐前三個工作日持｢午餐停餐退費申請表（如附件一）｣提出申請</a:t>
            </a:r>
            <a:r>
              <a:rPr lang="zh-TW" altLang="en-US" b="1" smtClean="0"/>
              <a:t>。</a:t>
            </a:r>
            <a:endParaRPr lang="zh-TW" altLang="en-US" b="1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5066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活動預告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諸事如意</a:t>
            </a:r>
            <a:r>
              <a:rPr lang="en-US" altLang="zh-TW" dirty="0"/>
              <a:t>-</a:t>
            </a:r>
            <a:r>
              <a:rPr lang="zh-TW" altLang="en-US" dirty="0" smtClean="0"/>
              <a:t>己亥吉祥迎春賀新年</a:t>
            </a:r>
            <a:r>
              <a:rPr lang="en-US" altLang="zh-TW" dirty="0" smtClean="0"/>
              <a:t>-</a:t>
            </a:r>
            <a:r>
              <a:rPr lang="zh-TW" altLang="en-US" dirty="0" smtClean="0"/>
              <a:t>師生揮毫寫春聯</a:t>
            </a:r>
            <a:endParaRPr lang="en-US" altLang="zh-TW" dirty="0" smtClean="0"/>
          </a:p>
          <a:p>
            <a:r>
              <a:rPr lang="zh-TW" altLang="en-US" dirty="0" smtClean="0"/>
              <a:t>時間</a:t>
            </a:r>
            <a:r>
              <a:rPr lang="en-US" altLang="zh-TW" dirty="0" smtClean="0"/>
              <a:t>:1/7(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r>
              <a:rPr lang="zh-TW" altLang="en-US" dirty="0" smtClean="0"/>
              <a:t>升旗時間</a:t>
            </a:r>
            <a:endParaRPr lang="en-US" altLang="zh-TW" dirty="0" smtClean="0"/>
          </a:p>
          <a:p>
            <a:r>
              <a:rPr lang="zh-TW" altLang="en-US" dirty="0" smtClean="0"/>
              <a:t>對象</a:t>
            </a:r>
            <a:r>
              <a:rPr lang="en-US" altLang="zh-TW" dirty="0" smtClean="0"/>
              <a:t>:</a:t>
            </a:r>
            <a:r>
              <a:rPr lang="zh-TW" altLang="en-US" dirty="0" smtClean="0"/>
              <a:t>七、八年級全體同學</a:t>
            </a:r>
            <a:endParaRPr lang="en-US" altLang="zh-TW" dirty="0" smtClean="0"/>
          </a:p>
          <a:p>
            <a:r>
              <a:rPr lang="zh-TW" altLang="en-US" dirty="0" smtClean="0"/>
              <a:t>地點</a:t>
            </a:r>
            <a:r>
              <a:rPr lang="en-US" altLang="zh-TW" dirty="0" smtClean="0"/>
              <a:t>:</a:t>
            </a:r>
            <a:r>
              <a:rPr lang="zh-TW" altLang="en-US" dirty="0" smtClean="0"/>
              <a:t>風雨操場</a:t>
            </a:r>
            <a:r>
              <a:rPr lang="en-US" altLang="zh-TW" dirty="0" smtClean="0"/>
              <a:t>(</a:t>
            </a:r>
            <a:r>
              <a:rPr lang="zh-TW" altLang="en-US" dirty="0" smtClean="0"/>
              <a:t>開幕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、穿堂</a:t>
            </a:r>
            <a:r>
              <a:rPr lang="en-US" altLang="zh-TW" dirty="0" smtClean="0"/>
              <a:t>(</a:t>
            </a:r>
            <a:r>
              <a:rPr lang="zh-TW" altLang="en-US" dirty="0" smtClean="0"/>
              <a:t>全日體驗</a:t>
            </a:r>
            <a:r>
              <a:rPr lang="en-US" altLang="zh-TW" dirty="0" smtClean="0"/>
              <a:t>)</a:t>
            </a:r>
          </a:p>
          <a:p>
            <a:endParaRPr lang="en-US" altLang="zh-TW" dirty="0"/>
          </a:p>
          <a:p>
            <a:r>
              <a:rPr lang="zh-TW" altLang="en-US" dirty="0" smtClean="0">
                <a:solidFill>
                  <a:srgbClr val="FF0000"/>
                </a:solidFill>
              </a:rPr>
              <a:t>鼓勵師生自行利用下課時間參與春聯書寫體驗</a:t>
            </a:r>
            <a:r>
              <a:rPr lang="en-US" altLang="zh-TW" dirty="0" smtClean="0">
                <a:solidFill>
                  <a:srgbClr val="FF0000"/>
                </a:solidFill>
              </a:rPr>
              <a:t>!!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08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ctrTitle"/>
          </p:nvPr>
        </p:nvSpPr>
        <p:spPr>
          <a:xfrm>
            <a:off x="683568" y="3284984"/>
            <a:ext cx="6477000" cy="2116138"/>
          </a:xfrm>
        </p:spPr>
        <p:txBody>
          <a:bodyPr>
            <a:normAutofit fontScale="9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kumimoji="1" lang="en-US" altLang="zh-TW" sz="40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  <a:t/>
            </a:r>
            <a:br>
              <a:rPr kumimoji="1" lang="en-US" altLang="zh-TW" sz="4000" b="1" cap="none" dirty="0" smtClean="0">
                <a:solidFill>
                  <a:schemeClr val="tx1"/>
                </a:solidFill>
                <a:latin typeface="+mj-ea"/>
                <a:cs typeface="Times New Roman" pitchFamily="18" charset="0"/>
              </a:rPr>
            </a:br>
            <a:r>
              <a:rPr lang="zh-TW" altLang="en-US" sz="6700" b="1" dirty="0" smtClean="0">
                <a:solidFill>
                  <a:schemeClr val="tx1"/>
                </a:solidFill>
                <a:latin typeface="+mj-ea"/>
              </a:rPr>
              <a:t>訓育組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超黑" panose="020B0A09000000000000" pitchFamily="49" charset="-120"/>
                <a:ea typeface="文鼎超黑" panose="020B0A09000000000000" pitchFamily="49" charset="-120"/>
              </a:rPr>
              <a:t>畢冊導師團拍</a:t>
            </a:r>
            <a:endParaRPr lang="zh-TW" altLang="en-US" sz="60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超黑" panose="020B0A09000000000000" pitchFamily="49" charset="-120"/>
              <a:ea typeface="文鼎超黑" panose="020B0A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4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今日導師會報結束後，將進行</a:t>
            </a:r>
            <a:r>
              <a:rPr lang="zh-TW" altLang="en-US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超黑" panose="020B0A09000000000000" pitchFamily="49" charset="-120"/>
                <a:ea typeface="文鼎超黑" panose="020B0A09000000000000" pitchFamily="49" charset="-120"/>
              </a:rPr>
              <a:t>七、八年級導師團照</a:t>
            </a:r>
            <a:r>
              <a:rPr lang="zh-TW" altLang="en-US" sz="4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拍攝，敬邀老師移步至一樓大川堂</a:t>
            </a:r>
            <a:r>
              <a:rPr lang="en-US" altLang="zh-TW" sz="4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(</a:t>
            </a:r>
            <a:r>
              <a:rPr lang="zh-TW" altLang="en-US" sz="4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有階梯</a:t>
            </a:r>
            <a:r>
              <a:rPr lang="en-US" altLang="zh-TW" sz="4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)</a:t>
            </a:r>
            <a:r>
              <a:rPr lang="zh-TW" altLang="en-US" sz="4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合影。</a:t>
            </a:r>
            <a:endParaRPr lang="en-US" altLang="zh-TW" sz="4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圓" panose="020F0809000000000000" pitchFamily="49" charset="-120"/>
                <a:ea typeface="文鼎粗圓" panose="020F0809000000000000" pitchFamily="49" charset="-120"/>
              </a:rPr>
              <a:t>本學年度畢冊需要您們</a:t>
            </a:r>
            <a:endParaRPr lang="en-US" altLang="zh-TW" sz="48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r>
              <a:rPr lang="zh-TW" altLang="en-US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圓" panose="020F0809000000000000" pitchFamily="49" charset="-120"/>
                <a:ea typeface="文鼎粗圓" panose="020F0809000000000000" pitchFamily="49" charset="-120"/>
              </a:rPr>
              <a:t>的美照</a:t>
            </a:r>
            <a:r>
              <a:rPr lang="zh-TW" altLang="en-US" sz="4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，萬分感激</a:t>
            </a:r>
            <a:r>
              <a:rPr lang="en-US" altLang="zh-TW" sz="4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!</a:t>
            </a:r>
            <a:endParaRPr lang="zh-TW" altLang="en-US" sz="4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963" y="4365104"/>
            <a:ext cx="2581037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6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0" y="260648"/>
            <a:ext cx="8153400" cy="990600"/>
          </a:xfrm>
        </p:spPr>
        <p:txBody>
          <a:bodyPr/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【共同事項】</a:t>
            </a:r>
            <a:endParaRPr lang="zh-TW" altLang="en-US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1585354"/>
            <a:ext cx="45704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prstClr val="black"/>
                </a:solidFill>
                <a:latin typeface="+mn-ea"/>
                <a:ea typeface="+mn-ea"/>
              </a:rPr>
              <a:t>1/14(</a:t>
            </a:r>
            <a:r>
              <a:rPr lang="zh-TW" altLang="en-US" sz="3200" b="1" dirty="0" smtClean="0">
                <a:solidFill>
                  <a:prstClr val="black"/>
                </a:solidFill>
                <a:latin typeface="+mn-ea"/>
                <a:ea typeface="+mn-ea"/>
              </a:rPr>
              <a:t>一</a:t>
            </a:r>
            <a:r>
              <a:rPr lang="en-US" altLang="zh-TW" sz="3200" b="1" dirty="0" smtClean="0">
                <a:solidFill>
                  <a:prstClr val="black"/>
                </a:solidFill>
                <a:latin typeface="+mn-ea"/>
                <a:ea typeface="+mn-ea"/>
              </a:rPr>
              <a:t>)</a:t>
            </a:r>
            <a:r>
              <a:rPr lang="zh-TW" altLang="en-US" sz="32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不進行朝會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83536" y="1639887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請各班自行運用</a:t>
            </a:r>
            <a:endParaRPr lang="en-US" altLang="zh-TW" sz="3200" b="1" dirty="0" smtClean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496" y="2334958"/>
            <a:ext cx="30315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1/18(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休業式</a:t>
            </a:r>
            <a:endParaRPr lang="zh-TW" altLang="en-US" sz="3200" dirty="0">
              <a:solidFill>
                <a:srgbClr val="0000FF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28" y="2893041"/>
            <a:ext cx="7921843" cy="382159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660232" y="3645024"/>
            <a:ext cx="17611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風雨操場集合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82168"/>
            <a:ext cx="2392720" cy="158618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501" y="4509120"/>
            <a:ext cx="1395899" cy="139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9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1"/>
          <p:cNvSpPr>
            <a:spLocks noGrp="1"/>
          </p:cNvSpPr>
          <p:nvPr>
            <p:ph type="title"/>
          </p:nvPr>
        </p:nvSpPr>
        <p:spPr>
          <a:xfrm>
            <a:off x="-180528" y="240240"/>
            <a:ext cx="8640960" cy="990600"/>
          </a:xfrm>
        </p:spPr>
        <p:txBody>
          <a:bodyPr/>
          <a:lstStyle/>
          <a:p>
            <a:r>
              <a:rPr lang="zh-TW" altLang="zh-TW" b="1" dirty="0">
                <a:latin typeface="+mn-ea"/>
                <a:ea typeface="+mn-ea"/>
              </a:rPr>
              <a:t>【共同事項】</a:t>
            </a:r>
            <a:endParaRPr lang="zh-TW" altLang="en-US" b="1" dirty="0" smtClean="0">
              <a:latin typeface="+mn-ea"/>
              <a:ea typeface="+mn-ea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sz="quarter" idx="1"/>
          </p:nvPr>
        </p:nvSpPr>
        <p:spPr>
          <a:xfrm>
            <a:off x="251520" y="1772816"/>
            <a:ext cx="8640960" cy="468052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zh-TW" sz="3600" b="1" dirty="0">
                <a:solidFill>
                  <a:srgbClr val="FF0000"/>
                </a:solidFill>
                <a:latin typeface="+mn-ea"/>
              </a:rPr>
              <a:t>【</a:t>
            </a:r>
            <a:r>
              <a:rPr lang="zh-TW" altLang="en-US" sz="3600" b="1" dirty="0">
                <a:solidFill>
                  <a:srgbClr val="FF0000"/>
                </a:solidFill>
                <a:latin typeface="+mn-ea"/>
              </a:rPr>
              <a:t>服務學習</a:t>
            </a:r>
            <a:r>
              <a:rPr lang="en-US" altLang="zh-TW" sz="3600" b="1" dirty="0">
                <a:solidFill>
                  <a:srgbClr val="FF0000"/>
                </a:solidFill>
                <a:latin typeface="+mn-ea"/>
              </a:rPr>
              <a:t>】</a:t>
            </a:r>
          </a:p>
          <a:p>
            <a:pPr>
              <a:buFont typeface="Wingdings" pitchFamily="2" charset="2"/>
              <a:buChar char="l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本學期採計時間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107/8/1~108/1/31</a:t>
            </a:r>
          </a:p>
          <a:p>
            <a:pPr>
              <a:buFont typeface="Wingdings" pitchFamily="2" charset="2"/>
              <a:buChar char="l"/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未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達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小時同學，可利用寒假時間補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齊時數</a:t>
            </a:r>
            <a:endParaRPr lang="en-US" altLang="zh-TW" sz="2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  <a:defRPr/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1/31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前歸入上學期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，謝謝辛苦的導師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!</a:t>
            </a:r>
          </a:p>
          <a:p>
            <a:pPr marL="0" indent="0">
              <a:buNone/>
              <a:defRPr/>
            </a:pPr>
            <a:endParaRPr lang="en-US" altLang="zh-TW" sz="28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  <a:defRPr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寒假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期間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若欲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進行校外服務，一樣需</a:t>
            </a:r>
            <a:r>
              <a:rPr lang="zh-TW" altLang="en-US" sz="2800" b="1" u="sng" dirty="0">
                <a:latin typeface="微軟正黑體" pitchFamily="34" charset="-120"/>
                <a:ea typeface="微軟正黑體" pitchFamily="34" charset="-120"/>
              </a:rPr>
              <a:t>先申請再服務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，但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申請表僅需完成「家長簽章」與「訓育組核章」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即可。服務完畢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將認證表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需有服務單位核章並完成心得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與護照繳回訓育組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即可完成認證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3154860" y="675165"/>
            <a:ext cx="59891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latin typeface="+mn-ea"/>
                <a:ea typeface="+mn-ea"/>
              </a:rPr>
              <a:t>若還需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  <a:ea typeface="+mn-ea"/>
              </a:rPr>
              <a:t>未滿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  <a:ea typeface="+mn-ea"/>
              </a:rPr>
              <a:t>6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  <a:ea typeface="+mn-ea"/>
              </a:rPr>
              <a:t>小時通知單</a:t>
            </a:r>
            <a:r>
              <a:rPr lang="zh-TW" altLang="en-US" sz="2400" b="1" dirty="0">
                <a:latin typeface="+mn-ea"/>
                <a:ea typeface="+mn-ea"/>
              </a:rPr>
              <a:t>可至訓育組領取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48" y="2708920"/>
            <a:ext cx="1387832" cy="183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內容版面配置區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8964612" cy="5516562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中平荷風</a:t>
            </a:r>
            <a:r>
              <a:rPr lang="en-US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23】</a:t>
            </a:r>
          </a:p>
          <a:p>
            <a:pPr marL="0" indent="0">
              <a:buNone/>
            </a:pP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校刊將開始徵稿至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08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日（星期</a:t>
            </a:r>
            <a:r>
              <a:rPr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sz="32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敬邀鈞長、主任與老師</a:t>
            </a:r>
            <a:r>
              <a:rPr lang="zh-TW" altLang="en-US" sz="2800" dirty="0">
                <a:latin typeface="微軟正黑體" pitchFamily="34" charset="-120"/>
              </a:rPr>
              <a:t>，</a:t>
            </a:r>
            <a:r>
              <a:rPr lang="zh-TW" altLang="en-US" sz="2800" dirty="0" smtClean="0">
                <a:latin typeface="微軟正黑體" pitchFamily="34" charset="-120"/>
              </a:rPr>
              <a:t>分享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值得大書特書的內容化為文字或圖片！學生之作品獲刊登者，敘嘉獎乙次。</a:t>
            </a:r>
            <a:endParaRPr lang="en-US" altLang="zh-TW" sz="2800" dirty="0" smtClean="0">
              <a:latin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dirty="0">
                <a:latin typeface="微軟正黑體" pitchFamily="34" charset="-120"/>
              </a:rPr>
              <a:t>本學期荷風改為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</a:rPr>
              <a:t>自由徵稿</a:t>
            </a:r>
            <a:r>
              <a:rPr lang="zh-TW" altLang="en-US" sz="2800" dirty="0">
                <a:latin typeface="微軟正黑體" pitchFamily="34" charset="-120"/>
              </a:rPr>
              <a:t>，</a:t>
            </a:r>
            <a:r>
              <a:rPr lang="zh-TW" altLang="en-US" sz="2800" dirty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各班投稿入選達</a:t>
            </a:r>
            <a:r>
              <a:rPr lang="en-US" altLang="zh-TW" sz="2800" dirty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5</a:t>
            </a:r>
            <a:r>
              <a:rPr lang="zh-TW" altLang="en-US" sz="2800" dirty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件者，獲便服日一次；</a:t>
            </a:r>
            <a:r>
              <a:rPr lang="zh-TW" altLang="en-US" sz="28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入選</a:t>
            </a:r>
            <a:r>
              <a:rPr lang="en-US" altLang="zh-TW" sz="28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10</a:t>
            </a:r>
            <a:r>
              <a:rPr lang="zh-TW" altLang="en-US" sz="2800" dirty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件獲便服日兩次並於朝會公開表揚，便服日</a:t>
            </a:r>
            <a:r>
              <a:rPr lang="zh-TW" altLang="en-US" sz="28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次數以此類推。</a:t>
            </a:r>
            <a:r>
              <a:rPr lang="zh-TW" altLang="en-US" sz="2800" dirty="0" smtClean="0">
                <a:latin typeface="微軟正黑體" pitchFamily="34" charset="-120"/>
              </a:rPr>
              <a:t>請導師鼓勵同學踴躍投稿。詳情請參閱中平荷風徵稿計畫</a:t>
            </a:r>
            <a:endParaRPr lang="en-US" altLang="zh-TW" sz="2800" dirty="0" smtClean="0">
              <a:latin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b="1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暫定</a:t>
            </a:r>
            <a:r>
              <a:rPr lang="zh-TW" altLang="en-US" sz="2800" b="1" dirty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荷</a:t>
            </a:r>
            <a:r>
              <a:rPr lang="zh-TW" altLang="en-US" sz="2800" b="1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風每</a:t>
            </a:r>
            <a:r>
              <a:rPr lang="zh-TW" altLang="en-US" sz="2800" b="1" dirty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本</a:t>
            </a:r>
            <a:r>
              <a:rPr lang="en-US" altLang="zh-TW" sz="2800" b="1" dirty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120-100</a:t>
            </a:r>
            <a:r>
              <a:rPr lang="zh-TW" altLang="en-US" sz="2800" b="1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元</a:t>
            </a:r>
            <a:r>
              <a:rPr lang="en-US" altLang="zh-TW" sz="2800" b="1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(</a:t>
            </a:r>
            <a:r>
              <a:rPr lang="zh-TW" altLang="en-US" sz="2800" b="1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不足</a:t>
            </a:r>
            <a:r>
              <a:rPr lang="zh-TW" altLang="en-US" sz="2800" b="1" dirty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款項</a:t>
            </a:r>
            <a:r>
              <a:rPr lang="zh-TW" altLang="en-US" sz="2800" b="1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將尋求贊助</a:t>
            </a:r>
            <a:r>
              <a:rPr lang="en-US" altLang="zh-TW" sz="2800" b="1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  <a:cs typeface="Aharoni" panose="02010803020104030203" pitchFamily="2" charset="-79"/>
              </a:rPr>
              <a:t>)</a:t>
            </a:r>
          </a:p>
          <a:p>
            <a:pPr>
              <a:buFont typeface="Wingdings" pitchFamily="2" charset="2"/>
              <a:buChar char="l"/>
            </a:pPr>
            <a:r>
              <a:rPr lang="zh-TW" altLang="en-US" sz="2800" b="1" dirty="0" smtClean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懇請</a:t>
            </a:r>
            <a:r>
              <a:rPr lang="zh-TW" altLang="en-US" sz="2800" b="1" dirty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導師協助鼓勵學生</a:t>
            </a:r>
            <a:r>
              <a:rPr lang="zh-TW" altLang="en-US" sz="2800" b="1" dirty="0" smtClean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支持與購買</a:t>
            </a:r>
            <a:r>
              <a:rPr lang="zh-TW" altLang="en-US" sz="2800" b="1" dirty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，</a:t>
            </a:r>
            <a:r>
              <a:rPr lang="zh-TW" altLang="en-US" sz="2800" b="1" dirty="0" smtClean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感謝老師</a:t>
            </a:r>
            <a:r>
              <a:rPr lang="en-US" altLang="zh-TW" sz="2800" b="1" dirty="0" smtClean="0">
                <a:solidFill>
                  <a:srgbClr val="FF0000"/>
                </a:solidFill>
                <a:latin typeface="Aharoni" panose="02010803020104030203" pitchFamily="2" charset="-79"/>
                <a:ea typeface="PMingLiU" panose="02020500000000000000" pitchFamily="18" charset="-120"/>
                <a:cs typeface="Aharoni" panose="02010803020104030203" pitchFamily="2" charset="-79"/>
              </a:rPr>
              <a:t>!</a:t>
            </a:r>
            <a:endParaRPr lang="en-US" altLang="zh-TW" sz="2800" b="1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78160"/>
            <a:ext cx="8153400" cy="990600"/>
          </a:xfrm>
        </p:spPr>
        <p:txBody>
          <a:bodyPr/>
          <a:lstStyle/>
          <a:p>
            <a:r>
              <a:rPr lang="zh-TW" altLang="zh-TW" dirty="0">
                <a:latin typeface="文鼎新藝體" pitchFamily="81" charset="-120"/>
                <a:ea typeface="文鼎新藝體" pitchFamily="81" charset="-120"/>
              </a:rPr>
              <a:t>【共同事項】</a:t>
            </a:r>
            <a:endParaRPr lang="zh-TW" altLang="en-US" dirty="0"/>
          </a:p>
        </p:txBody>
      </p:sp>
      <p:grpSp>
        <p:nvGrpSpPr>
          <p:cNvPr id="6" name="群組 5"/>
          <p:cNvGrpSpPr/>
          <p:nvPr/>
        </p:nvGrpSpPr>
        <p:grpSpPr>
          <a:xfrm>
            <a:off x="4788024" y="159891"/>
            <a:ext cx="3850755" cy="1709924"/>
            <a:chOff x="4788024" y="159891"/>
            <a:chExt cx="3850755" cy="1709924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024" y="332656"/>
              <a:ext cx="1146483" cy="1517526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6176" y="313023"/>
              <a:ext cx="1267552" cy="1556792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0241" y="159891"/>
              <a:ext cx="1108538" cy="1690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00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內容版面配置區 2"/>
          <p:cNvSpPr>
            <a:spLocks noGrp="1"/>
          </p:cNvSpPr>
          <p:nvPr>
            <p:ph sz="quarter" idx="1"/>
          </p:nvPr>
        </p:nvSpPr>
        <p:spPr>
          <a:xfrm>
            <a:off x="107504" y="1556792"/>
            <a:ext cx="9036496" cy="5256584"/>
          </a:xfrm>
        </p:spPr>
        <p:txBody>
          <a:bodyPr/>
          <a:lstStyle/>
          <a:p>
            <a:pPr>
              <a:buFont typeface="Wingdings" pitchFamily="2" charset="2"/>
              <a:buChar char="l"/>
              <a:defRPr/>
            </a:pPr>
            <a:r>
              <a:rPr lang="zh-TW" altLang="en-US" sz="2800" dirty="0" smtClean="0">
                <a:latin typeface="+mn-ea"/>
              </a:rPr>
              <a:t>已完成聯</a:t>
            </a:r>
            <a:r>
              <a:rPr lang="zh-TW" altLang="en-US" sz="2800" dirty="0">
                <a:latin typeface="+mn-ea"/>
              </a:rPr>
              <a:t>課活動敘</a:t>
            </a:r>
            <a:r>
              <a:rPr lang="zh-TW" altLang="en-US" sz="2800" dirty="0" smtClean="0">
                <a:latin typeface="+mn-ea"/>
              </a:rPr>
              <a:t>獎事宜</a:t>
            </a:r>
            <a:r>
              <a:rPr lang="en-US" altLang="zh-TW" sz="2800" dirty="0" smtClean="0">
                <a:latin typeface="+mn-ea"/>
              </a:rPr>
              <a:t>!</a:t>
            </a:r>
            <a:endParaRPr lang="en-US" altLang="zh-TW" sz="2800" dirty="0">
              <a:latin typeface="+mn-ea"/>
            </a:endParaRPr>
          </a:p>
          <a:p>
            <a:pPr>
              <a:buFont typeface="Wingdings" pitchFamily="2" charset="2"/>
              <a:buChar char="l"/>
              <a:defRPr/>
            </a:pPr>
            <a:r>
              <a:rPr lang="en-US" altLang="zh-TW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108/1/11 (</a:t>
            </a:r>
            <a:r>
              <a:rPr lang="zh-TW" altLang="en-US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五</a:t>
            </a:r>
            <a:r>
              <a:rPr lang="en-US" altLang="zh-TW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)</a:t>
            </a:r>
            <a:r>
              <a:rPr lang="zh-TW" altLang="en-US" sz="2800" dirty="0">
                <a:latin typeface="+mn-ea"/>
              </a:rPr>
              <a:t>為本學期聯課</a:t>
            </a:r>
            <a:r>
              <a:rPr lang="zh-TW" altLang="en-US" sz="2800" dirty="0" smtClean="0">
                <a:latin typeface="+mn-ea"/>
              </a:rPr>
              <a:t>活動</a:t>
            </a:r>
            <a:endParaRPr lang="en-US" altLang="zh-TW" sz="2800" dirty="0" smtClean="0">
              <a:latin typeface="+mn-ea"/>
            </a:endParaRPr>
          </a:p>
          <a:p>
            <a:pPr marL="0" indent="0">
              <a:buNone/>
              <a:defRPr/>
            </a:pPr>
            <a:r>
              <a:rPr lang="zh-TW" altLang="en-US" sz="2800" dirty="0">
                <a:latin typeface="+mn-ea"/>
              </a:rPr>
              <a:t> </a:t>
            </a:r>
            <a:r>
              <a:rPr lang="zh-TW" altLang="en-US" sz="2800" dirty="0" smtClean="0">
                <a:latin typeface="+mn-ea"/>
              </a:rPr>
              <a:t>   最後</a:t>
            </a:r>
            <a:r>
              <a:rPr lang="zh-TW" altLang="en-US" sz="2800" dirty="0">
                <a:latin typeface="+mn-ea"/>
              </a:rPr>
              <a:t>一次上課，謝謝老師們</a:t>
            </a:r>
            <a:r>
              <a:rPr lang="en-US" altLang="zh-TW" sz="2800" dirty="0" smtClean="0">
                <a:latin typeface="+mn-ea"/>
              </a:rPr>
              <a:t>!</a:t>
            </a:r>
            <a:endParaRPr lang="en-US" altLang="zh-TW" sz="3200" dirty="0" smtClean="0">
              <a:latin typeface="+mn-ea"/>
            </a:endParaRPr>
          </a:p>
          <a:p>
            <a:pPr>
              <a:buFont typeface="Wingdings" pitchFamily="2" charset="2"/>
              <a:buChar char="l"/>
              <a:defRPr/>
            </a:pPr>
            <a:r>
              <a:rPr lang="zh-TW" altLang="en-US" sz="2800" dirty="0" smtClean="0">
                <a:latin typeface="+mj-ea"/>
              </a:rPr>
              <a:t>社團開課內容調查表已寄至社團老師信箱，</a:t>
            </a:r>
            <a:r>
              <a:rPr lang="zh-TW" altLang="en-US" sz="32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請老師們協助於</a:t>
            </a:r>
            <a:r>
              <a:rPr lang="en-US" altLang="zh-TW" sz="32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1/4(</a:t>
            </a:r>
            <a:r>
              <a:rPr lang="zh-TW" altLang="en-US" sz="32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五</a:t>
            </a:r>
            <a:r>
              <a:rPr lang="en-US" altLang="zh-TW" sz="32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)</a:t>
            </a:r>
            <a:r>
              <a:rPr lang="zh-TW" altLang="en-US" sz="32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前</a:t>
            </a:r>
            <a:r>
              <a:rPr lang="zh-TW" altLang="en-US" sz="32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填寫寄回，若未收到請洽訓育組</a:t>
            </a:r>
            <a:r>
              <a:rPr lang="en-US" altLang="zh-TW" sz="32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827</a:t>
            </a:r>
            <a:r>
              <a:rPr lang="zh-TW" altLang="en-US" sz="3200" dirty="0" smtClean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。</a:t>
            </a:r>
            <a:r>
              <a:rPr lang="zh-TW" altLang="en-US" sz="2800" dirty="0" smtClean="0">
                <a:latin typeface="+mj-ea"/>
              </a:rPr>
              <a:t>已繳交的老師若</a:t>
            </a:r>
            <a:r>
              <a:rPr lang="zh-TW" altLang="en-US" sz="2800" dirty="0">
                <a:latin typeface="+mj-ea"/>
              </a:rPr>
              <a:t>需</a:t>
            </a:r>
            <a:r>
              <a:rPr lang="zh-TW" altLang="en-US" sz="2800" dirty="0" smtClean="0">
                <a:latin typeface="+mj-ea"/>
              </a:rPr>
              <a:t>修改社團</a:t>
            </a:r>
            <a:r>
              <a:rPr lang="zh-TW" altLang="en-US" sz="2800" dirty="0">
                <a:latin typeface="+mj-ea"/>
              </a:rPr>
              <a:t>開課內容</a:t>
            </a:r>
            <a:r>
              <a:rPr lang="zh-TW" altLang="en-US" sz="2800" dirty="0">
                <a:latin typeface="PMingLiU" panose="02020500000000000000" pitchFamily="18" charset="-120"/>
                <a:ea typeface="PMingLiU" panose="02020500000000000000" pitchFamily="18" charset="-120"/>
              </a:rPr>
              <a:t>，</a:t>
            </a:r>
            <a:r>
              <a:rPr lang="zh-TW" altLang="en-US" sz="2800" dirty="0" smtClean="0">
                <a:latin typeface="+mj-ea"/>
              </a:rPr>
              <a:t>請於</a:t>
            </a:r>
            <a:r>
              <a:rPr lang="en-US" altLang="zh-TW" sz="2800" dirty="0" smtClean="0">
                <a:latin typeface="+mj-ea"/>
              </a:rPr>
              <a:t>1/11(</a:t>
            </a:r>
            <a:r>
              <a:rPr lang="zh-TW" altLang="en-US" sz="2800" dirty="0" smtClean="0">
                <a:latin typeface="+mj-ea"/>
              </a:rPr>
              <a:t>五</a:t>
            </a:r>
            <a:r>
              <a:rPr lang="en-US" altLang="zh-TW" sz="2800" dirty="0" smtClean="0">
                <a:latin typeface="+mj-ea"/>
              </a:rPr>
              <a:t>)</a:t>
            </a:r>
            <a:r>
              <a:rPr lang="zh-TW" altLang="en-US" sz="2800" dirty="0" smtClean="0">
                <a:latin typeface="+mj-ea"/>
              </a:rPr>
              <a:t>前聯繫</a:t>
            </a:r>
            <a:r>
              <a:rPr lang="zh-TW" altLang="en-US" sz="2800" dirty="0">
                <a:latin typeface="+mj-ea"/>
              </a:rPr>
              <a:t>訓育組，謝謝老師</a:t>
            </a:r>
            <a:r>
              <a:rPr lang="zh-TW" altLang="en-US" sz="2800" dirty="0" smtClean="0">
                <a:latin typeface="+mj-ea"/>
              </a:rPr>
              <a:t>。</a:t>
            </a:r>
            <a:endParaRPr lang="en-US" altLang="zh-TW" sz="2800" dirty="0" smtClean="0">
              <a:latin typeface="+mn-ea"/>
            </a:endParaRPr>
          </a:p>
          <a:p>
            <a:pPr>
              <a:buFont typeface="Wingdings" pitchFamily="2" charset="2"/>
              <a:buChar char="l"/>
              <a:defRPr/>
            </a:pPr>
            <a:r>
              <a:rPr lang="en-US" altLang="zh-TW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</a:t>
            </a:r>
            <a:r>
              <a:rPr lang="zh-TW" altLang="en-US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月</a:t>
            </a:r>
            <a:r>
              <a:rPr lang="en-US" altLang="zh-TW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18</a:t>
            </a:r>
            <a:r>
              <a:rPr lang="zh-TW" altLang="en-US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日</a:t>
            </a:r>
            <a:r>
              <a:rPr lang="en-US" altLang="zh-TW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(</a:t>
            </a:r>
            <a:r>
              <a:rPr lang="zh-TW" altLang="en-US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五</a:t>
            </a:r>
            <a:r>
              <a:rPr lang="en-US" altLang="zh-TW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)</a:t>
            </a:r>
            <a:r>
              <a:rPr lang="zh-TW" altLang="en-US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第二節</a:t>
            </a:r>
            <a:r>
              <a:rPr lang="zh-TW" altLang="en-US" sz="2800" dirty="0" smtClean="0">
                <a:latin typeface="+mn-ea"/>
              </a:rPr>
              <a:t>將進行</a:t>
            </a:r>
            <a:r>
              <a:rPr lang="en-US" altLang="zh-TW" sz="2800" dirty="0" smtClean="0">
                <a:latin typeface="+mn-ea"/>
              </a:rPr>
              <a:t>107</a:t>
            </a:r>
            <a:r>
              <a:rPr lang="zh-TW" altLang="en-US" sz="2800" dirty="0" smtClean="0">
                <a:latin typeface="+mn-ea"/>
              </a:rPr>
              <a:t>學年度下學</a:t>
            </a:r>
            <a:r>
              <a:rPr lang="zh-TW" altLang="en-US" sz="2800" dirty="0">
                <a:latin typeface="+mn-ea"/>
              </a:rPr>
              <a:t>期</a:t>
            </a:r>
            <a:r>
              <a:rPr lang="zh-TW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俏黑體P" panose="040B0900000000000000" pitchFamily="82" charset="-120"/>
                <a:ea typeface="文鼎俏黑體P" panose="040B0900000000000000" pitchFamily="82" charset="-120"/>
              </a:rPr>
              <a:t>籃球、熱舞、足球社社員甄選</a:t>
            </a:r>
            <a:r>
              <a:rPr lang="zh-TW" altLang="en-US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，欲參加同學請於</a:t>
            </a:r>
            <a:r>
              <a:rPr lang="en-US" altLang="zh-TW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1/14</a:t>
            </a:r>
            <a:r>
              <a:rPr lang="zh-TW" altLang="en-US" sz="2800" dirty="0" smtClean="0">
                <a:solidFill>
                  <a:srgbClr val="0000FF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中午前繳交報名表</a:t>
            </a:r>
            <a:r>
              <a:rPr lang="zh-TW" altLang="en-US" sz="2800" dirty="0" smtClean="0">
                <a:solidFill>
                  <a:srgbClr val="0000FF"/>
                </a:solidFill>
                <a:latin typeface="+mn-ea"/>
              </a:rPr>
              <a:t>。</a:t>
            </a:r>
            <a:endParaRPr lang="en-US" altLang="zh-TW" sz="28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  <a:defRPr/>
            </a:pPr>
            <a:endParaRPr lang="zh-TW" altLang="en-US" sz="26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120680" cy="990600"/>
          </a:xfrm>
        </p:spPr>
        <p:txBody>
          <a:bodyPr/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 八年級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【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社團活動</a:t>
            </a:r>
            <a:r>
              <a:rPr lang="zh-TW" altLang="zh-TW" sz="2800" b="1" dirty="0" smtClean="0">
                <a:solidFill>
                  <a:srgbClr val="FF0000"/>
                </a:solidFill>
                <a:latin typeface="+mn-ea"/>
              </a:rPr>
              <a:t>】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0">
            <a:off x="5998821" y="521548"/>
            <a:ext cx="3233906" cy="261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中庸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</TotalTime>
  <Words>1586</Words>
  <Application>Microsoft Office PowerPoint</Application>
  <PresentationFormat>如螢幕大小 (4:3)</PresentationFormat>
  <Paragraphs>125</Paragraphs>
  <Slides>22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41" baseType="lpstr">
      <vt:lpstr>文鼎俏黑體P</vt:lpstr>
      <vt:lpstr>文鼎粗圓</vt:lpstr>
      <vt:lpstr>文鼎粗魏碑</vt:lpstr>
      <vt:lpstr>文鼎超黑</vt:lpstr>
      <vt:lpstr>文鼎超顏楷</vt:lpstr>
      <vt:lpstr>文鼎新藝體</vt:lpstr>
      <vt:lpstr>文鼎標準楷體U30-M</vt:lpstr>
      <vt:lpstr>微軟正黑體</vt:lpstr>
      <vt:lpstr>PMingLiU</vt:lpstr>
      <vt:lpstr>PMingLiU</vt:lpstr>
      <vt:lpstr>標楷體</vt:lpstr>
      <vt:lpstr>Aharoni</vt:lpstr>
      <vt:lpstr>Arial</vt:lpstr>
      <vt:lpstr>Calibri</vt:lpstr>
      <vt:lpstr>Times New Roman</vt:lpstr>
      <vt:lpstr>Tw Cen MT</vt:lpstr>
      <vt:lpstr>Wingdings</vt:lpstr>
      <vt:lpstr>Wingdings 2</vt:lpstr>
      <vt:lpstr>1_中庸</vt:lpstr>
      <vt:lpstr> 中平國中107-2【一月份】導師會報  1080104</vt:lpstr>
      <vt:lpstr>建議事項</vt:lpstr>
      <vt:lpstr>活動預告</vt:lpstr>
      <vt:lpstr> 訓育組</vt:lpstr>
      <vt:lpstr>畢冊導師團拍</vt:lpstr>
      <vt:lpstr>【共同事項】</vt:lpstr>
      <vt:lpstr>【共同事項】</vt:lpstr>
      <vt:lpstr>【共同事項】</vt:lpstr>
      <vt:lpstr>【七 八年級】【社團活動】</vt:lpstr>
      <vt:lpstr>【七 八年級】【校外教學】</vt:lpstr>
      <vt:lpstr>【九年級】畢冊相關事務</vt:lpstr>
      <vt:lpstr>【九年級】畢旅</vt:lpstr>
      <vt:lpstr>PowerPoint 簡報</vt:lpstr>
      <vt:lpstr>PowerPoint 簡報</vt:lpstr>
      <vt:lpstr>PowerPoint 簡報</vt:lpstr>
      <vt:lpstr>107學年度體育組寒假暨下學期行事曆</vt:lpstr>
      <vt:lpstr>107學年度體育組寒假暨下學期行事曆</vt:lpstr>
      <vt:lpstr>107學年度體育組寒假暨下學期行事曆</vt:lpstr>
      <vt:lpstr>107學年度校慶運動會建議回覆</vt:lpstr>
      <vt:lpstr>衛生組-校園整潔</vt:lpstr>
      <vt:lpstr>衛生組</vt:lpstr>
      <vt:lpstr>衛生組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訓育組報告事項</dc:title>
  <dc:creator>cpjh201</dc:creator>
  <cp:lastModifiedBy>user</cp:lastModifiedBy>
  <cp:revision>219</cp:revision>
  <cp:lastPrinted>2012-11-05T01:03:08Z</cp:lastPrinted>
  <dcterms:created xsi:type="dcterms:W3CDTF">2012-09-28T08:32:15Z</dcterms:created>
  <dcterms:modified xsi:type="dcterms:W3CDTF">2019-01-03T07:17:44Z</dcterms:modified>
</cp:coreProperties>
</file>