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2" r:id="rId3"/>
    <p:sldId id="268" r:id="rId4"/>
    <p:sldId id="270" r:id="rId5"/>
    <p:sldId id="269" r:id="rId6"/>
    <p:sldId id="272" r:id="rId7"/>
    <p:sldId id="273" r:id="rId8"/>
    <p:sldId id="274" r:id="rId9"/>
    <p:sldId id="276" r:id="rId10"/>
    <p:sldId id="259" r:id="rId11"/>
    <p:sldId id="260" r:id="rId12"/>
    <p:sldId id="261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EA495-98C8-4DA1-8BE3-3774B50B2884}" type="datetimeFigureOut">
              <a:rPr lang="zh-TW" altLang="en-US" smtClean="0"/>
              <a:t>2020/6/4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41B81-7DE4-4018-B3B3-79A6947A65A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541360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EA495-98C8-4DA1-8BE3-3774B50B2884}" type="datetimeFigureOut">
              <a:rPr lang="zh-TW" altLang="en-US" smtClean="0"/>
              <a:t>2020/6/4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41B81-7DE4-4018-B3B3-79A6947A65A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28302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EA495-98C8-4DA1-8BE3-3774B50B2884}" type="datetimeFigureOut">
              <a:rPr lang="zh-TW" altLang="en-US" smtClean="0"/>
              <a:t>2020/6/4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41B81-7DE4-4018-B3B3-79A6947A65A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274349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EA495-98C8-4DA1-8BE3-3774B50B2884}" type="datetimeFigureOut">
              <a:rPr lang="zh-TW" altLang="en-US" smtClean="0"/>
              <a:t>2020/6/4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41B81-7DE4-4018-B3B3-79A6947A65A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896645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EA495-98C8-4DA1-8BE3-3774B50B2884}" type="datetimeFigureOut">
              <a:rPr lang="zh-TW" altLang="en-US" smtClean="0"/>
              <a:t>2020/6/4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41B81-7DE4-4018-B3B3-79A6947A65A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187858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EA495-98C8-4DA1-8BE3-3774B50B2884}" type="datetimeFigureOut">
              <a:rPr lang="zh-TW" altLang="en-US" smtClean="0"/>
              <a:t>2020/6/4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41B81-7DE4-4018-B3B3-79A6947A65A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285562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EA495-98C8-4DA1-8BE3-3774B50B2884}" type="datetimeFigureOut">
              <a:rPr lang="zh-TW" altLang="en-US" smtClean="0"/>
              <a:t>2020/6/4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41B81-7DE4-4018-B3B3-79A6947A65A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266109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EA495-98C8-4DA1-8BE3-3774B50B2884}" type="datetimeFigureOut">
              <a:rPr lang="zh-TW" altLang="en-US" smtClean="0"/>
              <a:t>2020/6/4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41B81-7DE4-4018-B3B3-79A6947A65A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460621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EA495-98C8-4DA1-8BE3-3774B50B2884}" type="datetimeFigureOut">
              <a:rPr lang="zh-TW" altLang="en-US" smtClean="0"/>
              <a:t>2020/6/4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41B81-7DE4-4018-B3B3-79A6947A65A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231670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EA495-98C8-4DA1-8BE3-3774B50B2884}" type="datetimeFigureOut">
              <a:rPr lang="zh-TW" altLang="en-US" smtClean="0"/>
              <a:t>2020/6/4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41B81-7DE4-4018-B3B3-79A6947A65A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171987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EA495-98C8-4DA1-8BE3-3774B50B2884}" type="datetimeFigureOut">
              <a:rPr lang="zh-TW" altLang="en-US" smtClean="0"/>
              <a:t>2020/6/4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41B81-7DE4-4018-B3B3-79A6947A65A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342332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EA495-98C8-4DA1-8BE3-3774B50B2884}" type="datetimeFigureOut">
              <a:rPr lang="zh-TW" altLang="en-US" smtClean="0"/>
              <a:t>2020/6/4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41B81-7DE4-4018-B3B3-79A6947A65A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141638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EA495-98C8-4DA1-8BE3-3774B50B2884}" type="datetimeFigureOut">
              <a:rPr lang="zh-TW" altLang="en-US" smtClean="0"/>
              <a:t>2020/6/4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41B81-7DE4-4018-B3B3-79A6947A65A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77380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EA495-98C8-4DA1-8BE3-3774B50B2884}" type="datetimeFigureOut">
              <a:rPr lang="zh-TW" altLang="en-US" smtClean="0"/>
              <a:t>2020/6/4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41B81-7DE4-4018-B3B3-79A6947A65A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652523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EA495-98C8-4DA1-8BE3-3774B50B2884}" type="datetimeFigureOut">
              <a:rPr lang="zh-TW" altLang="en-US" smtClean="0"/>
              <a:t>2020/6/4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41B81-7DE4-4018-B3B3-79A6947A65A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66312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EA495-98C8-4DA1-8BE3-3774B50B2884}" type="datetimeFigureOut">
              <a:rPr lang="zh-TW" altLang="en-US" smtClean="0"/>
              <a:t>2020/6/4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41B81-7DE4-4018-B3B3-79A6947A65A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695246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EA495-98C8-4DA1-8BE3-3774B50B2884}" type="datetimeFigureOut">
              <a:rPr lang="zh-TW" altLang="en-US" smtClean="0"/>
              <a:t>2020/6/4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D641B81-7DE4-4018-B3B3-79A6947A65A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33638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 smtClean="0"/>
              <a:t>108-02</a:t>
            </a:r>
            <a:r>
              <a:rPr lang="zh-TW" altLang="en-US" dirty="0" smtClean="0"/>
              <a:t> 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>6</a:t>
            </a:r>
            <a:r>
              <a:rPr lang="zh-TW" altLang="en-US" dirty="0" smtClean="0"/>
              <a:t>月</a:t>
            </a:r>
            <a:r>
              <a:rPr lang="zh-TW" altLang="en-US" dirty="0"/>
              <a:t>導師</a:t>
            </a:r>
            <a:r>
              <a:rPr lang="zh-TW" altLang="en-US" dirty="0" smtClean="0"/>
              <a:t>會報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07067" y="4069996"/>
            <a:ext cx="7766936" cy="1096899"/>
          </a:xfrm>
        </p:spPr>
        <p:txBody>
          <a:bodyPr/>
          <a:lstStyle/>
          <a:p>
            <a:r>
              <a:rPr lang="zh-TW" altLang="en-US" dirty="0" smtClean="0"/>
              <a:t>總務處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248642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二</a:t>
            </a:r>
            <a:r>
              <a:rPr lang="zh-TW" altLang="en-US" dirty="0" smtClean="0"/>
              <a:t>、水電支出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graphicFrame>
        <p:nvGraphicFramePr>
          <p:cNvPr id="4" name="內容版面配置區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26696657"/>
              </p:ext>
            </p:extLst>
          </p:nvPr>
        </p:nvGraphicFramePr>
        <p:xfrm>
          <a:off x="761103" y="1612874"/>
          <a:ext cx="10292184" cy="2376264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7351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51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351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3515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515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3515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3515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3515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35156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35156">
                  <a:extLst>
                    <a:ext uri="{9D8B030D-6E8A-4147-A177-3AD203B41FA5}">
                      <a16:colId xmlns:a16="http://schemas.microsoft.com/office/drawing/2014/main" val="4203336758"/>
                    </a:ext>
                  </a:extLst>
                </a:gridCol>
                <a:gridCol w="735156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35156">
                  <a:extLst>
                    <a:ext uri="{9D8B030D-6E8A-4147-A177-3AD203B41FA5}">
                      <a16:colId xmlns:a16="http://schemas.microsoft.com/office/drawing/2014/main" val="1965595144"/>
                    </a:ext>
                  </a:extLst>
                </a:gridCol>
                <a:gridCol w="735156">
                  <a:extLst>
                    <a:ext uri="{9D8B030D-6E8A-4147-A177-3AD203B41FA5}">
                      <a16:colId xmlns:a16="http://schemas.microsoft.com/office/drawing/2014/main" val="2847901844"/>
                    </a:ext>
                  </a:extLst>
                </a:gridCol>
                <a:gridCol w="735156">
                  <a:extLst>
                    <a:ext uri="{9D8B030D-6E8A-4147-A177-3AD203B41FA5}">
                      <a16:colId xmlns:a16="http://schemas.microsoft.com/office/drawing/2014/main" val="1292874203"/>
                    </a:ext>
                  </a:extLst>
                </a:gridCol>
              </a:tblGrid>
              <a:tr h="594066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u="none" strike="noStrike" dirty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月份</a:t>
                      </a:r>
                      <a:endParaRPr lang="zh-TW" altLang="en-US" sz="2000" b="1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u="none" strike="noStrike" dirty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1</a:t>
                      </a:r>
                      <a:endParaRPr lang="en-US" altLang="zh-TW" sz="2000" b="1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u="none" strike="noStrike" dirty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2</a:t>
                      </a:r>
                      <a:endParaRPr lang="en-US" altLang="zh-TW" sz="2000" b="1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u="none" strike="noStrike" dirty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3</a:t>
                      </a:r>
                      <a:endParaRPr lang="en-US" altLang="zh-TW" sz="2000" b="1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u="none" strike="noStrike" dirty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4</a:t>
                      </a:r>
                      <a:endParaRPr lang="en-US" altLang="zh-TW" sz="2000" b="1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u="none" strike="noStrike" dirty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5</a:t>
                      </a:r>
                      <a:endParaRPr lang="en-US" altLang="zh-TW" sz="2000" b="1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u="none" strike="noStrike" dirty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6</a:t>
                      </a:r>
                      <a:endParaRPr lang="en-US" altLang="zh-TW" sz="2000" b="1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u="none" strike="noStrike" dirty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7</a:t>
                      </a:r>
                      <a:endParaRPr lang="en-US" altLang="zh-TW" sz="2000" b="1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u="none" strike="noStrike" dirty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8</a:t>
                      </a:r>
                      <a:endParaRPr lang="en-US" altLang="zh-TW" sz="2000" b="1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u="none" strike="noStrike" dirty="0" smtClean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9</a:t>
                      </a:r>
                      <a:endParaRPr lang="en-US" altLang="zh-TW" sz="2000" b="1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solidFill>
                            <a:schemeClr val="tx1"/>
                          </a:solidFill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10</a:t>
                      </a:r>
                      <a:endParaRPr lang="zh-TW" altLang="en-US" dirty="0">
                        <a:solidFill>
                          <a:schemeClr val="tx1"/>
                        </a:solidFill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solidFill>
                            <a:schemeClr val="tx1"/>
                          </a:solidFill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11</a:t>
                      </a:r>
                      <a:endParaRPr lang="zh-TW" altLang="en-US" dirty="0">
                        <a:solidFill>
                          <a:schemeClr val="tx1"/>
                        </a:solidFill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u="none" strike="noStrike" dirty="0" smtClean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12</a:t>
                      </a:r>
                      <a:endParaRPr lang="zh-TW" alt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u="none" strike="noStrike" dirty="0" smtClean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小計</a:t>
                      </a:r>
                      <a:endParaRPr lang="zh-TW" altLang="en-US" sz="2000" b="1" i="0" u="none" strike="noStrike" dirty="0" smtClean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4066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 smtClean="0">
                          <a:effectLst/>
                        </a:rPr>
                        <a:t>108</a:t>
                      </a:r>
                    </a:p>
                    <a:p>
                      <a:pPr algn="ctr" fontAlgn="ctr"/>
                      <a:r>
                        <a:rPr lang="zh-TW" altLang="en-US" sz="1600" u="none" strike="noStrike" dirty="0" smtClean="0">
                          <a:effectLst/>
                        </a:rPr>
                        <a:t>用</a:t>
                      </a:r>
                      <a:r>
                        <a:rPr lang="zh-TW" altLang="en-US" sz="1600" u="none" strike="noStrike" dirty="0">
                          <a:effectLst/>
                        </a:rPr>
                        <a:t>電量</a:t>
                      </a:r>
                      <a:endParaRPr lang="zh-TW" altLang="en-US" sz="1600" b="1" i="0" u="none" strike="noStrike" dirty="0">
                        <a:solidFill>
                          <a:srgbClr val="008000"/>
                        </a:solidFill>
                        <a:effectLst/>
                        <a:latin typeface="新細明體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35400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23280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31080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36600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44040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51360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40560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30960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47160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 smtClean="0">
                          <a:solidFill>
                            <a:schemeClr val="tx1"/>
                          </a:solidFill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48960</a:t>
                      </a:r>
                      <a:endParaRPr lang="zh-TW" altLang="en-US" sz="1400" dirty="0">
                        <a:solidFill>
                          <a:schemeClr val="tx1"/>
                        </a:solidFill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 smtClean="0">
                          <a:solidFill>
                            <a:schemeClr val="tx1"/>
                          </a:solidFill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36360</a:t>
                      </a:r>
                      <a:endParaRPr lang="zh-TW" altLang="en-US" sz="1400" dirty="0">
                        <a:solidFill>
                          <a:schemeClr val="tx1"/>
                        </a:solidFill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33480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TW" sz="1400" b="1" i="0" u="none" strike="noStrike" dirty="0">
                        <a:solidFill>
                          <a:schemeClr val="tx1"/>
                        </a:solidFill>
                        <a:effectLst/>
                        <a:latin typeface="新細明體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4066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 smtClean="0">
                          <a:effectLst/>
                        </a:rPr>
                        <a:t>109</a:t>
                      </a:r>
                    </a:p>
                    <a:p>
                      <a:pPr algn="ctr" fontAlgn="ctr"/>
                      <a:r>
                        <a:rPr lang="zh-TW" altLang="en-US" sz="1600" u="none" strike="noStrike" dirty="0" smtClean="0">
                          <a:effectLst/>
                        </a:rPr>
                        <a:t>用</a:t>
                      </a:r>
                      <a:r>
                        <a:rPr lang="zh-TW" altLang="en-US" sz="1600" u="none" strike="noStrike" dirty="0">
                          <a:effectLst/>
                        </a:rPr>
                        <a:t>電量</a:t>
                      </a:r>
                      <a:endParaRPr lang="zh-TW" altLang="en-US" sz="1600" b="1" i="0" u="none" strike="noStrike" dirty="0">
                        <a:solidFill>
                          <a:srgbClr val="008000"/>
                        </a:solidFill>
                        <a:effectLst/>
                        <a:latin typeface="新細明體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33360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19920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26280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37560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42600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dirty="0"/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dirty="0"/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4066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u="none" strike="noStrike" dirty="0" smtClean="0">
                          <a:effectLst/>
                        </a:rPr>
                        <a:t>用電量</a:t>
                      </a:r>
                      <a:endParaRPr lang="en-US" altLang="zh-TW" sz="1600" u="none" strike="noStrike" dirty="0" smtClean="0">
                        <a:effectLst/>
                      </a:endParaRPr>
                    </a:p>
                    <a:p>
                      <a:pPr algn="ctr" fontAlgn="ctr"/>
                      <a:r>
                        <a:rPr lang="zh-TW" altLang="en-US" sz="1600" u="none" strike="noStrike" dirty="0" smtClean="0">
                          <a:effectLst/>
                        </a:rPr>
                        <a:t>變化</a:t>
                      </a:r>
                      <a:endParaRPr lang="zh-TW" altLang="en-US" sz="1600" b="1" i="0" u="none" strike="noStrike" dirty="0">
                        <a:solidFill>
                          <a:srgbClr val="008000"/>
                        </a:solidFill>
                        <a:effectLst/>
                        <a:latin typeface="新細明體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-2040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-3360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-5952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+960</a:t>
                      </a:r>
                      <a:endParaRPr lang="en-US" altLang="zh-TW" sz="1400" b="0" i="0" u="none" strike="noStrike" dirty="0">
                        <a:solidFill>
                          <a:srgbClr val="FF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-1440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zh-TW" sz="1400" b="0" i="0" u="none" strike="noStrike" dirty="0">
                        <a:solidFill>
                          <a:srgbClr val="FF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zh-TW" sz="1400" b="0" i="0" u="none" strike="noStrike" dirty="0">
                        <a:solidFill>
                          <a:srgbClr val="FF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zh-TW" sz="1400" b="0" i="0" u="none" strike="noStrike" dirty="0">
                        <a:solidFill>
                          <a:srgbClr val="FF0000"/>
                        </a:solidFill>
                        <a:effectLst/>
                        <a:latin typeface="+mj-lt"/>
                        <a:ea typeface="微軟正黑體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-11832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9328009"/>
              </p:ext>
            </p:extLst>
          </p:nvPr>
        </p:nvGraphicFramePr>
        <p:xfrm>
          <a:off x="761089" y="4017868"/>
          <a:ext cx="10292198" cy="241575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7351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5157">
                  <a:extLst>
                    <a:ext uri="{9D8B030D-6E8A-4147-A177-3AD203B41FA5}">
                      <a16:colId xmlns:a16="http://schemas.microsoft.com/office/drawing/2014/main" val="2330688808"/>
                    </a:ext>
                  </a:extLst>
                </a:gridCol>
                <a:gridCol w="7351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351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3515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515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3515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3515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3515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3515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35157">
                  <a:extLst>
                    <a:ext uri="{9D8B030D-6E8A-4147-A177-3AD203B41FA5}">
                      <a16:colId xmlns:a16="http://schemas.microsoft.com/office/drawing/2014/main" val="1359392529"/>
                    </a:ext>
                  </a:extLst>
                </a:gridCol>
                <a:gridCol w="735157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35157">
                  <a:extLst>
                    <a:ext uri="{9D8B030D-6E8A-4147-A177-3AD203B41FA5}">
                      <a16:colId xmlns:a16="http://schemas.microsoft.com/office/drawing/2014/main" val="1161691770"/>
                    </a:ext>
                  </a:extLst>
                </a:gridCol>
                <a:gridCol w="735157">
                  <a:extLst>
                    <a:ext uri="{9D8B030D-6E8A-4147-A177-3AD203B41FA5}">
                      <a16:colId xmlns:a16="http://schemas.microsoft.com/office/drawing/2014/main" val="2823309044"/>
                    </a:ext>
                  </a:extLst>
                </a:gridCol>
              </a:tblGrid>
              <a:tr h="526623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u="none" strike="noStrike" dirty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月份</a:t>
                      </a:r>
                      <a:endParaRPr lang="zh-TW" altLang="en-US" sz="2000" b="1" i="0" u="none" strike="noStrike" dirty="0">
                        <a:solidFill>
                          <a:srgbClr val="FF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u="none" strike="noStrike" dirty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1</a:t>
                      </a:r>
                      <a:endParaRPr lang="en-US" altLang="zh-TW" sz="2000" b="1" i="0" u="none" strike="noStrike" dirty="0">
                        <a:solidFill>
                          <a:srgbClr val="FF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u="none" strike="noStrike" dirty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2</a:t>
                      </a:r>
                      <a:endParaRPr lang="en-US" altLang="zh-TW" sz="2000" b="1" i="0" u="none" strike="noStrike" dirty="0">
                        <a:solidFill>
                          <a:srgbClr val="FF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u="none" strike="noStrike" dirty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3</a:t>
                      </a:r>
                      <a:endParaRPr lang="en-US" altLang="zh-TW" sz="2000" b="1" i="0" u="none" strike="noStrike" dirty="0">
                        <a:solidFill>
                          <a:srgbClr val="FF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u="none" strike="noStrike" dirty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4</a:t>
                      </a:r>
                      <a:endParaRPr lang="en-US" altLang="zh-TW" sz="2000" b="1" i="0" u="none" strike="noStrike" dirty="0">
                        <a:solidFill>
                          <a:srgbClr val="FF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u="none" strike="noStrike" dirty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5</a:t>
                      </a:r>
                      <a:endParaRPr lang="en-US" altLang="zh-TW" sz="2000" b="1" i="0" u="none" strike="noStrike" dirty="0">
                        <a:solidFill>
                          <a:srgbClr val="FF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u="none" strike="noStrike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6</a:t>
                      </a:r>
                      <a:endParaRPr lang="en-US" altLang="zh-TW" sz="2000" b="1" i="0" u="none" strike="noStrike">
                        <a:solidFill>
                          <a:srgbClr val="FF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u="none" strike="noStrike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7</a:t>
                      </a:r>
                      <a:endParaRPr lang="en-US" altLang="zh-TW" sz="2000" b="1" i="0" u="none" strike="noStrike">
                        <a:solidFill>
                          <a:srgbClr val="FF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u="none" strike="noStrike" dirty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8</a:t>
                      </a:r>
                      <a:endParaRPr lang="en-US" altLang="zh-TW" sz="2000" b="1" i="0" u="none" strike="noStrike" dirty="0">
                        <a:solidFill>
                          <a:srgbClr val="FF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u="none" strike="noStrike" dirty="0" smtClean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9</a:t>
                      </a:r>
                      <a:endParaRPr lang="en-US" altLang="zh-TW" sz="2000" b="1" i="0" u="none" strike="noStrike" dirty="0">
                        <a:solidFill>
                          <a:srgbClr val="FF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10</a:t>
                      </a:r>
                      <a:endParaRPr lang="zh-TW" altLang="en-US" dirty="0"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11</a:t>
                      </a:r>
                      <a:endParaRPr lang="zh-TW" altLang="en-US" dirty="0"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u="none" strike="noStrike" dirty="0" smtClean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12</a:t>
                      </a:r>
                      <a:endParaRPr lang="zh-TW" alt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u="none" strike="noStrike" dirty="0" smtClean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小計</a:t>
                      </a:r>
                      <a:endParaRPr lang="zh-TW" altLang="en-US" sz="2000" b="1" i="0" u="none" strike="noStrike" dirty="0" smtClean="0">
                        <a:solidFill>
                          <a:srgbClr val="FF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9709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 smtClean="0">
                          <a:effectLst/>
                        </a:rPr>
                        <a:t>108</a:t>
                      </a:r>
                    </a:p>
                    <a:p>
                      <a:pPr algn="ctr" fontAlgn="ctr"/>
                      <a:r>
                        <a:rPr lang="zh-TW" altLang="en-US" sz="1600" u="none" strike="noStrike" dirty="0" smtClean="0">
                          <a:effectLst/>
                        </a:rPr>
                        <a:t>用</a:t>
                      </a:r>
                      <a:r>
                        <a:rPr lang="zh-TW" altLang="en-US" sz="1600" u="none" strike="noStrike" dirty="0">
                          <a:effectLst/>
                        </a:rPr>
                        <a:t>水量</a:t>
                      </a:r>
                      <a:endParaRPr lang="zh-TW" altLang="en-US" sz="1600" b="1" i="0" u="none" strike="noStrike" dirty="0">
                        <a:solidFill>
                          <a:srgbClr val="008000"/>
                        </a:solidFill>
                        <a:effectLst/>
                        <a:latin typeface="新細明體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920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904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774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1059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753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841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827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597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924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 smtClean="0">
                          <a:solidFill>
                            <a:schemeClr val="tx1"/>
                          </a:solidFill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685</a:t>
                      </a:r>
                      <a:endParaRPr lang="zh-TW" altLang="en-US" sz="1400" dirty="0">
                        <a:solidFill>
                          <a:schemeClr val="tx1"/>
                        </a:solidFill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 smtClean="0">
                          <a:solidFill>
                            <a:schemeClr val="tx1"/>
                          </a:solidFill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977</a:t>
                      </a:r>
                      <a:endParaRPr lang="zh-TW" altLang="en-US" sz="1400" dirty="0">
                        <a:solidFill>
                          <a:schemeClr val="tx1"/>
                        </a:solidFill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1019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TW" sz="1400" b="1" i="0" u="none" strike="noStrike" dirty="0">
                        <a:solidFill>
                          <a:schemeClr val="tx1"/>
                        </a:solidFill>
                        <a:effectLst/>
                        <a:latin typeface="新細明體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709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 smtClean="0">
                          <a:effectLst/>
                        </a:rPr>
                        <a:t>109</a:t>
                      </a:r>
                    </a:p>
                    <a:p>
                      <a:pPr algn="ctr" fontAlgn="ctr"/>
                      <a:r>
                        <a:rPr lang="zh-TW" altLang="en-US" sz="1600" u="none" strike="noStrike" dirty="0" smtClean="0">
                          <a:effectLst/>
                        </a:rPr>
                        <a:t>用</a:t>
                      </a:r>
                      <a:r>
                        <a:rPr lang="zh-TW" altLang="en-US" sz="1600" u="none" strike="noStrike" dirty="0">
                          <a:effectLst/>
                        </a:rPr>
                        <a:t>水量</a:t>
                      </a:r>
                      <a:endParaRPr lang="zh-TW" altLang="en-US" sz="1600" b="1" i="0" u="none" strike="noStrike" dirty="0">
                        <a:solidFill>
                          <a:srgbClr val="008000"/>
                        </a:solidFill>
                        <a:effectLst/>
                        <a:latin typeface="新細明體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1035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804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359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1198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973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dirty="0"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dirty="0"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zh-TW" sz="12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9709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u="none" strike="noStrike" dirty="0" smtClean="0">
                          <a:effectLst/>
                        </a:rPr>
                        <a:t>每月</a:t>
                      </a:r>
                      <a:endParaRPr lang="en-US" altLang="zh-TW" sz="1600" u="none" strike="noStrike" dirty="0" smtClean="0">
                        <a:effectLst/>
                      </a:endParaRPr>
                    </a:p>
                    <a:p>
                      <a:pPr algn="ctr" fontAlgn="ctr"/>
                      <a:r>
                        <a:rPr lang="zh-TW" altLang="en-US" sz="1600" u="none" strike="noStrike" dirty="0" smtClean="0">
                          <a:effectLst/>
                        </a:rPr>
                        <a:t>省水度</a:t>
                      </a:r>
                      <a:endParaRPr lang="zh-TW" altLang="en-US" sz="1600" b="1" i="0" u="none" strike="noStrike" dirty="0">
                        <a:solidFill>
                          <a:srgbClr val="008000"/>
                        </a:solidFill>
                        <a:effectLst/>
                        <a:latin typeface="新細明體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j-ea"/>
                        </a:rPr>
                        <a:t>+115</a:t>
                      </a:r>
                      <a:endParaRPr lang="en-US" altLang="zh-TW" sz="1400" b="0" i="0" u="none" strike="noStrike" dirty="0">
                        <a:solidFill>
                          <a:srgbClr val="FF0000"/>
                        </a:solidFill>
                        <a:effectLst/>
                        <a:latin typeface="+mj-lt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-100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-415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+139</a:t>
                      </a:r>
                      <a:endParaRPr lang="en-US" altLang="zh-TW" sz="1400" b="0" i="0" u="none" strike="noStrike" dirty="0">
                        <a:solidFill>
                          <a:srgbClr val="FF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j-ea"/>
                        </a:rPr>
                        <a:t>+220</a:t>
                      </a:r>
                      <a:endParaRPr lang="en-US" altLang="zh-TW" sz="1400" b="0" i="0" u="none" strike="noStrike" dirty="0">
                        <a:solidFill>
                          <a:srgbClr val="FF0000"/>
                        </a:solidFill>
                        <a:effectLst/>
                        <a:latin typeface="+mj-lt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TW" sz="1400" b="0" i="0" u="none" strike="noStrike" dirty="0">
                        <a:solidFill>
                          <a:srgbClr val="FF0000"/>
                        </a:solidFill>
                        <a:effectLst/>
                        <a:latin typeface="+mj-lt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dirty="0">
                        <a:solidFill>
                          <a:srgbClr val="FF0000"/>
                        </a:solidFill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dirty="0"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TW" sz="1200" b="0" i="0" u="none" strike="noStrike" dirty="0">
                        <a:solidFill>
                          <a:srgbClr val="FF0000"/>
                        </a:solidFill>
                        <a:effectLst/>
                        <a:latin typeface="+mj-lt"/>
                        <a:ea typeface="微軟正黑體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-41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845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三</a:t>
            </a:r>
            <a:r>
              <a:rPr lang="zh-TW" altLang="en-US" dirty="0" smtClean="0"/>
              <a:t>、未來展望</a:t>
            </a:r>
            <a:endParaRPr lang="zh-TW" altLang="en-US" dirty="0"/>
          </a:p>
        </p:txBody>
      </p:sp>
      <p:sp>
        <p:nvSpPr>
          <p:cNvPr id="6" name="內容版面配置區 2"/>
          <p:cNvSpPr txBox="1">
            <a:spLocks/>
          </p:cNvSpPr>
          <p:nvPr/>
        </p:nvSpPr>
        <p:spPr>
          <a:xfrm>
            <a:off x="1484311" y="1853738"/>
            <a:ext cx="10018713" cy="34719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3200" dirty="0">
                <a:latin typeface="文鼎粗圓" panose="020F0809000000000000" pitchFamily="49" charset="-120"/>
                <a:ea typeface="文鼎粗圓" panose="020F0809000000000000" pitchFamily="49" charset="-120"/>
              </a:rPr>
              <a:t>靜心樓西棟西側廁所整修工程</a:t>
            </a:r>
            <a:endParaRPr lang="en-US" altLang="zh-TW" sz="3200" dirty="0">
              <a:latin typeface="文鼎粗圓" panose="020F0809000000000000" pitchFamily="49" charset="-120"/>
              <a:ea typeface="文鼎粗圓" panose="020F0809000000000000" pitchFamily="49" charset="-120"/>
            </a:endParaRPr>
          </a:p>
          <a:p>
            <a:r>
              <a:rPr lang="zh-TW" altLang="en-US" sz="3200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靜心樓梯間廁所整修規畫</a:t>
            </a:r>
            <a:endParaRPr lang="en-US" altLang="zh-TW" sz="3200" dirty="0" smtClean="0">
              <a:latin typeface="文鼎粗圓" panose="020F0809000000000000" pitchFamily="49" charset="-120"/>
              <a:ea typeface="文鼎粗圓" panose="020F0809000000000000" pitchFamily="49" charset="-120"/>
            </a:endParaRPr>
          </a:p>
          <a:p>
            <a:r>
              <a:rPr lang="zh-TW" altLang="en-US" sz="3200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冷氣安裝更新</a:t>
            </a:r>
            <a:endParaRPr lang="en-US" altLang="zh-TW" sz="3200" dirty="0" smtClean="0">
              <a:latin typeface="文鼎粗圓" panose="020F0809000000000000" pitchFamily="49" charset="-120"/>
              <a:ea typeface="文鼎粗圓" panose="020F0809000000000000" pitchFamily="49" charset="-120"/>
            </a:endParaRPr>
          </a:p>
          <a:p>
            <a:r>
              <a:rPr lang="zh-TW" altLang="en-US" sz="3200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中平花海</a:t>
            </a:r>
            <a:r>
              <a:rPr lang="en-US" altLang="zh-TW" sz="3200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II</a:t>
            </a:r>
            <a:r>
              <a:rPr lang="zh-TW" altLang="en-US" sz="3200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期</a:t>
            </a:r>
            <a:endParaRPr lang="en-US" altLang="zh-TW" sz="3200" dirty="0" smtClean="0">
              <a:latin typeface="文鼎粗圓" panose="020F0809000000000000" pitchFamily="49" charset="-120"/>
              <a:ea typeface="文鼎粗圓" panose="020F08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291508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9600" dirty="0" smtClean="0"/>
              <a:t>謝謝大家</a:t>
            </a:r>
            <a:endParaRPr lang="zh-TW" altLang="en-US" sz="9600" dirty="0"/>
          </a:p>
        </p:txBody>
      </p:sp>
    </p:spTree>
    <p:extLst>
      <p:ext uri="{BB962C8B-B14F-4D97-AF65-F5344CB8AC3E}">
        <p14:creationId xmlns:p14="http://schemas.microsoft.com/office/powerpoint/2010/main" val="661603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一、事務工作</a:t>
            </a:r>
            <a:endParaRPr lang="zh-TW" altLang="en-US" dirty="0"/>
          </a:p>
        </p:txBody>
      </p:sp>
      <p:sp>
        <p:nvSpPr>
          <p:cNvPr id="7" name="內容版面配置區 2"/>
          <p:cNvSpPr txBox="1">
            <a:spLocks/>
          </p:cNvSpPr>
          <p:nvPr/>
        </p:nvSpPr>
        <p:spPr>
          <a:xfrm>
            <a:off x="794354" y="1930400"/>
            <a:ext cx="10619021" cy="45944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2800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1.</a:t>
            </a:r>
            <a:r>
              <a:rPr lang="zh-TW" altLang="en-US" sz="2800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靜心樓西棟西側廁所工程行中</a:t>
            </a:r>
            <a:endParaRPr lang="en-US" altLang="zh-TW" sz="2800" dirty="0" smtClean="0">
              <a:latin typeface="文鼎粗圓" panose="020F0809000000000000" pitchFamily="49" charset="-120"/>
              <a:ea typeface="文鼎粗圓" panose="020F0809000000000000" pitchFamily="49" charset="-120"/>
            </a:endParaRPr>
          </a:p>
          <a:p>
            <a:r>
              <a:rPr lang="en-US" altLang="zh-TW" sz="2800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2.</a:t>
            </a:r>
            <a:r>
              <a:rPr lang="zh-TW" altLang="en-US" sz="2800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中平花海</a:t>
            </a:r>
            <a:endParaRPr lang="en-US" altLang="zh-TW" sz="2800" dirty="0" smtClean="0">
              <a:latin typeface="文鼎粗圓" panose="020F0809000000000000" pitchFamily="49" charset="-120"/>
              <a:ea typeface="文鼎粗圓" panose="020F0809000000000000" pitchFamily="49" charset="-120"/>
            </a:endParaRPr>
          </a:p>
          <a:p>
            <a:r>
              <a:rPr lang="en-US" altLang="zh-TW" sz="2800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3.</a:t>
            </a:r>
            <a:r>
              <a:rPr lang="zh-TW" altLang="en-US" sz="2800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校園樹木修剪招標完成、施工中</a:t>
            </a:r>
            <a:endParaRPr lang="en-US" altLang="zh-TW" sz="2800" dirty="0" smtClean="0">
              <a:latin typeface="文鼎粗圓" panose="020F0809000000000000" pitchFamily="49" charset="-120"/>
              <a:ea typeface="文鼎粗圓" panose="020F0809000000000000" pitchFamily="49" charset="-120"/>
            </a:endParaRPr>
          </a:p>
          <a:p>
            <a:r>
              <a:rPr lang="en-US" altLang="zh-TW" sz="2800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4.</a:t>
            </a:r>
            <a:r>
              <a:rPr lang="zh-TW" altLang="en-US" sz="2800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冷氣機台更新</a:t>
            </a:r>
            <a:endParaRPr lang="en-US" altLang="zh-TW" sz="2800" dirty="0" smtClean="0">
              <a:latin typeface="文鼎粗圓" panose="020F0809000000000000" pitchFamily="49" charset="-120"/>
              <a:ea typeface="文鼎粗圓" panose="020F0809000000000000" pitchFamily="49" charset="-120"/>
            </a:endParaRPr>
          </a:p>
          <a:p>
            <a:r>
              <a:rPr lang="en-US" altLang="zh-TW" sz="2800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5.</a:t>
            </a:r>
            <a:r>
              <a:rPr lang="zh-TW" altLang="en-US" sz="2800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司令台及風雨操場廣播設備更新</a:t>
            </a:r>
            <a:endParaRPr lang="en-US" altLang="zh-TW" sz="2800" dirty="0" smtClean="0">
              <a:latin typeface="文鼎粗圓" panose="020F0809000000000000" pitchFamily="49" charset="-120"/>
              <a:ea typeface="文鼎粗圓" panose="020F08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38450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>
            <a:spLocks noGrp="1"/>
          </p:cNvSpPr>
          <p:nvPr>
            <p:ph type="title"/>
          </p:nvPr>
        </p:nvSpPr>
        <p:spPr>
          <a:xfrm>
            <a:off x="677334" y="339205"/>
            <a:ext cx="8596668" cy="660400"/>
          </a:xfrm>
        </p:spPr>
        <p:txBody>
          <a:bodyPr>
            <a:normAutofit fontScale="90000"/>
          </a:bodyPr>
          <a:lstStyle/>
          <a:p>
            <a:r>
              <a:rPr lang="zh-TW" altLang="en-US" dirty="0" smtClean="0"/>
              <a:t>一、事務工作</a:t>
            </a:r>
            <a:r>
              <a:rPr lang="en-US" altLang="zh-TW" dirty="0" smtClean="0"/>
              <a:t>-</a:t>
            </a:r>
            <a:r>
              <a:rPr lang="zh-TW" altLang="en-US" dirty="0">
                <a:latin typeface="文鼎粗圓" panose="020F0809000000000000" pitchFamily="49" charset="-120"/>
                <a:ea typeface="文鼎粗圓" panose="020F0809000000000000" pitchFamily="49" charset="-120"/>
              </a:rPr>
              <a:t>靜心樓西棟西側廁所整修工程</a:t>
            </a:r>
            <a:r>
              <a:rPr lang="en-US" altLang="zh-TW" dirty="0">
                <a:latin typeface="文鼎粗圓" panose="020F0809000000000000" pitchFamily="49" charset="-120"/>
                <a:ea typeface="文鼎粗圓" panose="020F0809000000000000" pitchFamily="49" charset="-120"/>
              </a:rPr>
              <a:t/>
            </a:r>
            <a:br>
              <a:rPr lang="en-US" altLang="zh-TW" dirty="0">
                <a:latin typeface="文鼎粗圓" panose="020F0809000000000000" pitchFamily="49" charset="-120"/>
                <a:ea typeface="文鼎粗圓" panose="020F0809000000000000" pitchFamily="49" charset="-120"/>
              </a:rPr>
            </a:br>
            <a:endParaRPr lang="zh-TW" altLang="en-US" dirty="0"/>
          </a:p>
        </p:txBody>
      </p:sp>
      <p:sp>
        <p:nvSpPr>
          <p:cNvPr id="7" name="內容版面配置區 2"/>
          <p:cNvSpPr txBox="1">
            <a:spLocks/>
          </p:cNvSpPr>
          <p:nvPr/>
        </p:nvSpPr>
        <p:spPr>
          <a:xfrm>
            <a:off x="121023" y="1270000"/>
            <a:ext cx="7809319" cy="52596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2800" dirty="0" smtClean="0"/>
              <a:t>1.</a:t>
            </a:r>
            <a:r>
              <a:rPr lang="zh-TW" altLang="en-US" sz="2800" dirty="0" smtClean="0"/>
              <a:t>再次感謝這次工程影響到的班級與老師們，謝謝大家的體諒。</a:t>
            </a:r>
            <a:endParaRPr lang="en-US" altLang="zh-TW" sz="2800" dirty="0" smtClean="0"/>
          </a:p>
          <a:p>
            <a:r>
              <a:rPr lang="en-US" altLang="zh-TW" sz="2800" b="1" dirty="0" smtClean="0"/>
              <a:t>2.</a:t>
            </a:r>
            <a:r>
              <a:rPr lang="zh-TW" altLang="en-US" sz="2800" dirty="0" smtClean="0"/>
              <a:t>目前進度：目前進行配管、鋼筋綁砸工程與水泥疊磚工程</a:t>
            </a:r>
            <a:endParaRPr lang="en-US" altLang="zh-TW" sz="2800" dirty="0" smtClean="0"/>
          </a:p>
          <a:p>
            <a:endParaRPr lang="zh-TW" altLang="zh-TW" dirty="0"/>
          </a:p>
          <a:p>
            <a:endParaRPr lang="en-US" altLang="zh-TW" sz="2800" dirty="0" smtClean="0">
              <a:latin typeface="文鼎粗圓" panose="020F0809000000000000" pitchFamily="49" charset="-120"/>
              <a:ea typeface="文鼎粗圓" panose="020F0809000000000000" pitchFamily="49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19643"/>
            <a:ext cx="3351555" cy="2513666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2067" y="3498651"/>
            <a:ext cx="4312877" cy="3234658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067443" y="1707226"/>
            <a:ext cx="5744095" cy="4308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32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51901" y="1237441"/>
            <a:ext cx="9015306" cy="405245"/>
          </a:xfrm>
        </p:spPr>
        <p:txBody>
          <a:bodyPr>
            <a:normAutofit fontScale="92500" lnSpcReduction="10000"/>
          </a:bodyPr>
          <a:lstStyle/>
          <a:p>
            <a:r>
              <a:rPr lang="zh-TW" altLang="en-US" sz="2400" dirty="0" smtClean="0"/>
              <a:t>本次花季已接近尾聲，敬請期待下一梯次花海</a:t>
            </a:r>
            <a:endParaRPr lang="zh-TW" altLang="en-US" sz="2400" dirty="0"/>
          </a:p>
        </p:txBody>
      </p:sp>
      <p:sp>
        <p:nvSpPr>
          <p:cNvPr id="4" name="標題 1"/>
          <p:cNvSpPr txBox="1">
            <a:spLocks/>
          </p:cNvSpPr>
          <p:nvPr/>
        </p:nvSpPr>
        <p:spPr>
          <a:xfrm>
            <a:off x="738294" y="537556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zh-TW" altLang="en-US" dirty="0" smtClean="0"/>
              <a:t>一、事務工作</a:t>
            </a:r>
            <a:r>
              <a:rPr lang="en-US" altLang="zh-TW" dirty="0" smtClean="0"/>
              <a:t>-</a:t>
            </a:r>
            <a:r>
              <a:rPr lang="zh-TW" altLang="en-US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中平花海</a:t>
            </a:r>
            <a:r>
              <a:rPr lang="en-US" altLang="zh-TW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/>
            </a:r>
            <a:br>
              <a:rPr lang="en-US" altLang="zh-TW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</a:br>
            <a:endParaRPr lang="zh-TW" altLang="en-US" dirty="0"/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1425" y="1642686"/>
            <a:ext cx="6924503" cy="5193377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6785" y="1642686"/>
            <a:ext cx="2704407" cy="2028305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6785" y="4807758"/>
            <a:ext cx="2704407" cy="2028305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6785" y="3225221"/>
            <a:ext cx="2704406" cy="2028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3896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內容版面配置區 2"/>
          <p:cNvSpPr txBox="1">
            <a:spLocks/>
          </p:cNvSpPr>
          <p:nvPr/>
        </p:nvSpPr>
        <p:spPr>
          <a:xfrm>
            <a:off x="869510" y="1441885"/>
            <a:ext cx="8682155" cy="45944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altLang="zh-TW" sz="2800" dirty="0">
              <a:latin typeface="文鼎粗圓" panose="020F0809000000000000" pitchFamily="49" charset="-120"/>
              <a:ea typeface="文鼎粗圓" panose="020F0809000000000000" pitchFamily="49" charset="-120"/>
            </a:endParaRPr>
          </a:p>
          <a:p>
            <a:pPr marL="0" indent="0">
              <a:buNone/>
            </a:pPr>
            <a:endParaRPr lang="en-US" altLang="zh-TW" sz="2800" dirty="0" smtClean="0">
              <a:latin typeface="文鼎粗圓" panose="020F0809000000000000" pitchFamily="49" charset="-120"/>
              <a:ea typeface="文鼎粗圓" panose="020F0809000000000000" pitchFamily="49" charset="-120"/>
            </a:endParaRPr>
          </a:p>
          <a:p>
            <a:endParaRPr lang="zh-TW" altLang="en-US" sz="2800" dirty="0">
              <a:latin typeface="文鼎粗圓" panose="020F0809000000000000" pitchFamily="49" charset="-120"/>
              <a:ea typeface="文鼎粗圓" panose="020F0809000000000000" pitchFamily="49" charset="-120"/>
            </a:endParaRPr>
          </a:p>
        </p:txBody>
      </p:sp>
      <p:sp>
        <p:nvSpPr>
          <p:cNvPr id="8" name="標題 1"/>
          <p:cNvSpPr txBox="1">
            <a:spLocks/>
          </p:cNvSpPr>
          <p:nvPr/>
        </p:nvSpPr>
        <p:spPr>
          <a:xfrm>
            <a:off x="343357" y="175579"/>
            <a:ext cx="3622977" cy="126630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2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zh-TW" altLang="en-US" dirty="0" smtClean="0"/>
              <a:t>一、事務工作</a:t>
            </a:r>
            <a:r>
              <a:rPr lang="en-US" altLang="zh-TW" dirty="0" smtClean="0"/>
              <a:t>-</a:t>
            </a:r>
            <a:r>
              <a:rPr lang="zh-TW" altLang="en-US" dirty="0" smtClean="0"/>
              <a:t>  </a:t>
            </a:r>
            <a:endParaRPr lang="en-US" altLang="zh-TW" dirty="0" smtClean="0"/>
          </a:p>
          <a:p>
            <a:r>
              <a:rPr lang="zh-TW" altLang="en-US" dirty="0">
                <a:latin typeface="文鼎粗圓" panose="020F0809000000000000" pitchFamily="49" charset="-120"/>
                <a:ea typeface="文鼎粗圓" panose="020F0809000000000000" pitchFamily="49" charset="-120"/>
              </a:rPr>
              <a:t> </a:t>
            </a:r>
            <a:r>
              <a:rPr lang="zh-TW" altLang="en-US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     校園</a:t>
            </a:r>
            <a:r>
              <a:rPr lang="zh-TW" altLang="en-US" dirty="0">
                <a:latin typeface="文鼎粗圓" panose="020F0809000000000000" pitchFamily="49" charset="-120"/>
                <a:ea typeface="文鼎粗圓" panose="020F0809000000000000" pitchFamily="49" charset="-120"/>
              </a:rPr>
              <a:t>樹木修剪</a:t>
            </a:r>
            <a:r>
              <a:rPr lang="en-US" altLang="zh-TW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/>
            </a:r>
            <a:br>
              <a:rPr lang="en-US" altLang="zh-TW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</a:br>
            <a:endParaRPr lang="zh-TW" altLang="en-US" dirty="0"/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832" y="1280637"/>
            <a:ext cx="2950278" cy="2211711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6110" y="158946"/>
            <a:ext cx="4446541" cy="3333402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5320" y="4623416"/>
            <a:ext cx="2980790" cy="2234584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1366" y="3524598"/>
            <a:ext cx="4446541" cy="3333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16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內容版面配置區 2"/>
          <p:cNvSpPr txBox="1">
            <a:spLocks/>
          </p:cNvSpPr>
          <p:nvPr/>
        </p:nvSpPr>
        <p:spPr>
          <a:xfrm>
            <a:off x="869510" y="1441885"/>
            <a:ext cx="8682155" cy="45944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altLang="zh-TW" sz="2800" dirty="0">
              <a:latin typeface="文鼎粗圓" panose="020F0809000000000000" pitchFamily="49" charset="-120"/>
              <a:ea typeface="文鼎粗圓" panose="020F0809000000000000" pitchFamily="49" charset="-120"/>
            </a:endParaRPr>
          </a:p>
          <a:p>
            <a:pPr marL="0" indent="0">
              <a:buNone/>
            </a:pPr>
            <a:endParaRPr lang="en-US" altLang="zh-TW" sz="2800" dirty="0" smtClean="0">
              <a:latin typeface="文鼎粗圓" panose="020F0809000000000000" pitchFamily="49" charset="-120"/>
              <a:ea typeface="文鼎粗圓" panose="020F0809000000000000" pitchFamily="49" charset="-120"/>
            </a:endParaRPr>
          </a:p>
          <a:p>
            <a:endParaRPr lang="zh-TW" altLang="en-US" sz="2800" dirty="0">
              <a:latin typeface="文鼎粗圓" panose="020F0809000000000000" pitchFamily="49" charset="-120"/>
              <a:ea typeface="文鼎粗圓" panose="020F0809000000000000" pitchFamily="49" charset="-120"/>
            </a:endParaRPr>
          </a:p>
        </p:txBody>
      </p:sp>
      <p:sp>
        <p:nvSpPr>
          <p:cNvPr id="8" name="標題 1"/>
          <p:cNvSpPr txBox="1">
            <a:spLocks/>
          </p:cNvSpPr>
          <p:nvPr/>
        </p:nvSpPr>
        <p:spPr>
          <a:xfrm>
            <a:off x="738293" y="537556"/>
            <a:ext cx="9877060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zh-TW" altLang="en-US" dirty="0" smtClean="0"/>
              <a:t>一、事務工作</a:t>
            </a:r>
            <a:r>
              <a:rPr lang="en-US" altLang="zh-TW" dirty="0" smtClean="0"/>
              <a:t>-</a:t>
            </a:r>
            <a:r>
              <a:rPr lang="zh-TW" altLang="en-US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冷氣機台更新</a:t>
            </a:r>
            <a:endParaRPr lang="zh-TW" altLang="en-US" dirty="0">
              <a:latin typeface="文鼎粗圓" panose="020F0809000000000000" pitchFamily="49" charset="-120"/>
              <a:ea typeface="文鼎粗圓" panose="020F0809000000000000" pitchFamily="49" charset="-120"/>
            </a:endParaRPr>
          </a:p>
        </p:txBody>
      </p:sp>
      <p:sp>
        <p:nvSpPr>
          <p:cNvPr id="9" name="內容版面配置區 2"/>
          <p:cNvSpPr txBox="1">
            <a:spLocks/>
          </p:cNvSpPr>
          <p:nvPr/>
        </p:nvSpPr>
        <p:spPr>
          <a:xfrm>
            <a:off x="121023" y="1270001"/>
            <a:ext cx="7809319" cy="20218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2800" dirty="0" smtClean="0"/>
              <a:t>本次預計更新教務處、學務處、七、八導師</a:t>
            </a:r>
            <a:endParaRPr lang="en-US" altLang="zh-TW" sz="2800" dirty="0" smtClean="0"/>
          </a:p>
          <a:p>
            <a:r>
              <a:rPr lang="zh-TW" altLang="en-US" sz="2800" dirty="0" smtClean="0"/>
              <a:t>其他辦公室，預計逐年更新</a:t>
            </a:r>
            <a:endParaRPr lang="zh-TW" altLang="zh-TW" dirty="0"/>
          </a:p>
          <a:p>
            <a:endParaRPr lang="en-US" altLang="zh-TW" sz="2800" dirty="0" smtClean="0">
              <a:latin typeface="文鼎粗圓" panose="020F0809000000000000" pitchFamily="49" charset="-120"/>
              <a:ea typeface="文鼎粗圓" panose="020F0809000000000000" pitchFamily="49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018" y="2989060"/>
            <a:ext cx="4466705" cy="3350029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0210" y="2989060"/>
            <a:ext cx="4466705" cy="3350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687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內容版面配置區 2"/>
          <p:cNvSpPr txBox="1">
            <a:spLocks/>
          </p:cNvSpPr>
          <p:nvPr/>
        </p:nvSpPr>
        <p:spPr>
          <a:xfrm>
            <a:off x="869510" y="1441885"/>
            <a:ext cx="8682155" cy="45944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altLang="zh-TW" sz="2800" dirty="0">
              <a:latin typeface="文鼎粗圓" panose="020F0809000000000000" pitchFamily="49" charset="-120"/>
              <a:ea typeface="文鼎粗圓" panose="020F0809000000000000" pitchFamily="49" charset="-120"/>
            </a:endParaRPr>
          </a:p>
          <a:p>
            <a:pPr marL="0" indent="0">
              <a:buNone/>
            </a:pPr>
            <a:endParaRPr lang="en-US" altLang="zh-TW" sz="2800" dirty="0" smtClean="0">
              <a:latin typeface="文鼎粗圓" panose="020F0809000000000000" pitchFamily="49" charset="-120"/>
              <a:ea typeface="文鼎粗圓" panose="020F0809000000000000" pitchFamily="49" charset="-120"/>
            </a:endParaRPr>
          </a:p>
          <a:p>
            <a:endParaRPr lang="zh-TW" altLang="en-US" sz="2800" dirty="0">
              <a:latin typeface="文鼎粗圓" panose="020F0809000000000000" pitchFamily="49" charset="-120"/>
              <a:ea typeface="文鼎粗圓" panose="020F0809000000000000" pitchFamily="49" charset="-120"/>
            </a:endParaRPr>
          </a:p>
        </p:txBody>
      </p:sp>
      <p:sp>
        <p:nvSpPr>
          <p:cNvPr id="8" name="標題 1"/>
          <p:cNvSpPr txBox="1">
            <a:spLocks/>
          </p:cNvSpPr>
          <p:nvPr/>
        </p:nvSpPr>
        <p:spPr>
          <a:xfrm>
            <a:off x="738293" y="537556"/>
            <a:ext cx="9877060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zh-TW" altLang="en-US" dirty="0" smtClean="0"/>
              <a:t>一、事務工作</a:t>
            </a:r>
            <a:r>
              <a:rPr lang="en-US" altLang="zh-TW" dirty="0" smtClean="0"/>
              <a:t>-</a:t>
            </a:r>
            <a:r>
              <a:rPr lang="zh-TW" altLang="en-US" dirty="0">
                <a:latin typeface="文鼎粗圓" panose="020F0809000000000000" pitchFamily="49" charset="-120"/>
                <a:ea typeface="文鼎粗圓" panose="020F0809000000000000" pitchFamily="49" charset="-120"/>
              </a:rPr>
              <a:t>司令台及風雨操場廣播設備更新</a:t>
            </a: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087" y="1448741"/>
            <a:ext cx="1780533" cy="2467181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1161" y="1441885"/>
            <a:ext cx="3699830" cy="4935332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495" y="3955006"/>
            <a:ext cx="1782125" cy="2422211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4799" y="1448741"/>
            <a:ext cx="1849552" cy="2467182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0585" y="1448741"/>
            <a:ext cx="3749170" cy="5001148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4799" y="3955006"/>
            <a:ext cx="1849552" cy="2467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008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77334" y="218902"/>
            <a:ext cx="8596668" cy="1320800"/>
          </a:xfrm>
        </p:spPr>
        <p:txBody>
          <a:bodyPr/>
          <a:lstStyle/>
          <a:p>
            <a:r>
              <a:rPr lang="zh-TW" altLang="en-US" dirty="0"/>
              <a:t>一、事務工作</a:t>
            </a:r>
            <a:r>
              <a:rPr lang="en-US" altLang="zh-TW" dirty="0" smtClean="0"/>
              <a:t>-</a:t>
            </a:r>
            <a:r>
              <a:rPr lang="zh-TW" altLang="en-US" dirty="0" smtClean="0"/>
              <a:t>教室位置調整</a:t>
            </a:r>
            <a:endParaRPr lang="zh-TW" altLang="en-US" dirty="0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82316150"/>
              </p:ext>
            </p:extLst>
          </p:nvPr>
        </p:nvGraphicFramePr>
        <p:xfrm>
          <a:off x="752230" y="1105593"/>
          <a:ext cx="7036796" cy="550979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95244">
                  <a:extLst>
                    <a:ext uri="{9D8B030D-6E8A-4147-A177-3AD203B41FA5}">
                      <a16:colId xmlns:a16="http://schemas.microsoft.com/office/drawing/2014/main" val="1181451427"/>
                    </a:ext>
                  </a:extLst>
                </a:gridCol>
                <a:gridCol w="5041552">
                  <a:extLst>
                    <a:ext uri="{9D8B030D-6E8A-4147-A177-3AD203B41FA5}">
                      <a16:colId xmlns:a16="http://schemas.microsoft.com/office/drawing/2014/main" val="426816111"/>
                    </a:ext>
                  </a:extLst>
                </a:gridCol>
              </a:tblGrid>
              <a:tr h="566419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zh-TW" altLang="en-US" sz="4400" u="none" strike="noStrike" dirty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搬遷時程表</a:t>
                      </a:r>
                      <a:r>
                        <a:rPr lang="en-US" altLang="zh-TW" sz="4400" u="none" strike="noStrike" dirty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(</a:t>
                      </a:r>
                      <a:r>
                        <a:rPr lang="zh-TW" altLang="en-US" sz="4400" u="none" strike="noStrike" dirty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重要日程</a:t>
                      </a:r>
                      <a:r>
                        <a:rPr lang="en-US" altLang="zh-TW" sz="4400" u="none" strike="noStrike" dirty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)</a:t>
                      </a:r>
                      <a:endParaRPr lang="en-US" altLang="zh-TW" sz="4400" b="0" i="0" u="none" strike="noStrike" dirty="0">
                        <a:solidFill>
                          <a:srgbClr val="00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6840423"/>
                  </a:ext>
                </a:extLst>
              </a:tr>
              <a:tr h="303932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>
                          <a:effectLst/>
                        </a:rPr>
                        <a:t>時間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>
                          <a:effectLst/>
                        </a:rPr>
                        <a:t>工作項目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63371192"/>
                  </a:ext>
                </a:extLst>
              </a:tr>
              <a:tr h="538789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u="none" strike="noStrike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6/1~6/10</a:t>
                      </a:r>
                      <a:endParaRPr lang="en-US" altLang="zh-TW" sz="2000" b="0" i="0" u="none" strike="noStrike">
                        <a:solidFill>
                          <a:srgbClr val="00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u="none" strike="noStrike" dirty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九年級教室公物檢查</a:t>
                      </a:r>
                      <a:endParaRPr lang="zh-TW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1628397"/>
                  </a:ext>
                </a:extLst>
              </a:tr>
              <a:tr h="538789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u="none" strike="noStrike">
                          <a:effectLst/>
                        </a:rPr>
                        <a:t>6/5</a:t>
                      </a:r>
                      <a:r>
                        <a:rPr lang="zh-TW" altLang="en-US" sz="1800" u="none" strike="noStrike">
                          <a:effectLst/>
                        </a:rPr>
                        <a:t>、</a:t>
                      </a:r>
                      <a:r>
                        <a:rPr lang="en-US" altLang="zh-TW" sz="1800" u="none" strike="noStrike">
                          <a:effectLst/>
                        </a:rPr>
                        <a:t>6/12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>
                          <a:effectLst/>
                        </a:rPr>
                        <a:t>補各年級課桌椅</a:t>
                      </a:r>
                      <a:r>
                        <a:rPr lang="en-US" altLang="zh-TW" sz="1800" u="none" strike="noStrike">
                          <a:effectLst/>
                        </a:rPr>
                        <a:t>(</a:t>
                      </a:r>
                      <a:r>
                        <a:rPr lang="zh-TW" altLang="en-US" sz="1800" u="none" strike="noStrike">
                          <a:effectLst/>
                        </a:rPr>
                        <a:t>放置中平樓兩側</a:t>
                      </a:r>
                      <a:r>
                        <a:rPr lang="en-US" altLang="zh-TW" sz="1800" u="none" strike="noStrike">
                          <a:effectLst/>
                        </a:rPr>
                        <a:t>)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02829309"/>
                  </a:ext>
                </a:extLst>
              </a:tr>
              <a:tr h="538789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u="none" strike="noStrike">
                          <a:effectLst/>
                        </a:rPr>
                        <a:t>6/19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>
                          <a:effectLst/>
                        </a:rPr>
                        <a:t>九年級繳回教室鑰匙</a:t>
                      </a:r>
                      <a:endParaRPr lang="zh-TW" altLang="en-US" sz="1800" b="0" i="0" u="none" strike="noStrike">
                        <a:solidFill>
                          <a:srgbClr val="00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11007505"/>
                  </a:ext>
                </a:extLst>
              </a:tr>
              <a:tr h="538789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u="none" strike="noStrike">
                          <a:effectLst/>
                        </a:rPr>
                        <a:t>6/20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 dirty="0">
                          <a:effectLst/>
                        </a:rPr>
                        <a:t>九年級繳回冷氣卡、遙控器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72279630"/>
                  </a:ext>
                </a:extLst>
              </a:tr>
              <a:tr h="538789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u="none" strike="noStrike" dirty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6/8~6/20</a:t>
                      </a:r>
                      <a:endParaRPr lang="en-US" altLang="zh-TW" sz="2000" b="0" i="0" u="none" strike="noStrike" dirty="0">
                        <a:solidFill>
                          <a:srgbClr val="00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u="none" strike="noStrike" dirty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七、八年級公物檢查</a:t>
                      </a:r>
                      <a:endParaRPr lang="zh-TW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86031572"/>
                  </a:ext>
                </a:extLst>
              </a:tr>
              <a:tr h="71947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u="none" strike="noStrike" dirty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6/29          (</a:t>
                      </a:r>
                      <a:r>
                        <a:rPr lang="zh-TW" altLang="en-US" sz="2000" u="none" strike="noStrike" dirty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早自習</a:t>
                      </a:r>
                      <a:r>
                        <a:rPr lang="en-US" altLang="zh-TW" sz="2000" u="none" strike="noStrike" dirty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+</a:t>
                      </a:r>
                      <a:r>
                        <a:rPr lang="zh-TW" altLang="en-US" sz="2000" u="none" strike="noStrike" dirty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第一節</a:t>
                      </a:r>
                      <a:r>
                        <a:rPr lang="en-US" altLang="zh-TW" sz="2000" u="none" strike="noStrike" dirty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)</a:t>
                      </a:r>
                      <a:endParaRPr lang="en-US" altLang="zh-TW" sz="2000" b="0" i="0" u="none" strike="noStrike" dirty="0">
                        <a:solidFill>
                          <a:srgbClr val="00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u="none" strike="noStrike" dirty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七、八年級搬遷教室</a:t>
                      </a:r>
                      <a:endParaRPr lang="zh-TW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94495209"/>
                  </a:ext>
                </a:extLst>
              </a:tr>
              <a:tr h="573578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u="none" strike="noStrike" dirty="0" smtClean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6/22~7/14</a:t>
                      </a:r>
                      <a:endParaRPr lang="en-US" altLang="zh-TW" sz="2000" b="0" i="0" u="none" strike="noStrike" dirty="0">
                        <a:solidFill>
                          <a:srgbClr val="00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u="none" strike="noStrike" dirty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九年級導師室整理</a:t>
                      </a:r>
                      <a:r>
                        <a:rPr lang="en-US" altLang="zh-TW" sz="2000" u="none" strike="noStrike" dirty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(</a:t>
                      </a:r>
                      <a:r>
                        <a:rPr lang="zh-TW" altLang="en-US" sz="2000" u="none" strike="noStrike" dirty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導辦鑰匙歸還總務處</a:t>
                      </a:r>
                      <a:r>
                        <a:rPr lang="en-US" altLang="zh-TW" sz="2000" u="none" strike="noStrike" dirty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)</a:t>
                      </a:r>
                      <a:endParaRPr lang="en-US" altLang="zh-TW" sz="2000" b="0" i="0" u="none" strike="noStrike" dirty="0">
                        <a:solidFill>
                          <a:srgbClr val="00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44027336"/>
                  </a:ext>
                </a:extLst>
              </a:tr>
              <a:tr h="538789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u="none" strike="noStrike" dirty="0" smtClean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7/15~          </a:t>
                      </a:r>
                      <a:endParaRPr lang="en-US" altLang="zh-TW" sz="2000" b="0" i="0" u="none" strike="noStrike" dirty="0">
                        <a:solidFill>
                          <a:srgbClr val="00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u="none" strike="noStrike" dirty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八年級導師室搬遷</a:t>
                      </a:r>
                      <a:endParaRPr lang="zh-TW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61950592"/>
                  </a:ext>
                </a:extLst>
              </a:tr>
            </a:tbl>
          </a:graphicData>
        </a:graphic>
      </p:graphicFrame>
      <p:sp>
        <p:nvSpPr>
          <p:cNvPr id="5" name="矩形 4"/>
          <p:cNvSpPr/>
          <p:nvPr/>
        </p:nvSpPr>
        <p:spPr>
          <a:xfrm>
            <a:off x="7955279" y="983081"/>
            <a:ext cx="3940233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400" dirty="0">
                <a:latin typeface="文鼎粗圓" panose="020F0809000000000000" pitchFamily="49" charset="-120"/>
                <a:ea typeface="文鼎粗圓" panose="020F0809000000000000" pitchFamily="49" charset="-120"/>
              </a:rPr>
              <a:t>其他注意事項：</a:t>
            </a:r>
          </a:p>
          <a:p>
            <a:r>
              <a:rPr lang="zh-TW" altLang="en-US" sz="2400" dirty="0">
                <a:latin typeface="文鼎粗圓" panose="020F0809000000000000" pitchFamily="49" charset="-120"/>
                <a:ea typeface="文鼎粗圓" panose="020F0809000000000000" pitchFamily="49" charset="-120"/>
              </a:rPr>
              <a:t>    </a:t>
            </a:r>
            <a:r>
              <a:rPr lang="en-US" altLang="zh-TW" sz="2400" dirty="0">
                <a:latin typeface="文鼎粗圓" panose="020F0809000000000000" pitchFamily="49" charset="-120"/>
                <a:ea typeface="文鼎粗圓" panose="020F0809000000000000" pitchFamily="49" charset="-120"/>
              </a:rPr>
              <a:t>1.</a:t>
            </a:r>
            <a:r>
              <a:rPr lang="zh-TW" altLang="en-US" sz="2400" dirty="0">
                <a:latin typeface="文鼎粗圓" panose="020F0809000000000000" pitchFamily="49" charset="-120"/>
                <a:ea typeface="文鼎粗圓" panose="020F0809000000000000" pitchFamily="49" charset="-120"/>
              </a:rPr>
              <a:t>因學期未結束，網路電話連絡方面與部分導辦的位置上有專任教師仍需授課之關係，故八年級導師搬遷，請於學期結束後</a:t>
            </a:r>
            <a:r>
              <a:rPr lang="en-US" altLang="zh-TW" sz="2400" dirty="0">
                <a:latin typeface="文鼎粗圓" panose="020F0809000000000000" pitchFamily="49" charset="-120"/>
                <a:ea typeface="文鼎粗圓" panose="020F0809000000000000" pitchFamily="49" charset="-120"/>
              </a:rPr>
              <a:t>(7/15~)</a:t>
            </a:r>
            <a:r>
              <a:rPr lang="zh-TW" altLang="en-US" sz="2400" dirty="0">
                <a:latin typeface="文鼎粗圓" panose="020F0809000000000000" pitchFamily="49" charset="-120"/>
                <a:ea typeface="文鼎粗圓" panose="020F0809000000000000" pitchFamily="49" charset="-120"/>
              </a:rPr>
              <a:t>即可搬遷。</a:t>
            </a:r>
          </a:p>
          <a:p>
            <a:r>
              <a:rPr lang="zh-TW" altLang="en-US" sz="2400" dirty="0">
                <a:latin typeface="文鼎粗圓" panose="020F0809000000000000" pitchFamily="49" charset="-120"/>
                <a:ea typeface="文鼎粗圓" panose="020F0809000000000000" pitchFamily="49" charset="-120"/>
              </a:rPr>
              <a:t>    </a:t>
            </a:r>
            <a:r>
              <a:rPr lang="en-US" altLang="zh-TW" sz="2400" dirty="0">
                <a:latin typeface="文鼎粗圓" panose="020F0809000000000000" pitchFamily="49" charset="-120"/>
                <a:ea typeface="文鼎粗圓" panose="020F0809000000000000" pitchFamily="49" charset="-120"/>
              </a:rPr>
              <a:t>2.</a:t>
            </a:r>
            <a:r>
              <a:rPr lang="zh-TW" altLang="en-US" sz="2400" dirty="0">
                <a:latin typeface="文鼎粗圓" panose="020F0809000000000000" pitchFamily="49" charset="-120"/>
                <a:ea typeface="文鼎粗圓" panose="020F0809000000000000" pitchFamily="49" charset="-120"/>
              </a:rPr>
              <a:t>九年級導師，請於九年級孩子畢業後可以整理個人物品，若個人物品需空間擺放，可先置放於頂樓儲物空間或哺乳室或洽久芸，教師位置由於尚未安排，若暑假期間需要個人辦公空間，可先至八導辦休息辦公</a:t>
            </a:r>
            <a:r>
              <a:rPr lang="zh-TW" altLang="en-US" sz="2400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。</a:t>
            </a:r>
            <a:endParaRPr lang="zh-TW" altLang="en-US" sz="2400" dirty="0">
              <a:latin typeface="文鼎粗圓" panose="020F0809000000000000" pitchFamily="49" charset="-120"/>
              <a:ea typeface="文鼎粗圓" panose="020F08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37610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77334" y="218902"/>
            <a:ext cx="3354339" cy="1320800"/>
          </a:xfrm>
        </p:spPr>
        <p:txBody>
          <a:bodyPr/>
          <a:lstStyle/>
          <a:p>
            <a:r>
              <a:rPr lang="zh-TW" altLang="en-US" dirty="0"/>
              <a:t>一、事務工作</a:t>
            </a:r>
            <a:r>
              <a:rPr lang="en-US" altLang="zh-TW" dirty="0" smtClean="0"/>
              <a:t>-</a:t>
            </a:r>
            <a:r>
              <a:rPr lang="zh-TW" altLang="en-US" dirty="0" smtClean="0"/>
              <a:t>教室位置調整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2"/>
          <a:srcRect l="1290" t="22508" r="70808" b="11000"/>
          <a:stretch/>
        </p:blipFill>
        <p:spPr>
          <a:xfrm>
            <a:off x="4414595" y="-135395"/>
            <a:ext cx="5219855" cy="6997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677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多面向">
  <a:themeElements>
    <a:clrScheme name="多面向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多面向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多面向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1567</TotalTime>
  <Words>525</Words>
  <Application>Microsoft Office PowerPoint</Application>
  <PresentationFormat>寬螢幕</PresentationFormat>
  <Paragraphs>139</Paragraphs>
  <Slides>12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12</vt:i4>
      </vt:variant>
    </vt:vector>
  </HeadingPairs>
  <TitlesOfParts>
    <vt:vector size="20" baseType="lpstr">
      <vt:lpstr>文鼎粗圓</vt:lpstr>
      <vt:lpstr>微軟正黑體</vt:lpstr>
      <vt:lpstr>新細明體</vt:lpstr>
      <vt:lpstr>Arial</vt:lpstr>
      <vt:lpstr>Calibri</vt:lpstr>
      <vt:lpstr>Trebuchet MS</vt:lpstr>
      <vt:lpstr>Wingdings 3</vt:lpstr>
      <vt:lpstr>多面向</vt:lpstr>
      <vt:lpstr>108-02  6月導師會報</vt:lpstr>
      <vt:lpstr>一、事務工作</vt:lpstr>
      <vt:lpstr>一、事務工作-靜心樓西棟西側廁所整修工程 </vt:lpstr>
      <vt:lpstr>PowerPoint 簡報</vt:lpstr>
      <vt:lpstr>PowerPoint 簡報</vt:lpstr>
      <vt:lpstr>PowerPoint 簡報</vt:lpstr>
      <vt:lpstr>PowerPoint 簡報</vt:lpstr>
      <vt:lpstr>一、事務工作-教室位置調整</vt:lpstr>
      <vt:lpstr>一、事務工作-教室位置調整</vt:lpstr>
      <vt:lpstr>二、水電支出</vt:lpstr>
      <vt:lpstr>三、未來展望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108-01  9月行政會報</dc:title>
  <dc:creator>user</dc:creator>
  <cp:lastModifiedBy>user</cp:lastModifiedBy>
  <cp:revision>77</cp:revision>
  <dcterms:created xsi:type="dcterms:W3CDTF">2019-08-30T08:23:12Z</dcterms:created>
  <dcterms:modified xsi:type="dcterms:W3CDTF">2020-06-04T02:47:09Z</dcterms:modified>
</cp:coreProperties>
</file>