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0" r:id="rId1"/>
  </p:sldMasterIdLst>
  <p:notesMasterIdLst>
    <p:notesMasterId r:id="rId19"/>
  </p:notesMasterIdLst>
  <p:handoutMasterIdLst>
    <p:handoutMasterId r:id="rId20"/>
  </p:handoutMasterIdLst>
  <p:sldIdLst>
    <p:sldId id="288" r:id="rId2"/>
    <p:sldId id="289" r:id="rId3"/>
    <p:sldId id="290" r:id="rId4"/>
    <p:sldId id="291" r:id="rId5"/>
    <p:sldId id="292" r:id="rId6"/>
    <p:sldId id="270" r:id="rId7"/>
    <p:sldId id="279" r:id="rId8"/>
    <p:sldId id="271" r:id="rId9"/>
    <p:sldId id="273" r:id="rId10"/>
    <p:sldId id="275" r:id="rId11"/>
    <p:sldId id="280" r:id="rId12"/>
    <p:sldId id="277" r:id="rId13"/>
    <p:sldId id="281" r:id="rId14"/>
    <p:sldId id="283" r:id="rId15"/>
    <p:sldId id="285" r:id="rId16"/>
    <p:sldId id="284" r:id="rId17"/>
    <p:sldId id="286" r:id="rId18"/>
  </p:sldIdLst>
  <p:sldSz cx="9144000" cy="6858000" type="screen4x3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0000FF"/>
    <a:srgbClr val="66FF99"/>
    <a:srgbClr val="FFFF99"/>
    <a:srgbClr val="FF00FF"/>
    <a:srgbClr val="F76599"/>
    <a:srgbClr val="FFFFCC"/>
    <a:srgbClr val="FC976A"/>
    <a:srgbClr val="FECECE"/>
    <a:srgbClr val="FDD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>
      <p:cViewPr varScale="1">
        <p:scale>
          <a:sx n="109" d="100"/>
          <a:sy n="109" d="100"/>
        </p:scale>
        <p:origin x="168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12059-9710-4E80-89FA-806F516E94CE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22408-1906-4813-915E-5310382C1B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4302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1EBF2-1F36-4F44-BF40-84D1A1B28861}" type="datetimeFigureOut">
              <a:rPr lang="zh-TW" altLang="en-US" smtClean="0"/>
              <a:t>2021/1/7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F9129-6B2C-4BDC-AD47-7C7DF004B1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4503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F9129-6B2C-4BDC-AD47-7C7DF004B122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003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9FF12C-FD89-458A-B5EB-6C409CBA1F79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68630F-540A-4D2D-802A-355205E8220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187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0E8B14-BF7A-46D6-A423-9AE23486D035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5A855D-5562-4871-916A-9DE4D91627C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256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87ECDD-01CC-4196-ACF6-854E23BFC8D9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B739F4-5E19-4529-8874-F0C2C3AAC04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7203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4391707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03DEB-8F06-457A-9E20-C9B8D91C7B58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8A7DAF-F0A2-4375-A6A0-C0242D302264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5872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0D7621-102B-413D-8271-7A78725EC5C7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F982C5-717A-4C42-9B18-4C0925D880C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509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7336A3-057E-4D22-8FED-B6506FC2F26B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9BD2B-331D-48E4-9863-85F60A4618C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7535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185440-6B93-4A87-82E0-B555FA7B9EE1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1EBD60-86A1-4E3A-88EF-00F76F49FD8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56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104DAF-41D9-4473-970A-B42809DB2A79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785CA-C535-4110-A193-EAC08F23662C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251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C1DA65-EAFF-44F4-8309-B199D24C3D53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76CC9A-1FA3-4D5E-8B50-146E20C52E7E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389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48B803-A76C-4736-8400-9CF79578AD28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0AE706-C16A-4BB3-A3C2-3718D109426A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5424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B122BE-0F49-4F4D-B8E0-CC05E03C1FB6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3BAD74-3086-46D8-8642-3EF0F995D57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852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0D7621-102B-413D-8271-7A78725EC5C7}" type="datetimeFigureOut">
              <a:rPr lang="zh-TW" altLang="en-US" smtClean="0"/>
              <a:pPr>
                <a:defRPr/>
              </a:pPr>
              <a:t>2021/1/7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5F982C5-717A-4C42-9B18-4C0925D880C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0059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1" r:id="rId1"/>
    <p:sldLayoutId id="2147484332" r:id="rId2"/>
    <p:sldLayoutId id="2147484333" r:id="rId3"/>
    <p:sldLayoutId id="2147484334" r:id="rId4"/>
    <p:sldLayoutId id="2147484335" r:id="rId5"/>
    <p:sldLayoutId id="2147484336" r:id="rId6"/>
    <p:sldLayoutId id="2147484337" r:id="rId7"/>
    <p:sldLayoutId id="2147484338" r:id="rId8"/>
    <p:sldLayoutId id="2147484339" r:id="rId9"/>
    <p:sldLayoutId id="2147484340" r:id="rId10"/>
    <p:sldLayoutId id="2147484341" r:id="rId11"/>
    <p:sldLayoutId id="2147484329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>
            <a:spLocks noGrp="1"/>
          </p:cNvSpPr>
          <p:nvPr>
            <p:ph type="ctrTitle"/>
          </p:nvPr>
        </p:nvSpPr>
        <p:spPr>
          <a:xfrm>
            <a:off x="755576" y="758849"/>
            <a:ext cx="6477000" cy="2116138"/>
          </a:xfrm>
        </p:spPr>
        <p:txBody>
          <a:bodyPr>
            <a:norm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TW" sz="3600" b="1" dirty="0" smtClean="0">
                <a:solidFill>
                  <a:schemeClr val="tx1"/>
                </a:solidFill>
                <a:latin typeface="+mn-ea"/>
                <a:ea typeface="+mn-ea"/>
              </a:rPr>
              <a:t>109-1 </a:t>
            </a:r>
            <a:r>
              <a:rPr lang="zh-TW" altLang="en-US" sz="3600" b="1" dirty="0">
                <a:latin typeface="+mn-ea"/>
                <a:ea typeface="+mn-ea"/>
              </a:rPr>
              <a:t>一</a:t>
            </a:r>
            <a:r>
              <a:rPr lang="zh-TW" altLang="en-US" sz="3600" b="1" dirty="0" smtClean="0">
                <a:solidFill>
                  <a:schemeClr val="tx1"/>
                </a:solidFill>
                <a:latin typeface="+mn-ea"/>
                <a:ea typeface="+mn-ea"/>
              </a:rPr>
              <a:t>月份</a:t>
            </a:r>
            <a:r>
              <a:rPr lang="en-US" altLang="zh-TW" sz="3600" b="1" dirty="0" smtClean="0">
                <a:solidFill>
                  <a:schemeClr val="tx1"/>
                </a:solidFill>
                <a:latin typeface="+mn-ea"/>
                <a:ea typeface="+mn-ea"/>
              </a:rPr>
              <a:t>【</a:t>
            </a:r>
            <a:r>
              <a:rPr lang="zh-TW" altLang="en-US" sz="3600" b="1" dirty="0" smtClean="0">
                <a:solidFill>
                  <a:schemeClr val="tx1"/>
                </a:solidFill>
                <a:latin typeface="+mn-ea"/>
                <a:ea typeface="+mn-ea"/>
              </a:rPr>
              <a:t>導師</a:t>
            </a:r>
            <a:r>
              <a:rPr lang="en-US" altLang="zh-TW" sz="3600" b="1" dirty="0" smtClean="0">
                <a:solidFill>
                  <a:schemeClr val="tx1"/>
                </a:solidFill>
                <a:latin typeface="+mn-ea"/>
                <a:ea typeface="+mn-ea"/>
              </a:rPr>
              <a:t>】</a:t>
            </a:r>
            <a:r>
              <a:rPr lang="zh-TW" altLang="en-US" sz="3600" b="1" dirty="0" smtClean="0">
                <a:solidFill>
                  <a:schemeClr val="tx1"/>
                </a:solidFill>
                <a:latin typeface="+mn-ea"/>
                <a:ea typeface="+mn-ea"/>
              </a:rPr>
              <a:t>會報</a:t>
            </a:r>
            <a:r>
              <a:rPr lang="en-US" altLang="zh-TW" sz="3600" b="1" dirty="0" smtClean="0">
                <a:solidFill>
                  <a:schemeClr val="tx1"/>
                </a:solidFill>
                <a:latin typeface="+mn-ea"/>
                <a:ea typeface="+mn-ea"/>
              </a:rPr>
              <a:t/>
            </a:r>
            <a:br>
              <a:rPr lang="en-US" altLang="zh-TW" sz="3600" b="1" dirty="0" smtClean="0">
                <a:solidFill>
                  <a:schemeClr val="tx1"/>
                </a:solidFill>
                <a:latin typeface="+mn-ea"/>
                <a:ea typeface="+mn-ea"/>
              </a:rPr>
            </a:br>
            <a:endParaRPr lang="zh-TW" altLang="en-US" sz="3600" b="1" dirty="0" smtClean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8" name="圖片 7" descr="_邦_~1.JP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3501008"/>
            <a:ext cx="2088232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矩形 1"/>
          <p:cNvSpPr/>
          <p:nvPr/>
        </p:nvSpPr>
        <p:spPr>
          <a:xfrm>
            <a:off x="3059832" y="475305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 smtClean="0">
                <a:latin typeface="+mn-ea"/>
                <a:ea typeface="+mn-ea"/>
                <a:cs typeface="Times New Roman" pitchFamily="18" charset="0"/>
              </a:rPr>
              <a:t>學務處</a:t>
            </a:r>
            <a:r>
              <a:rPr lang="en-US" altLang="zh-TW" sz="3200" b="1" dirty="0" smtClean="0">
                <a:latin typeface="+mn-ea"/>
                <a:ea typeface="+mn-ea"/>
                <a:cs typeface="Times New Roman" pitchFamily="18" charset="0"/>
              </a:rPr>
              <a:t>1100108</a:t>
            </a:r>
            <a:r>
              <a:rPr lang="en-US" altLang="zh-TW" sz="3200" b="1" dirty="0">
                <a:latin typeface="+mn-ea"/>
                <a:ea typeface="+mn-ea"/>
                <a:cs typeface="Times New Roman" pitchFamily="18" charset="0"/>
              </a:rPr>
              <a:t/>
            </a:r>
            <a:br>
              <a:rPr lang="en-US" altLang="zh-TW" sz="3200" b="1" dirty="0">
                <a:latin typeface="+mn-ea"/>
                <a:ea typeface="+mn-ea"/>
                <a:cs typeface="Times New Roman" pitchFamily="18" charset="0"/>
              </a:rPr>
            </a:br>
            <a:endParaRPr lang="zh-TW" altLang="en-US" sz="3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9761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616624" cy="990600"/>
          </a:xfrm>
        </p:spPr>
        <p:txBody>
          <a:bodyPr/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 八年級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zh-TW" sz="3600" b="1" dirty="0">
                <a:solidFill>
                  <a:srgbClr val="FF0000"/>
                </a:solidFill>
                <a:latin typeface="+mn-ea"/>
              </a:rPr>
              <a:t>【</a:t>
            </a:r>
            <a:r>
              <a:rPr lang="zh-TW" altLang="en-US" sz="3600" b="1" dirty="0">
                <a:solidFill>
                  <a:srgbClr val="FF0000"/>
                </a:solidFill>
                <a:latin typeface="+mn-ea"/>
              </a:rPr>
              <a:t>社團活動</a:t>
            </a:r>
            <a:r>
              <a:rPr lang="zh-TW" altLang="zh-TW" sz="3600" b="1" dirty="0" smtClean="0">
                <a:solidFill>
                  <a:srgbClr val="FF0000"/>
                </a:solidFill>
                <a:latin typeface="+mn-ea"/>
              </a:rPr>
              <a:t>】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290" name="內容版面配置區 2"/>
          <p:cNvSpPr>
            <a:spLocks noGrp="1"/>
          </p:cNvSpPr>
          <p:nvPr>
            <p:ph idx="1"/>
          </p:nvPr>
        </p:nvSpPr>
        <p:spPr>
          <a:xfrm>
            <a:off x="107504" y="1616193"/>
            <a:ext cx="9036496" cy="505316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l"/>
              <a:defRPr/>
            </a:pPr>
            <a:r>
              <a:rPr lang="en-US" altLang="zh-TW" sz="3200" dirty="0" smtClean="0">
                <a:latin typeface="+mn-ea"/>
              </a:rPr>
              <a:t>109/1/15 (</a:t>
            </a:r>
            <a:r>
              <a:rPr lang="zh-TW" altLang="en-US" sz="3200" dirty="0" smtClean="0">
                <a:latin typeface="+mn-ea"/>
              </a:rPr>
              <a:t>五</a:t>
            </a:r>
            <a:r>
              <a:rPr lang="en-US" altLang="zh-TW" sz="3200" dirty="0" smtClean="0">
                <a:latin typeface="+mn-ea"/>
              </a:rPr>
              <a:t>)</a:t>
            </a:r>
            <a:r>
              <a:rPr lang="zh-TW" altLang="en-US" sz="3200" dirty="0">
                <a:latin typeface="+mn-ea"/>
              </a:rPr>
              <a:t>為本</a:t>
            </a:r>
            <a:r>
              <a:rPr lang="zh-TW" altLang="en-US" sz="3200" dirty="0" smtClean="0">
                <a:latin typeface="+mn-ea"/>
              </a:rPr>
              <a:t>學期社團最後</a:t>
            </a:r>
            <a:r>
              <a:rPr lang="zh-TW" altLang="en-US" sz="3200" dirty="0">
                <a:latin typeface="+mn-ea"/>
              </a:rPr>
              <a:t>一次上課，謝謝老師</a:t>
            </a:r>
            <a:r>
              <a:rPr lang="zh-TW" altLang="en-US" sz="3200" dirty="0" smtClean="0">
                <a:latin typeface="+mn-ea"/>
              </a:rPr>
              <a:t>們這學期的用心指導</a:t>
            </a:r>
            <a:r>
              <a:rPr lang="en-US" altLang="zh-TW" sz="3200" dirty="0" smtClean="0">
                <a:latin typeface="+mn-ea"/>
              </a:rPr>
              <a:t>!</a:t>
            </a:r>
          </a:p>
          <a:p>
            <a:pPr>
              <a:lnSpc>
                <a:spcPct val="110000"/>
              </a:lnSpc>
              <a:buFont typeface="Wingdings" pitchFamily="2" charset="2"/>
              <a:buChar char="l"/>
              <a:defRPr/>
            </a:pPr>
            <a:r>
              <a:rPr lang="zh-TW" altLang="en-US" sz="3200" b="1" dirty="0" smtClean="0">
                <a:solidFill>
                  <a:srgbClr val="FF0000"/>
                </a:solidFill>
                <a:latin typeface="+mn-ea"/>
              </a:rPr>
              <a:t>請任教</a:t>
            </a:r>
            <a:r>
              <a:rPr lang="zh-TW" altLang="en-US" sz="3200" b="1" u="sng" dirty="0" smtClean="0">
                <a:solidFill>
                  <a:srgbClr val="FF0000"/>
                </a:solidFill>
                <a:latin typeface="+mn-ea"/>
              </a:rPr>
              <a:t>七年級社團 </a:t>
            </a:r>
            <a:r>
              <a:rPr lang="en-US" altLang="zh-TW" sz="3200" b="1" u="sng" dirty="0" smtClean="0">
                <a:solidFill>
                  <a:srgbClr val="FF0000"/>
                </a:solidFill>
                <a:latin typeface="+mn-ea"/>
              </a:rPr>
              <a:t>/</a:t>
            </a:r>
            <a:r>
              <a:rPr lang="zh-TW" altLang="en-US" sz="3200" b="1" u="sng" dirty="0" smtClean="0">
                <a:solidFill>
                  <a:srgbClr val="FF0000"/>
                </a:solidFill>
                <a:latin typeface="+mn-ea"/>
              </a:rPr>
              <a:t> 七八年級共同社團</a:t>
            </a:r>
            <a:r>
              <a:rPr lang="zh-TW" altLang="en-US" sz="3200" b="1" dirty="0" smtClean="0">
                <a:solidFill>
                  <a:srgbClr val="FF0000"/>
                </a:solidFill>
                <a:latin typeface="+mn-ea"/>
              </a:rPr>
              <a:t>的老師協助評打七年級同學社團成績</a:t>
            </a:r>
            <a:r>
              <a:rPr lang="en-US" altLang="zh-TW" sz="3200" b="1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zh-TW" altLang="en-US" sz="3200" b="1" dirty="0" smtClean="0">
                <a:solidFill>
                  <a:srgbClr val="FF0000"/>
                </a:solidFill>
                <a:latin typeface="+mn-ea"/>
              </a:rPr>
              <a:t>於校務行政系統上輸入即可</a:t>
            </a:r>
            <a:r>
              <a:rPr lang="en-US" altLang="zh-TW" sz="3200" b="1" dirty="0" smtClean="0">
                <a:solidFill>
                  <a:srgbClr val="FF0000"/>
                </a:solidFill>
                <a:latin typeface="+mn-ea"/>
              </a:rPr>
              <a:t>)</a:t>
            </a:r>
            <a:r>
              <a:rPr lang="zh-TW" altLang="en-US" sz="3200" b="1" dirty="0" smtClean="0">
                <a:solidFill>
                  <a:srgbClr val="FF0000"/>
                </a:solidFill>
                <a:latin typeface="+mn-ea"/>
              </a:rPr>
              <a:t>，</a:t>
            </a:r>
            <a:r>
              <a:rPr lang="en-US" altLang="zh-TW" sz="3200" b="1" dirty="0" smtClean="0">
                <a:solidFill>
                  <a:srgbClr val="FF0000"/>
                </a:solidFill>
                <a:latin typeface="+mn-ea"/>
              </a:rPr>
              <a:t>1/15</a:t>
            </a:r>
            <a:r>
              <a:rPr lang="zh-TW" altLang="en-US" sz="3200" b="1" dirty="0" smtClean="0">
                <a:solidFill>
                  <a:srgbClr val="FF0000"/>
                </a:solidFill>
                <a:latin typeface="+mn-ea"/>
              </a:rPr>
              <a:t>前請老師將成績單交至訓育組，以利彙整後輸入，謝謝老師</a:t>
            </a:r>
            <a:r>
              <a:rPr lang="en-US" altLang="zh-TW" sz="3200" b="1" dirty="0" smtClean="0">
                <a:solidFill>
                  <a:srgbClr val="FF0000"/>
                </a:solidFill>
                <a:latin typeface="+mn-ea"/>
              </a:rPr>
              <a:t>!</a:t>
            </a:r>
          </a:p>
          <a:p>
            <a:pPr>
              <a:lnSpc>
                <a:spcPct val="110000"/>
              </a:lnSpc>
              <a:buFont typeface="Wingdings" pitchFamily="2" charset="2"/>
              <a:buChar char="l"/>
              <a:defRPr/>
            </a:pPr>
            <a:r>
              <a:rPr lang="en-US" altLang="zh-TW" sz="3200" dirty="0" smtClean="0">
                <a:solidFill>
                  <a:srgbClr val="0000FF"/>
                </a:solidFill>
                <a:latin typeface="+mj-ea"/>
              </a:rPr>
              <a:t>1/8 (</a:t>
            </a:r>
            <a:r>
              <a:rPr lang="zh-TW" altLang="en-US" sz="3200" dirty="0" smtClean="0">
                <a:solidFill>
                  <a:srgbClr val="0000FF"/>
                </a:solidFill>
                <a:latin typeface="+mj-ea"/>
              </a:rPr>
              <a:t>五</a:t>
            </a:r>
            <a:r>
              <a:rPr lang="en-US" altLang="zh-TW" sz="3200" dirty="0" smtClean="0">
                <a:solidFill>
                  <a:srgbClr val="0000FF"/>
                </a:solidFill>
                <a:latin typeface="+mj-ea"/>
              </a:rPr>
              <a:t>)</a:t>
            </a:r>
            <a:r>
              <a:rPr lang="zh-TW" altLang="en-US" sz="3200" dirty="0">
                <a:solidFill>
                  <a:srgbClr val="0000FF"/>
                </a:solidFill>
                <a:latin typeface="+mj-ea"/>
              </a:rPr>
              <a:t>前社團老師若需修改</a:t>
            </a:r>
            <a:r>
              <a:rPr lang="en-US" altLang="zh-TW" sz="3200" dirty="0" smtClean="0">
                <a:solidFill>
                  <a:srgbClr val="0000FF"/>
                </a:solidFill>
                <a:latin typeface="+mj-ea"/>
              </a:rPr>
              <a:t>109-2</a:t>
            </a:r>
            <a:r>
              <a:rPr lang="zh-TW" altLang="en-US" sz="3200" dirty="0">
                <a:solidFill>
                  <a:srgbClr val="0000FF"/>
                </a:solidFill>
                <a:latin typeface="+mj-ea"/>
              </a:rPr>
              <a:t>社團開課內容</a:t>
            </a:r>
            <a:r>
              <a:rPr lang="zh-TW" altLang="en-US" sz="3200" dirty="0">
                <a:solidFill>
                  <a:srgbClr val="0000FF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，</a:t>
            </a:r>
            <a:r>
              <a:rPr lang="zh-TW" altLang="en-US" sz="3200" dirty="0">
                <a:solidFill>
                  <a:srgbClr val="0000FF"/>
                </a:solidFill>
                <a:latin typeface="+mj-ea"/>
              </a:rPr>
              <a:t>請聯繫訓育組，謝謝老師</a:t>
            </a:r>
            <a:r>
              <a:rPr lang="zh-TW" altLang="en-US" sz="3200" dirty="0" smtClean="0">
                <a:solidFill>
                  <a:srgbClr val="0000FF"/>
                </a:solidFill>
                <a:latin typeface="+mj-ea"/>
              </a:rPr>
              <a:t>。</a:t>
            </a:r>
            <a:endParaRPr lang="en-US" altLang="zh-TW" sz="3200" dirty="0" smtClean="0">
              <a:solidFill>
                <a:srgbClr val="0000FF"/>
              </a:solidFill>
              <a:latin typeface="+mn-ea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l"/>
              <a:defRPr/>
            </a:pPr>
            <a:r>
              <a:rPr lang="zh-TW" altLang="en-US" sz="3200" dirty="0" smtClean="0">
                <a:latin typeface="+mn-ea"/>
              </a:rPr>
              <a:t>下學期</a:t>
            </a:r>
            <a:r>
              <a:rPr lang="en-US" altLang="zh-TW" sz="3200" b="1" dirty="0" smtClean="0">
                <a:latin typeface="+mn-ea"/>
              </a:rPr>
              <a:t>2/19(</a:t>
            </a:r>
            <a:r>
              <a:rPr lang="zh-TW" altLang="en-US" sz="3200" b="1" dirty="0" smtClean="0">
                <a:latin typeface="+mn-ea"/>
              </a:rPr>
              <a:t>五</a:t>
            </a:r>
            <a:r>
              <a:rPr lang="en-US" altLang="zh-TW" sz="3200" b="1" dirty="0" smtClean="0">
                <a:latin typeface="+mn-ea"/>
              </a:rPr>
              <a:t>)</a:t>
            </a:r>
            <a:r>
              <a:rPr lang="zh-TW" altLang="en-US" sz="3200" b="1" dirty="0" smtClean="0">
                <a:latin typeface="+mn-ea"/>
              </a:rPr>
              <a:t>第二節</a:t>
            </a:r>
            <a:r>
              <a:rPr lang="zh-TW" altLang="en-US" sz="3200" dirty="0" smtClean="0">
                <a:latin typeface="+mn-ea"/>
              </a:rPr>
              <a:t>請社團老師至負責班級，指導七</a:t>
            </a:r>
            <a:r>
              <a:rPr lang="zh-TW" altLang="en-US" sz="3200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、</a:t>
            </a:r>
            <a:r>
              <a:rPr lang="zh-TW" altLang="en-US" sz="3200" dirty="0" smtClean="0">
                <a:latin typeface="+mn-ea"/>
              </a:rPr>
              <a:t>八年級進行上網選社</a:t>
            </a:r>
            <a:r>
              <a:rPr lang="zh-TW" altLang="en-US" sz="3200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。</a:t>
            </a:r>
            <a:endParaRPr lang="en-US" altLang="zh-TW" sz="3200" dirty="0" smtClean="0"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pPr>
              <a:buFont typeface="Wingdings" pitchFamily="2" charset="2"/>
              <a:buChar char="l"/>
              <a:defRPr/>
            </a:pP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  <a:defRPr/>
            </a:pPr>
            <a:endParaRPr lang="zh-TW" altLang="en-US" sz="26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0" b="8651"/>
          <a:stretch/>
        </p:blipFill>
        <p:spPr>
          <a:xfrm>
            <a:off x="6516216" y="23902"/>
            <a:ext cx="1944216" cy="159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4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110</a:t>
            </a:r>
            <a:r>
              <a:rPr lang="zh-TW" altLang="en-US" sz="44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學年度校外教學招標</a:t>
            </a:r>
            <a:endParaRPr lang="zh-TW" altLang="en-US" sz="4400" dirty="0">
              <a:solidFill>
                <a:srgbClr val="0000FF"/>
              </a:solidFill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3905" y="1556792"/>
            <a:ext cx="7886700" cy="376361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學年度八年級校外教學與九年級校外教學招標預計於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1/21(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進行，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感謝總務處同仁協助處理招標相關事宜，並感謝八校教招標委員</a:t>
            </a:r>
            <a:r>
              <a:rPr lang="en-US" altLang="zh-TW" sz="3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701</a:t>
            </a:r>
            <a:r>
              <a:rPr lang="zh-TW" altLang="en-US" sz="3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官美惠</a:t>
            </a:r>
            <a:r>
              <a:rPr lang="zh-TW" altLang="en-US" sz="3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r>
              <a:rPr lang="zh-TW" altLang="en-US" sz="3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715</a:t>
            </a:r>
            <a:r>
              <a:rPr lang="zh-TW" altLang="en-US" sz="3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賴</a:t>
            </a:r>
            <a:r>
              <a:rPr lang="zh-TW" altLang="en-US" sz="3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彥錚老師</a:t>
            </a:r>
            <a:r>
              <a:rPr lang="zh-TW" altLang="en-US" sz="3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719</a:t>
            </a:r>
            <a:r>
              <a:rPr lang="zh-TW" altLang="en-US" sz="3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胡雅雯</a:t>
            </a:r>
            <a:r>
              <a:rPr lang="zh-TW" altLang="en-US" sz="32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。九校教招標委員</a:t>
            </a:r>
            <a:r>
              <a:rPr lang="en-US" altLang="zh-TW" sz="3200" dirty="0" smtClean="0">
                <a:solidFill>
                  <a:srgbClr val="99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812</a:t>
            </a:r>
            <a:r>
              <a:rPr lang="zh-TW" altLang="en-US" sz="3200" dirty="0">
                <a:solidFill>
                  <a:srgbClr val="99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張琬芬老師、</a:t>
            </a:r>
            <a:r>
              <a:rPr lang="en-US" altLang="zh-TW" sz="3200" dirty="0">
                <a:solidFill>
                  <a:srgbClr val="99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821</a:t>
            </a:r>
            <a:r>
              <a:rPr lang="zh-TW" altLang="en-US" sz="3200" dirty="0">
                <a:solidFill>
                  <a:srgbClr val="99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翁秋螢老師、</a:t>
            </a:r>
            <a:r>
              <a:rPr lang="en-US" altLang="zh-TW" sz="3200" dirty="0">
                <a:solidFill>
                  <a:srgbClr val="99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822</a:t>
            </a:r>
            <a:r>
              <a:rPr lang="zh-TW" altLang="en-US" sz="3200" dirty="0">
                <a:solidFill>
                  <a:srgbClr val="99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葉星吟</a:t>
            </a:r>
            <a:r>
              <a:rPr lang="zh-TW" altLang="en-US" sz="3200" dirty="0" smtClean="0">
                <a:solidFill>
                  <a:srgbClr val="9966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447668"/>
            <a:ext cx="3960440" cy="241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75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400" dirty="0">
                <a:latin typeface="文鼎俏黑體P" panose="040B0900000000000000" pitchFamily="82" charset="-120"/>
                <a:ea typeface="文鼎俏黑體P" panose="040B0900000000000000" pitchFamily="82" charset="-120"/>
              </a:rPr>
              <a:t>【</a:t>
            </a:r>
            <a:r>
              <a:rPr lang="zh-TW" altLang="en-US" sz="4400" dirty="0">
                <a:latin typeface="文鼎俏黑體P" panose="040B0900000000000000" pitchFamily="82" charset="-120"/>
                <a:ea typeface="文鼎俏黑體P" panose="040B0900000000000000" pitchFamily="82" charset="-120"/>
              </a:rPr>
              <a:t>九年級</a:t>
            </a:r>
            <a:r>
              <a:rPr lang="en-US" altLang="zh-TW" sz="44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】</a:t>
            </a:r>
            <a:r>
              <a:rPr lang="zh-TW" altLang="en-US" sz="44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畢旅</a:t>
            </a:r>
            <a:r>
              <a:rPr lang="en-US" altLang="zh-TW" sz="44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+</a:t>
            </a:r>
            <a:r>
              <a:rPr lang="zh-TW" altLang="en-US" sz="44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畢冊</a:t>
            </a:r>
            <a:endParaRPr lang="zh-TW" altLang="en-US" sz="4400" dirty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648" y="1600200"/>
            <a:ext cx="8351840" cy="4925144"/>
          </a:xfrm>
        </p:spPr>
        <p:txBody>
          <a:bodyPr>
            <a:normAutofit/>
          </a:bodyPr>
          <a:lstStyle/>
          <a:p>
            <a:r>
              <a:rPr lang="en-US" altLang="zh-TW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1/13-15(</a:t>
            </a:r>
            <a:r>
              <a:rPr lang="zh-TW" altLang="en-US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三</a:t>
            </a:r>
            <a:r>
              <a:rPr lang="en-US" altLang="zh-TW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~</a:t>
            </a:r>
            <a:r>
              <a:rPr lang="zh-TW" altLang="en-US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五</a:t>
            </a:r>
            <a:r>
              <a:rPr lang="en-US" altLang="zh-TW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)</a:t>
            </a:r>
            <a:r>
              <a:rPr lang="zh-TW" altLang="en-US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畢業旅行，</a:t>
            </a:r>
            <a:r>
              <a:rPr lang="en-US" altLang="zh-TW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7:30</a:t>
            </a:r>
            <a:r>
              <a:rPr lang="zh-TW" altLang="en-US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集合</a:t>
            </a:r>
            <a:r>
              <a:rPr lang="zh-TW" altLang="en-US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。</a:t>
            </a:r>
            <a:endParaRPr lang="en-US" altLang="zh-TW" sz="32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r>
              <a:rPr lang="zh-TW" altLang="en-US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感謝教務處規劃留校學生課程與師資。</a:t>
            </a:r>
            <a:endParaRPr lang="en-US" altLang="zh-TW" sz="32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r>
              <a:rPr lang="en-US" altLang="zh-TW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1/12(</a:t>
            </a:r>
            <a:r>
              <a:rPr lang="zh-TW" altLang="en-US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二</a:t>
            </a:r>
            <a:r>
              <a:rPr lang="en-US" altLang="zh-TW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)</a:t>
            </a:r>
            <a:r>
              <a:rPr lang="zh-TW" altLang="en-US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第</a:t>
            </a:r>
            <a:r>
              <a:rPr lang="zh-TW" altLang="en-US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七</a:t>
            </a:r>
            <a:r>
              <a:rPr lang="zh-TW" altLang="en-US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節，</a:t>
            </a:r>
            <a:r>
              <a:rPr lang="zh-TW" altLang="en-US" sz="32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學生行前說明會</a:t>
            </a:r>
            <a:endParaRPr lang="en-US" altLang="zh-TW" sz="3200" dirty="0" smtClean="0">
              <a:solidFill>
                <a:srgbClr val="FF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0" indent="0">
              <a:buNone/>
            </a:pPr>
            <a:r>
              <a:rPr lang="zh-TW" altLang="en-US" sz="32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zh-TW" altLang="en-US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於風雨操場。</a:t>
            </a:r>
            <a:endParaRPr lang="en-US" altLang="zh-TW" sz="3200" dirty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0" indent="0">
              <a:buNone/>
            </a:pPr>
            <a:endParaRPr lang="en-US" altLang="zh-TW" sz="32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0" indent="0">
              <a:buNone/>
            </a:pPr>
            <a:r>
              <a:rPr lang="en-US" altLang="zh-TW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【</a:t>
            </a:r>
            <a:r>
              <a:rPr lang="zh-TW" altLang="en-US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畢冊</a:t>
            </a:r>
            <a:r>
              <a:rPr lang="en-US" altLang="zh-TW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】</a:t>
            </a:r>
          </a:p>
          <a:p>
            <a:r>
              <a:rPr lang="zh-TW" altLang="en-US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畢編製作期間，各班導師可以給予服務時數，建議</a:t>
            </a:r>
            <a:r>
              <a:rPr lang="en-US" altLang="zh-TW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6</a:t>
            </a:r>
            <a:r>
              <a:rPr lang="zh-TW" altLang="en-US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小時</a:t>
            </a:r>
            <a:r>
              <a:rPr lang="zh-TW" altLang="en-US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。</a:t>
            </a:r>
            <a:endParaRPr lang="en-US" altLang="zh-TW" sz="3200" dirty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r>
              <a:rPr lang="en-US" altLang="zh-TW" sz="3200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1/20</a:t>
            </a:r>
            <a:r>
              <a:rPr lang="en-US" altLang="zh-TW" sz="3200" b="1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三</a:t>
            </a:r>
            <a:r>
              <a:rPr lang="en-US" altLang="zh-TW" sz="3200" b="1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)</a:t>
            </a:r>
            <a:r>
              <a:rPr lang="zh-TW" altLang="en-US" sz="3200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下午將進行全校教職員大團照</a:t>
            </a:r>
            <a:r>
              <a:rPr lang="zh-TW" altLang="en-US" sz="3200" b="1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。</a:t>
            </a:r>
            <a:endParaRPr lang="en-US" altLang="zh-TW" sz="3200" b="1" dirty="0">
              <a:solidFill>
                <a:srgbClr val="FF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7900">
            <a:off x="6669505" y="246547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1"/>
          <p:cNvSpPr txBox="1">
            <a:spLocks/>
          </p:cNvSpPr>
          <p:nvPr/>
        </p:nvSpPr>
        <p:spPr bwMode="auto">
          <a:xfrm>
            <a:off x="468313" y="-1714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zh-TW" altLang="en-US" sz="4400" b="1">
                <a:solidFill>
                  <a:srgbClr val="0070C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生教組</a:t>
            </a:r>
            <a:r>
              <a:rPr kumimoji="0" lang="en-US" altLang="zh-TW" sz="4400" b="1">
                <a:solidFill>
                  <a:srgbClr val="0070C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---</a:t>
            </a:r>
            <a:r>
              <a:rPr kumimoji="0" lang="zh-TW" altLang="en-US" sz="4400" b="1">
                <a:solidFill>
                  <a:srgbClr val="0070C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 宣導事項</a:t>
            </a:r>
          </a:p>
        </p:txBody>
      </p:sp>
      <p:sp>
        <p:nvSpPr>
          <p:cNvPr id="3075" name="矩形 5"/>
          <p:cNvSpPr>
            <a:spLocks noChangeArrowheads="1"/>
          </p:cNvSpPr>
          <p:nvPr/>
        </p:nvSpPr>
        <p:spPr bwMode="auto">
          <a:xfrm>
            <a:off x="15875" y="836613"/>
            <a:ext cx="9144000" cy="920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班級幹部與各處室小志工獎勵表，煩請導師與行政同仁於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下午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16:30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前繳交至生教組。</a:t>
            </a:r>
            <a:endParaRPr kumimoji="0" lang="en-US" altLang="zh-TW" b="1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0" lang="en-US" altLang="zh-TW" b="1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校務行政內學生生活評量中的生活評語務必填寫，煩請導師最遲在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19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下午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16:30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前在校務行政系統填妥。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kumimoji="0" lang="en-US" altLang="zh-TW" b="1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寒假期間學生銷過的愛校服務，自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1/21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1/22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1/25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1/26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1/27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2/1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2/2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2/5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共八天，優先由九年級登記，每天至多</a:t>
            </a:r>
            <a:r>
              <a:rPr kumimoji="0" lang="en-US" altLang="zh-TW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kumimoji="0" lang="zh-TW" altLang="en-US" b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人。</a:t>
            </a:r>
            <a:endParaRPr kumimoji="0" lang="en-US" altLang="zh-TW" b="1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0" lang="zh-TW" altLang="en-US" b="1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0" lang="zh-TW" altLang="en-US" b="1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0" lang="en-US" altLang="zh-TW" sz="2800" b="1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0" lang="en-US" altLang="zh-TW" sz="2800" b="1">
              <a:solidFill>
                <a:srgbClr val="000000"/>
              </a:solidFill>
              <a:latin typeface="新細明體" panose="02020500000000000000" pitchFamily="18" charset="-120"/>
            </a:endParaRPr>
          </a:p>
          <a:p>
            <a:endParaRPr kumimoji="0" lang="en-US" altLang="zh-TW" b="1">
              <a:solidFill>
                <a:srgbClr val="000000"/>
              </a:solidFill>
              <a:latin typeface="新細明體" panose="02020500000000000000" pitchFamily="18" charset="-120"/>
            </a:endParaRPr>
          </a:p>
          <a:p>
            <a:endParaRPr kumimoji="0" lang="en-US" altLang="zh-TW" b="1">
              <a:solidFill>
                <a:srgbClr val="000000"/>
              </a:solidFill>
              <a:latin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270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體育組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:   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期末注意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1/20(</a:t>
            </a:r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三</a:t>
            </a:r>
            <a:r>
              <a:rPr lang="en-US" altLang="zh-TW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)</a:t>
            </a:r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器材室不開放借用器材</a:t>
            </a:r>
            <a:r>
              <a:rPr lang="en-US" altLang="zh-TW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(</a:t>
            </a:r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歲末盤點</a:t>
            </a:r>
            <a:r>
              <a:rPr lang="en-US" altLang="zh-TW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)</a:t>
            </a:r>
          </a:p>
          <a:p>
            <a:r>
              <a:rPr lang="en-US" altLang="zh-TW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1/19(</a:t>
            </a:r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二</a:t>
            </a:r>
            <a:r>
              <a:rPr lang="en-US" altLang="zh-TW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)</a:t>
            </a:r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體育股長繳交器材借用證</a:t>
            </a:r>
            <a:endParaRPr lang="en-US" altLang="zh-TW" sz="24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如班級有學校體育器材，請於</a:t>
            </a:r>
            <a:r>
              <a:rPr lang="en-US" altLang="zh-TW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1/19</a:t>
            </a:r>
            <a:r>
              <a:rPr lang="zh-TW" altLang="en-US" sz="24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繳交回器材室</a:t>
            </a:r>
            <a:endParaRPr lang="en-US" altLang="zh-TW" sz="24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zh-TW" altLang="en-US" sz="24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9326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199" y="-243408"/>
            <a:ext cx="8229600" cy="1143000"/>
          </a:xfrm>
        </p:spPr>
        <p:txBody>
          <a:bodyPr/>
          <a:lstStyle/>
          <a:p>
            <a:pPr lvl="0"/>
            <a:r>
              <a:rPr lang="zh-TW" b="1" dirty="0">
                <a:latin typeface="文鼎粗圓" pitchFamily="49"/>
              </a:rPr>
              <a:t>衛生組</a:t>
            </a:r>
            <a:r>
              <a:rPr lang="en-US" b="1" dirty="0">
                <a:latin typeface="文鼎粗圓" pitchFamily="49"/>
              </a:rPr>
              <a:t>-</a:t>
            </a:r>
            <a:r>
              <a:rPr lang="zh-TW" b="1" dirty="0">
                <a:latin typeface="文鼎粗圓" pitchFamily="49"/>
              </a:rPr>
              <a:t>期末環境整潔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-13280" y="188640"/>
            <a:ext cx="9143999" cy="8023123"/>
          </a:xfrm>
        </p:spPr>
        <p:txBody>
          <a:bodyPr/>
          <a:lstStyle/>
          <a:p>
            <a:pPr marL="0" lvl="0" indent="0">
              <a:buNone/>
            </a:pPr>
            <a:endParaRPr lang="en-US" sz="3200" b="1" dirty="0">
              <a:latin typeface="標楷體" pitchFamily="65"/>
              <a:ea typeface="標楷體" pitchFamily="65"/>
            </a:endParaRPr>
          </a:p>
          <a:p>
            <a:pPr lvl="0"/>
            <a:r>
              <a:rPr lang="en-US" sz="3200" b="1" dirty="0" smtClean="0">
                <a:latin typeface="標楷體" pitchFamily="65"/>
                <a:ea typeface="標楷體" pitchFamily="65"/>
              </a:rPr>
              <a:t>10</a:t>
            </a:r>
            <a:r>
              <a:rPr lang="en-US" altLang="zh-TW" sz="3200" b="1" dirty="0" smtClean="0">
                <a:latin typeface="標楷體" pitchFamily="65"/>
                <a:ea typeface="標楷體" pitchFamily="65"/>
              </a:rPr>
              <a:t>9</a:t>
            </a:r>
            <a:r>
              <a:rPr lang="zh-TW" sz="3200" b="1" dirty="0" smtClean="0">
                <a:latin typeface="標楷體" pitchFamily="65"/>
                <a:ea typeface="標楷體" pitchFamily="65"/>
              </a:rPr>
              <a:t>學年</a:t>
            </a:r>
            <a:r>
              <a:rPr lang="zh-TW" sz="3200" b="1" dirty="0">
                <a:latin typeface="標楷體" pitchFamily="65"/>
                <a:ea typeface="標楷體" pitchFamily="65"/>
              </a:rPr>
              <a:t>度第一學期整潔評分於</a:t>
            </a:r>
            <a:r>
              <a:rPr lang="en-US" sz="3200" b="1" dirty="0" smtClean="0">
                <a:latin typeface="標楷體" pitchFamily="65"/>
                <a:ea typeface="標楷體" pitchFamily="65"/>
              </a:rPr>
              <a:t>1/8(</a:t>
            </a:r>
            <a:r>
              <a:rPr lang="zh-TW" sz="3200" b="1" dirty="0">
                <a:latin typeface="標楷體" pitchFamily="65"/>
                <a:ea typeface="標楷體" pitchFamily="65"/>
              </a:rPr>
              <a:t>五</a:t>
            </a:r>
            <a:r>
              <a:rPr lang="en-US" sz="3200" b="1" dirty="0">
                <a:latin typeface="標楷體" pitchFamily="65"/>
                <a:ea typeface="標楷體" pitchFamily="65"/>
              </a:rPr>
              <a:t>)</a:t>
            </a:r>
            <a:r>
              <a:rPr lang="zh-TW" sz="3200" b="1" dirty="0">
                <a:latin typeface="標楷體" pitchFamily="65"/>
                <a:ea typeface="標楷體" pitchFamily="65"/>
              </a:rPr>
              <a:t>結束，感謝各位導師督促班級協助維護校園整潔</a:t>
            </a:r>
            <a:r>
              <a:rPr lang="zh-TW" sz="3200" b="1" dirty="0" smtClean="0">
                <a:latin typeface="標楷體" pitchFamily="65"/>
                <a:ea typeface="標楷體" pitchFamily="65"/>
              </a:rPr>
              <a:t>。</a:t>
            </a:r>
            <a:endParaRPr lang="en-US" altLang="zh-TW" sz="3200" b="1" dirty="0" smtClean="0">
              <a:latin typeface="標楷體" pitchFamily="65"/>
              <a:ea typeface="標楷體" pitchFamily="65"/>
            </a:endParaRPr>
          </a:p>
          <a:p>
            <a:pPr lvl="0"/>
            <a:r>
              <a:rPr lang="zh-TW" altLang="en-US" sz="3200" b="1" dirty="0">
                <a:latin typeface="標楷體" pitchFamily="65"/>
                <a:ea typeface="標楷體" pitchFamily="65"/>
              </a:rPr>
              <a:t>本</a:t>
            </a:r>
            <a:r>
              <a:rPr lang="zh-TW" altLang="en-US" sz="3200" b="1" dirty="0" smtClean="0">
                <a:latin typeface="標楷體" pitchFamily="65"/>
                <a:ea typeface="標楷體" pitchFamily="65"/>
              </a:rPr>
              <a:t>學期新北市專用垃圾袋</a:t>
            </a:r>
            <a:r>
              <a:rPr lang="en-US" altLang="zh-TW" sz="3200" b="1" dirty="0" smtClean="0">
                <a:latin typeface="標楷體" pitchFamily="65"/>
                <a:ea typeface="標楷體" pitchFamily="65"/>
              </a:rPr>
              <a:t>14</a:t>
            </a:r>
            <a:r>
              <a:rPr lang="zh-TW" altLang="en-US" sz="3200" b="1" dirty="0" smtClean="0">
                <a:latin typeface="標楷體" pitchFamily="65"/>
                <a:ea typeface="標楷體" pitchFamily="65"/>
              </a:rPr>
              <a:t>公升及</a:t>
            </a:r>
            <a:r>
              <a:rPr lang="en-US" altLang="zh-TW" sz="3200" b="1" dirty="0" smtClean="0">
                <a:latin typeface="標楷體" pitchFamily="65"/>
                <a:ea typeface="標楷體" pitchFamily="65"/>
              </a:rPr>
              <a:t>5</a:t>
            </a:r>
            <a:r>
              <a:rPr lang="zh-TW" altLang="en-US" sz="3200" b="1" dirty="0" smtClean="0">
                <a:latin typeface="標楷體" pitchFamily="65"/>
                <a:ea typeface="標楷體" pitchFamily="65"/>
              </a:rPr>
              <a:t>公升已消耗完畢不再另外添購也不逐月發放，請各辦公室打掃班級改成用一般垃圾袋，可以至衛生組領用粉紅或藍色塑膠袋。</a:t>
            </a:r>
            <a:endParaRPr lang="en-US" sz="3200" b="1" dirty="0">
              <a:latin typeface="標楷體" pitchFamily="65"/>
              <a:ea typeface="標楷體" pitchFamily="65"/>
            </a:endParaRPr>
          </a:p>
          <a:p>
            <a:pPr lvl="0"/>
            <a:r>
              <a:rPr lang="zh-TW" sz="3200" b="1" dirty="0" smtClean="0">
                <a:latin typeface="標楷體" pitchFamily="65"/>
                <a:ea typeface="標楷體" pitchFamily="65"/>
              </a:rPr>
              <a:t>本學期</a:t>
            </a:r>
            <a:r>
              <a:rPr lang="en-US" sz="3200" b="1" dirty="0" smtClean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1/20(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三</a:t>
            </a:r>
            <a:r>
              <a:rPr lang="en-US" sz="3200" b="1" dirty="0" smtClean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)</a:t>
            </a:r>
            <a:r>
              <a:rPr lang="zh-TW" sz="3200" b="1" dirty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第四</a:t>
            </a:r>
            <a:r>
              <a:rPr lang="zh-TW" sz="3200" b="1" dirty="0" smtClean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節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為環境整理</a:t>
            </a:r>
            <a:r>
              <a:rPr lang="zh-TW" sz="3200" b="1" dirty="0" smtClean="0">
                <a:latin typeface="標楷體" pitchFamily="65"/>
                <a:ea typeface="標楷體" pitchFamily="65"/>
              </a:rPr>
              <a:t>，</a:t>
            </a:r>
            <a:r>
              <a:rPr lang="zh-TW" altLang="zh-TW" sz="3200" b="1" dirty="0" smtClean="0">
                <a:latin typeface="標楷體" pitchFamily="65"/>
                <a:ea typeface="標楷體" pitchFamily="65"/>
              </a:rPr>
              <a:t>請各班加強清潔，</a:t>
            </a:r>
            <a:r>
              <a:rPr lang="zh-TW" altLang="en-US" sz="3200" b="1" dirty="0" smtClean="0">
                <a:latin typeface="標楷體" pitchFamily="65"/>
                <a:ea typeface="標楷體" pitchFamily="65"/>
              </a:rPr>
              <a:t>因當節課大掃除</a:t>
            </a:r>
            <a:r>
              <a:rPr lang="zh-TW" altLang="zh-TW" sz="3200" b="1" dirty="0" smtClean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開放各類資源垃圾回收</a:t>
            </a:r>
            <a:r>
              <a:rPr lang="zh-TW" altLang="en-US" sz="3200" b="1" dirty="0" smtClean="0">
                <a:latin typeface="標楷體" pitchFamily="65"/>
                <a:ea typeface="標楷體" pitchFamily="65"/>
              </a:rPr>
              <a:t>，衛生組人力緣故不到班檢查，請各班衛生股長自行檢核</a:t>
            </a:r>
            <a:r>
              <a:rPr lang="zh-TW" altLang="en-US" sz="3200" b="1" dirty="0">
                <a:latin typeface="標楷體" pitchFamily="65"/>
                <a:ea typeface="標楷體" pitchFamily="65"/>
              </a:rPr>
              <a:t>以下項目</a:t>
            </a:r>
            <a:r>
              <a:rPr lang="zh-TW" sz="3200" b="1" dirty="0" smtClean="0">
                <a:latin typeface="標楷體" pitchFamily="65"/>
                <a:ea typeface="標楷體" pitchFamily="65"/>
              </a:rPr>
              <a:t>。</a:t>
            </a:r>
            <a:endParaRPr lang="en-US" altLang="zh-TW" sz="3200" b="1" dirty="0" smtClean="0">
              <a:latin typeface="標楷體" pitchFamily="65"/>
              <a:ea typeface="標楷體" pitchFamily="65"/>
            </a:endParaRPr>
          </a:p>
          <a:p>
            <a:pPr marL="0" lvl="0" indent="0">
              <a:buNone/>
            </a:pPr>
            <a:r>
              <a:rPr lang="en-US" altLang="zh-TW" sz="3200" b="1" dirty="0" smtClean="0">
                <a:latin typeface="標楷體" pitchFamily="65"/>
                <a:ea typeface="標楷體" pitchFamily="65"/>
              </a:rPr>
              <a:t>1.</a:t>
            </a:r>
            <a:r>
              <a:rPr lang="zh-TW" altLang="zh-TW" sz="3200" b="1" dirty="0" smtClean="0">
                <a:latin typeface="標楷體" pitchFamily="65"/>
                <a:ea typeface="標楷體" pitchFamily="65"/>
              </a:rPr>
              <a:t>教室垃圾及資源回收物清空</a:t>
            </a:r>
            <a:r>
              <a:rPr lang="zh-TW" altLang="en-US" sz="3200" b="1" dirty="0" smtClean="0">
                <a:latin typeface="標楷體" pitchFamily="65"/>
                <a:ea typeface="標楷體" pitchFamily="65"/>
              </a:rPr>
              <a:t>。</a:t>
            </a:r>
            <a:endParaRPr lang="en-US" altLang="zh-TW" sz="3200" b="1" dirty="0" smtClean="0">
              <a:latin typeface="標楷體" pitchFamily="65"/>
              <a:ea typeface="標楷體" pitchFamily="65"/>
            </a:endParaRPr>
          </a:p>
          <a:p>
            <a:pPr marL="0" lvl="0" indent="0">
              <a:buNone/>
            </a:pPr>
            <a:r>
              <a:rPr lang="en-US" altLang="zh-TW" sz="3200" b="1" dirty="0" smtClean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2.</a:t>
            </a:r>
            <a:r>
              <a:rPr lang="zh-TW" altLang="zh-TW" sz="3200" b="1" dirty="0" smtClean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請將</a:t>
            </a:r>
            <a:r>
              <a:rPr lang="zh-TW" altLang="en-US" sz="3200" b="1" dirty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後陽台</a:t>
            </a:r>
            <a:r>
              <a:rPr lang="zh-TW" altLang="zh-TW" sz="3200" b="1" dirty="0" smtClean="0">
                <a:solidFill>
                  <a:srgbClr val="FF0000"/>
                </a:solidFill>
                <a:latin typeface="標楷體" pitchFamily="65"/>
                <a:ea typeface="標楷體" pitchFamily="65"/>
              </a:rPr>
              <a:t>掃具放置教室內，</a:t>
            </a:r>
            <a:r>
              <a:rPr lang="zh-TW" altLang="zh-TW" sz="3200" b="1" dirty="0" smtClean="0">
                <a:latin typeface="標楷體" pitchFamily="65"/>
                <a:ea typeface="標楷體" pitchFamily="65"/>
              </a:rPr>
              <a:t>以免風吹雨打造成</a:t>
            </a:r>
            <a:endParaRPr lang="en-US" altLang="zh-TW" sz="3200" b="1" dirty="0" smtClean="0">
              <a:latin typeface="標楷體" pitchFamily="65"/>
              <a:ea typeface="標楷體" pitchFamily="65"/>
            </a:endParaRPr>
          </a:p>
          <a:p>
            <a:pPr marL="0" lvl="0" indent="0">
              <a:buNone/>
            </a:pPr>
            <a:r>
              <a:rPr lang="zh-TW" altLang="en-US" sz="3200" b="1" dirty="0">
                <a:latin typeface="標楷體" pitchFamily="65"/>
                <a:ea typeface="標楷體" pitchFamily="65"/>
              </a:rPr>
              <a:t> </a:t>
            </a:r>
            <a:r>
              <a:rPr lang="zh-TW" altLang="en-US" sz="3200" b="1" dirty="0" smtClean="0">
                <a:latin typeface="標楷體" pitchFamily="65"/>
                <a:ea typeface="標楷體" pitchFamily="65"/>
              </a:rPr>
              <a:t> </a:t>
            </a:r>
            <a:r>
              <a:rPr lang="zh-TW" altLang="zh-TW" sz="3200" b="1" dirty="0" smtClean="0">
                <a:latin typeface="標楷體" pitchFamily="65"/>
                <a:ea typeface="標楷體" pitchFamily="65"/>
              </a:rPr>
              <a:t>損壞或遺失。</a:t>
            </a:r>
            <a:endParaRPr lang="en-US" sz="3200" b="1" dirty="0">
              <a:latin typeface="標楷體" pitchFamily="65"/>
              <a:ea typeface="標楷體" pitchFamily="65"/>
            </a:endParaRPr>
          </a:p>
          <a:p>
            <a:pPr marL="0" lvl="0" indent="0">
              <a:buNone/>
            </a:pPr>
            <a:endParaRPr lang="en-US" b="1" dirty="0">
              <a:latin typeface="標楷體" pitchFamily="65"/>
              <a:ea typeface="標楷體" pitchFamily="65"/>
            </a:endParaRP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71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6345"/>
            <a:ext cx="8229600" cy="1143000"/>
          </a:xfrm>
        </p:spPr>
        <p:txBody>
          <a:bodyPr/>
          <a:lstStyle/>
          <a:p>
            <a:pPr lvl="0"/>
            <a:r>
              <a:rPr lang="zh-TW">
                <a:latin typeface="文鼎粗圓" pitchFamily="49"/>
              </a:rPr>
              <a:t>衛生組</a:t>
            </a:r>
            <a:r>
              <a:rPr lang="en-US">
                <a:latin typeface="文鼎粗圓" pitchFamily="49"/>
              </a:rPr>
              <a:t>-</a:t>
            </a:r>
            <a:r>
              <a:rPr lang="zh-TW">
                <a:latin typeface="文鼎粗圓" pitchFamily="49"/>
              </a:rPr>
              <a:t>寒假事宜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228600" y="1052510"/>
            <a:ext cx="8807445" cy="5472107"/>
          </a:xfrm>
        </p:spPr>
        <p:txBody>
          <a:bodyPr/>
          <a:lstStyle/>
          <a:p>
            <a:pPr lvl="0"/>
            <a:r>
              <a:rPr lang="zh-TW" sz="2800" b="1" dirty="0">
                <a:latin typeface="標楷體" pitchFamily="65"/>
                <a:ea typeface="標楷體" pitchFamily="65"/>
              </a:rPr>
              <a:t>麻煩各辦公室冰箱之物品，請於放假前提前清理，在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1/1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9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(</a:t>
            </a:r>
            <a:r>
              <a:rPr lang="zh-TW" altLang="en-US" sz="2800" b="1" dirty="0" smtClean="0">
                <a:latin typeface="標楷體" pitchFamily="65"/>
                <a:ea typeface="標楷體" pitchFamily="65"/>
              </a:rPr>
              <a:t>二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)</a:t>
            </a:r>
            <a:r>
              <a:rPr lang="zh-TW" sz="2800" b="1" dirty="0">
                <a:latin typeface="標楷體" pitchFamily="65"/>
                <a:ea typeface="標楷體" pitchFamily="65"/>
              </a:rPr>
              <a:t>中午將廚餘給午餐廠商處理，以免造成下學期開學冰箱發臭。</a:t>
            </a:r>
            <a:endParaRPr lang="en-US" sz="2800" b="1" dirty="0">
              <a:latin typeface="標楷體" pitchFamily="65"/>
              <a:ea typeface="標楷體" pitchFamily="65"/>
            </a:endParaRPr>
          </a:p>
          <a:p>
            <a:pPr lvl="0"/>
            <a:r>
              <a:rPr lang="zh-TW" sz="2800" b="1" dirty="0">
                <a:latin typeface="標楷體" pitchFamily="65"/>
                <a:ea typeface="標楷體" pitchFamily="65"/>
              </a:rPr>
              <a:t>衛生</a:t>
            </a:r>
            <a:r>
              <a:rPr lang="zh-TW" sz="2800" b="1" dirty="0" smtClean="0">
                <a:latin typeface="標楷體" pitchFamily="65"/>
                <a:ea typeface="標楷體" pitchFamily="65"/>
              </a:rPr>
              <a:t>組</a:t>
            </a:r>
            <a:r>
              <a:rPr lang="zh-TW" altLang="en-US" sz="2800" b="1" dirty="0" smtClean="0">
                <a:latin typeface="標楷體" pitchFamily="65"/>
                <a:ea typeface="標楷體" pitchFamily="65"/>
              </a:rPr>
              <a:t>與生教組</a:t>
            </a:r>
            <a:r>
              <a:rPr lang="zh-TW" sz="2800" b="1" dirty="0" smtClean="0">
                <a:latin typeface="標楷體" pitchFamily="65"/>
                <a:ea typeface="標楷體" pitchFamily="65"/>
              </a:rPr>
              <a:t>開放</a:t>
            </a:r>
            <a:r>
              <a:rPr lang="zh-TW" sz="2800" b="1" dirty="0">
                <a:latin typeface="標楷體" pitchFamily="65"/>
                <a:ea typeface="標楷體" pitchFamily="65"/>
              </a:rPr>
              <a:t>寒假進行銷過及愛校服務，每天共</a:t>
            </a:r>
            <a:r>
              <a:rPr lang="en-US" sz="2800" b="1" dirty="0">
                <a:latin typeface="標楷體" pitchFamily="65"/>
                <a:ea typeface="標楷體" pitchFamily="65"/>
              </a:rPr>
              <a:t>10</a:t>
            </a:r>
            <a:r>
              <a:rPr lang="zh-TW" sz="2800" b="1" dirty="0">
                <a:latin typeface="標楷體" pitchFamily="65"/>
                <a:ea typeface="標楷體" pitchFamily="65"/>
              </a:rPr>
              <a:t>名，日期為</a:t>
            </a:r>
            <a:r>
              <a:rPr lang="en-US" sz="2800" b="1" dirty="0">
                <a:latin typeface="標楷體" pitchFamily="65"/>
                <a:ea typeface="標楷體" pitchFamily="65"/>
              </a:rPr>
              <a:t>1/21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(</a:t>
            </a:r>
            <a:r>
              <a:rPr lang="zh-TW" altLang="en-US" sz="2800" b="1" dirty="0" smtClean="0">
                <a:latin typeface="標楷體" pitchFamily="65"/>
                <a:ea typeface="標楷體" pitchFamily="65"/>
              </a:rPr>
              <a:t>四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)</a:t>
            </a:r>
            <a:r>
              <a:rPr lang="zh-TW" sz="2800" b="1" dirty="0">
                <a:latin typeface="標楷體" pitchFamily="65"/>
                <a:ea typeface="標楷體" pitchFamily="65"/>
              </a:rPr>
              <a:t>、</a:t>
            </a:r>
            <a:r>
              <a:rPr lang="en-US" sz="2800" b="1" dirty="0">
                <a:latin typeface="標楷體" pitchFamily="65"/>
                <a:ea typeface="標楷體" pitchFamily="65"/>
              </a:rPr>
              <a:t>1/22(</a:t>
            </a:r>
            <a:r>
              <a:rPr lang="zh-TW" sz="2800" b="1" dirty="0">
                <a:latin typeface="標楷體" pitchFamily="65"/>
                <a:ea typeface="標楷體" pitchFamily="65"/>
              </a:rPr>
              <a:t>三</a:t>
            </a:r>
            <a:r>
              <a:rPr lang="en-US" sz="2800" b="1" dirty="0">
                <a:latin typeface="標楷體" pitchFamily="65"/>
                <a:ea typeface="標楷體" pitchFamily="65"/>
              </a:rPr>
              <a:t>)</a:t>
            </a:r>
            <a:r>
              <a:rPr lang="zh-TW" sz="2800" b="1" dirty="0" smtClean="0">
                <a:latin typeface="標楷體" pitchFamily="65"/>
                <a:ea typeface="標楷體" pitchFamily="65"/>
              </a:rPr>
              <a:t>、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1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/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25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(</a:t>
            </a:r>
            <a:r>
              <a:rPr lang="zh-TW" altLang="en-US" sz="2800" b="1" dirty="0" smtClean="0">
                <a:latin typeface="標楷體" pitchFamily="65"/>
                <a:ea typeface="標楷體" pitchFamily="65"/>
              </a:rPr>
              <a:t>一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)</a:t>
            </a:r>
            <a:r>
              <a:rPr lang="zh-TW" sz="2800" b="1" dirty="0" smtClean="0">
                <a:latin typeface="標楷體" pitchFamily="65"/>
                <a:ea typeface="標楷體" pitchFamily="65"/>
              </a:rPr>
              <a:t>、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1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/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26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(</a:t>
            </a:r>
            <a:r>
              <a:rPr lang="zh-TW" altLang="en-US" sz="2800" b="1" dirty="0" smtClean="0">
                <a:latin typeface="標楷體" pitchFamily="65"/>
                <a:ea typeface="標楷體" pitchFamily="65"/>
              </a:rPr>
              <a:t>二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)</a:t>
            </a:r>
            <a:r>
              <a:rPr lang="zh-TW" sz="2800" b="1" dirty="0" smtClean="0">
                <a:latin typeface="標楷體" pitchFamily="65"/>
                <a:ea typeface="標楷體" pitchFamily="65"/>
              </a:rPr>
              <a:t>、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1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/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27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(</a:t>
            </a:r>
            <a:r>
              <a:rPr lang="zh-TW" altLang="en-US" sz="2800" b="1" dirty="0" smtClean="0">
                <a:latin typeface="標楷體" pitchFamily="65"/>
                <a:ea typeface="標楷體" pitchFamily="65"/>
              </a:rPr>
              <a:t>三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)</a:t>
            </a:r>
            <a:r>
              <a:rPr lang="zh-TW" sz="2800" b="1" dirty="0">
                <a:latin typeface="標楷體" pitchFamily="65"/>
                <a:ea typeface="標楷體" pitchFamily="65"/>
              </a:rPr>
              <a:t>、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2/1(</a:t>
            </a:r>
            <a:r>
              <a:rPr lang="zh-TW" altLang="en-US" sz="2800" b="1" dirty="0" smtClean="0">
                <a:latin typeface="標楷體" pitchFamily="65"/>
                <a:ea typeface="標楷體" pitchFamily="65"/>
              </a:rPr>
              <a:t>一</a:t>
            </a:r>
            <a:r>
              <a:rPr lang="en-US" sz="2800" b="1" dirty="0" smtClean="0">
                <a:latin typeface="標楷體" pitchFamily="65"/>
                <a:ea typeface="標楷體" pitchFamily="65"/>
              </a:rPr>
              <a:t>)</a:t>
            </a:r>
            <a:r>
              <a:rPr lang="zh-TW" altLang="zh-TW" sz="2800" b="1" dirty="0" smtClean="0">
                <a:latin typeface="標楷體" pitchFamily="65"/>
                <a:ea typeface="標楷體" pitchFamily="65"/>
              </a:rPr>
              <a:t>、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2/2(</a:t>
            </a:r>
            <a:r>
              <a:rPr lang="zh-TW" altLang="en-US" sz="2800" b="1" dirty="0" smtClean="0">
                <a:latin typeface="標楷體" pitchFamily="65"/>
                <a:ea typeface="標楷體" pitchFamily="65"/>
              </a:rPr>
              <a:t>二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)</a:t>
            </a:r>
            <a:r>
              <a:rPr lang="zh-TW" altLang="zh-TW" sz="2800" b="1" dirty="0" smtClean="0">
                <a:latin typeface="標楷體" pitchFamily="65"/>
                <a:ea typeface="標楷體" pitchFamily="65"/>
              </a:rPr>
              <a:t>、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2/5(</a:t>
            </a:r>
            <a:r>
              <a:rPr lang="zh-TW" altLang="en-US" sz="2800" b="1" dirty="0" smtClean="0">
                <a:latin typeface="標楷體" pitchFamily="65"/>
                <a:ea typeface="標楷體" pitchFamily="65"/>
              </a:rPr>
              <a:t>五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)</a:t>
            </a:r>
            <a:r>
              <a:rPr lang="zh-TW" sz="2800" b="1" dirty="0" smtClean="0">
                <a:latin typeface="標楷體" pitchFamily="65"/>
                <a:ea typeface="標楷體" pitchFamily="65"/>
              </a:rPr>
              <a:t>共</a:t>
            </a:r>
            <a:r>
              <a:rPr lang="zh-TW" altLang="en-US" sz="2800" b="1" dirty="0" smtClean="0">
                <a:latin typeface="標楷體" pitchFamily="65"/>
                <a:ea typeface="標楷體" pitchFamily="65"/>
              </a:rPr>
              <a:t>八</a:t>
            </a:r>
            <a:r>
              <a:rPr lang="zh-TW" sz="2800" b="1" dirty="0" smtClean="0">
                <a:latin typeface="標楷體" pitchFamily="65"/>
                <a:ea typeface="標楷體" pitchFamily="65"/>
              </a:rPr>
              <a:t>天</a:t>
            </a:r>
            <a:r>
              <a:rPr lang="zh-TW" sz="2800" b="1" dirty="0">
                <a:latin typeface="標楷體" pitchFamily="65"/>
                <a:ea typeface="標楷體" pitchFamily="65"/>
              </a:rPr>
              <a:t>，</a:t>
            </a:r>
            <a:r>
              <a:rPr lang="zh-TW" sz="2800" b="1" dirty="0" smtClean="0">
                <a:latin typeface="標楷體" pitchFamily="65"/>
                <a:ea typeface="標楷體" pitchFamily="65"/>
              </a:rPr>
              <a:t>時間</a:t>
            </a:r>
            <a:r>
              <a:rPr lang="zh-TW" altLang="en-US" sz="2800" b="1" dirty="0" smtClean="0">
                <a:latin typeface="標楷體" pitchFamily="65"/>
                <a:ea typeface="標楷體" pitchFamily="65"/>
              </a:rPr>
              <a:t>為</a:t>
            </a:r>
            <a:r>
              <a:rPr lang="en-US" altLang="zh-TW" sz="2800" b="1" dirty="0" smtClean="0">
                <a:latin typeface="標楷體" pitchFamily="65"/>
                <a:ea typeface="標楷體" pitchFamily="65"/>
              </a:rPr>
              <a:t>9:00-11:30</a:t>
            </a:r>
            <a:r>
              <a:rPr lang="zh-TW" sz="2800" b="1" dirty="0" smtClean="0">
                <a:latin typeface="標楷體" pitchFamily="65"/>
                <a:ea typeface="標楷體" pitchFamily="65"/>
              </a:rPr>
              <a:t>，</a:t>
            </a:r>
            <a:r>
              <a:rPr lang="zh-TW" sz="2800" b="1" dirty="0">
                <a:latin typeface="標楷體" pitchFamily="65"/>
                <a:ea typeface="標楷體" pitchFamily="65"/>
              </a:rPr>
              <a:t>核發</a:t>
            </a:r>
            <a:r>
              <a:rPr lang="en-US" sz="2800" b="1" dirty="0">
                <a:latin typeface="標楷體" pitchFamily="65"/>
                <a:ea typeface="標楷體" pitchFamily="65"/>
              </a:rPr>
              <a:t>2.5</a:t>
            </a:r>
            <a:r>
              <a:rPr lang="zh-TW" sz="2800" b="1" dirty="0">
                <a:latin typeface="標楷體" pitchFamily="65"/>
                <a:ea typeface="標楷體" pitchFamily="65"/>
              </a:rPr>
              <a:t>小時服務時數。</a:t>
            </a:r>
            <a:endParaRPr lang="en-US" sz="2800" b="1" dirty="0">
              <a:latin typeface="標楷體" pitchFamily="65"/>
              <a:ea typeface="標楷體" pitchFamily="65"/>
            </a:endParaRPr>
          </a:p>
          <a:p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七年級挑戰太陽任務學習</a:t>
            </a:r>
            <a:r>
              <a:rPr lang="zh-TW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單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八年級寒假護眼小天使學習單</a:t>
            </a:r>
            <a:r>
              <a:rPr 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2/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26</a:t>
            </a:r>
            <a:r>
              <a:rPr 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前繳至衛生組。</a:t>
            </a:r>
            <a:endParaRPr 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sz="2800" b="1" dirty="0">
              <a:latin typeface="標楷體" pitchFamily="65"/>
              <a:ea typeface="標楷體" pitchFamily="65"/>
            </a:endParaRPr>
          </a:p>
          <a:p>
            <a:pPr lvl="0"/>
            <a:endParaRPr lang="en-US" b="1" dirty="0">
              <a:latin typeface="標楷體" pitchFamily="65"/>
              <a:ea typeface="標楷體" pitchFamily="65"/>
            </a:endParaRPr>
          </a:p>
          <a:p>
            <a:pPr lvl="0"/>
            <a:endParaRPr lang="en-US" b="1" dirty="0">
              <a:latin typeface="標楷體" pitchFamily="65"/>
              <a:ea typeface="標楷體" pitchFamily="65"/>
            </a:endParaRPr>
          </a:p>
          <a:p>
            <a:pPr lvl="0"/>
            <a:endParaRPr lang="en-US" b="1" dirty="0">
              <a:latin typeface="標楷體" pitchFamily="65"/>
              <a:ea typeface="標楷體" pitchFamily="65"/>
            </a:endParaRPr>
          </a:p>
          <a:p>
            <a:pPr lvl="0"/>
            <a:endParaRPr lang="en-US" dirty="0">
              <a:latin typeface="標楷體" pitchFamily="65"/>
              <a:ea typeface="標楷體" pitchFamily="65"/>
            </a:endParaRPr>
          </a:p>
          <a:p>
            <a:pPr lvl="0"/>
            <a:endParaRPr lang="en-US" dirty="0">
              <a:latin typeface="新細明體" pitchFamily="18"/>
            </a:endParaRPr>
          </a:p>
          <a:p>
            <a:pPr lvl="0"/>
            <a:endParaRPr lang="en-US" dirty="0">
              <a:latin typeface="新細明體" pitchFamily="18"/>
            </a:endParaRPr>
          </a:p>
          <a:p>
            <a:pPr lvl="0"/>
            <a:endParaRPr lang="en-US" dirty="0"/>
          </a:p>
        </p:txBody>
      </p:sp>
      <p:sp>
        <p:nvSpPr>
          <p:cNvPr id="4" name="標題 1"/>
          <p:cNvSpPr txBox="1"/>
          <p:nvPr/>
        </p:nvSpPr>
        <p:spPr>
          <a:xfrm>
            <a:off x="-3876671" y="6592888"/>
            <a:ext cx="7753353" cy="5286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ea typeface="新細明體" pitchFamily="18"/>
              </a:rPr>
              <a:t/>
            </a:r>
            <a:br>
              <a:rPr lang="en-US" sz="4400" b="1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ea typeface="新細明體" pitchFamily="18"/>
              </a:rPr>
            </a:br>
            <a:endParaRPr lang="en-US" sz="44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ea typeface="新細明體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20766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77870"/>
          </a:xfrm>
        </p:spPr>
        <p:txBody>
          <a:bodyPr/>
          <a:lstStyle/>
          <a:p>
            <a:pPr lvl="0"/>
            <a:r>
              <a:rPr lang="zh-TW" b="1">
                <a:latin typeface="文鼎粗圓" pitchFamily="49"/>
              </a:rPr>
              <a:t>衛生組</a:t>
            </a:r>
            <a:r>
              <a:rPr lang="en-US" b="1">
                <a:latin typeface="文鼎粗圓" pitchFamily="49"/>
              </a:rPr>
              <a:t>-</a:t>
            </a:r>
            <a:r>
              <a:rPr lang="zh-TW" b="1">
                <a:latin typeface="文鼎粗圓" pitchFamily="49"/>
              </a:rPr>
              <a:t>午餐補助申請事項</a:t>
            </a:r>
            <a:endParaRPr lang="en-US">
              <a:latin typeface="文鼎粗圓" pitchFamily="49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215898" y="1052510"/>
            <a:ext cx="8712202" cy="5002216"/>
          </a:xfrm>
        </p:spPr>
        <p:txBody>
          <a:bodyPr/>
          <a:lstStyle/>
          <a:p>
            <a:pPr lvl="0"/>
            <a:r>
              <a:rPr lang="zh-TW" altLang="en-US" sz="2800" b="1" dirty="0">
                <a:latin typeface="標楷體" pitchFamily="65"/>
                <a:ea typeface="標楷體" pitchFamily="65"/>
              </a:rPr>
              <a:t>早午餐補助申請</a:t>
            </a:r>
          </a:p>
          <a:p>
            <a:pPr lvl="0"/>
            <a:r>
              <a:rPr lang="zh-TW" altLang="en-US" sz="2800" b="1" dirty="0">
                <a:latin typeface="標楷體" pitchFamily="65"/>
                <a:ea typeface="標楷體" pitchFamily="65"/>
              </a:rPr>
              <a:t>請導師提醒同學需重新申請</a:t>
            </a:r>
            <a:r>
              <a:rPr lang="en-US" altLang="zh-TW" sz="2800" b="1" dirty="0">
                <a:latin typeface="標楷體" pitchFamily="65"/>
                <a:ea typeface="標楷體" pitchFamily="65"/>
              </a:rPr>
              <a:t>110</a:t>
            </a:r>
            <a:r>
              <a:rPr lang="zh-TW" altLang="en-US" sz="2800" b="1" dirty="0">
                <a:latin typeface="標楷體" pitchFamily="65"/>
                <a:ea typeface="標楷體" pitchFamily="65"/>
              </a:rPr>
              <a:t>年度證明文件。</a:t>
            </a:r>
          </a:p>
          <a:p>
            <a:pPr lvl="0"/>
            <a:r>
              <a:rPr lang="en-US" altLang="zh-TW" sz="2800" b="1" dirty="0">
                <a:latin typeface="標楷體" pitchFamily="65"/>
                <a:ea typeface="標楷體" pitchFamily="65"/>
              </a:rPr>
              <a:t>12/28(</a:t>
            </a:r>
            <a:r>
              <a:rPr lang="zh-TW" altLang="en-US" sz="2800" b="1" dirty="0">
                <a:latin typeface="標楷體" pitchFamily="65"/>
                <a:ea typeface="標楷體" pitchFamily="65"/>
              </a:rPr>
              <a:t>一</a:t>
            </a:r>
            <a:r>
              <a:rPr lang="en-US" altLang="zh-TW" sz="2800" b="1" dirty="0">
                <a:latin typeface="標楷體" pitchFamily="65"/>
                <a:ea typeface="標楷體" pitchFamily="65"/>
              </a:rPr>
              <a:t>)</a:t>
            </a:r>
            <a:r>
              <a:rPr lang="zh-TW" altLang="en-US" sz="2800" b="1" dirty="0">
                <a:latin typeface="標楷體" pitchFamily="65"/>
                <a:ea typeface="標楷體" pitchFamily="65"/>
              </a:rPr>
              <a:t>發放班級總表及個人早午餐補助申請表。若尚未申請到</a:t>
            </a:r>
            <a:r>
              <a:rPr lang="en-US" altLang="zh-TW" sz="2800" b="1" dirty="0">
                <a:latin typeface="標楷體" pitchFamily="65"/>
                <a:ea typeface="標楷體" pitchFamily="65"/>
              </a:rPr>
              <a:t>109</a:t>
            </a:r>
            <a:r>
              <a:rPr lang="zh-TW" altLang="en-US" sz="2800" b="1" dirty="0">
                <a:latin typeface="標楷體" pitchFamily="65"/>
                <a:ea typeface="標楷體" pitchFamily="65"/>
              </a:rPr>
              <a:t>年證明文件，最慢於</a:t>
            </a:r>
            <a:r>
              <a:rPr lang="en-US" altLang="zh-TW" sz="2800" b="1" dirty="0">
                <a:latin typeface="標楷體" pitchFamily="65"/>
                <a:ea typeface="標楷體" pitchFamily="65"/>
              </a:rPr>
              <a:t>2/24(</a:t>
            </a:r>
            <a:r>
              <a:rPr lang="zh-TW" altLang="en-US" sz="2800" b="1" dirty="0">
                <a:latin typeface="標楷體" pitchFamily="65"/>
                <a:ea typeface="標楷體" pitchFamily="65"/>
              </a:rPr>
              <a:t>三</a:t>
            </a:r>
            <a:r>
              <a:rPr lang="en-US" altLang="zh-TW" sz="2800" b="1" dirty="0">
                <a:latin typeface="標楷體" pitchFamily="65"/>
                <a:ea typeface="標楷體" pitchFamily="65"/>
              </a:rPr>
              <a:t>)</a:t>
            </a:r>
            <a:r>
              <a:rPr lang="zh-TW" altLang="en-US" sz="2800" b="1" dirty="0">
                <a:latin typeface="標楷體" pitchFamily="65"/>
                <a:ea typeface="標楷體" pitchFamily="65"/>
              </a:rPr>
              <a:t>開學一周內繳交個人早午餐補助申請表。</a:t>
            </a:r>
          </a:p>
          <a:p>
            <a:pPr lv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270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建議事項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755576" y="3501008"/>
            <a:ext cx="7471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感謝老師提醒</a:t>
            </a:r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!</a:t>
            </a:r>
            <a:endParaRPr lang="zh-TW" altLang="en-US" sz="32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844" y="1297844"/>
            <a:ext cx="7886700" cy="196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93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建議事項</a:t>
            </a:r>
            <a:r>
              <a:rPr lang="en-US" altLang="zh-TW" dirty="0" smtClean="0"/>
              <a:t>(</a:t>
            </a:r>
            <a:r>
              <a:rPr lang="zh-TW" altLang="en-US" dirty="0" smtClean="0"/>
              <a:t>七導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28650" y="3284984"/>
            <a:ext cx="74717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這是某八年級同學所為，這支蝴蝶刀已被導師送至學務處了，也告誡該同學之不當行為，造成許多學弟妹的恐慌。感謝老師提醒</a:t>
            </a:r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!</a:t>
            </a:r>
            <a:endParaRPr lang="zh-TW" altLang="en-US" sz="32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412776"/>
            <a:ext cx="7886700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91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建議事項</a:t>
            </a:r>
            <a:r>
              <a:rPr lang="en-US" altLang="zh-TW" dirty="0" smtClean="0"/>
              <a:t>(</a:t>
            </a:r>
            <a:r>
              <a:rPr lang="zh-TW" altLang="en-US" dirty="0" smtClean="0"/>
              <a:t>七導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4015" y="1484784"/>
            <a:ext cx="7886700" cy="4351338"/>
          </a:xfrm>
        </p:spPr>
        <p:txBody>
          <a:bodyPr>
            <a:normAutofit fontScale="92500"/>
          </a:bodyPr>
          <a:lstStyle/>
          <a:p>
            <a:r>
              <a:rPr lang="en-US" altLang="zh-TW" dirty="0" smtClean="0"/>
              <a:t>&lt;&lt;</a:t>
            </a:r>
            <a:r>
              <a:rPr lang="zh-TW" altLang="en-US" dirty="0" smtClean="0"/>
              <a:t>造型秀問題</a:t>
            </a:r>
            <a:r>
              <a:rPr lang="en-US" altLang="zh-TW" dirty="0" smtClean="0"/>
              <a:t>&gt;&gt;</a:t>
            </a:r>
          </a:p>
          <a:p>
            <a:r>
              <a:rPr lang="zh-TW" altLang="en-US" dirty="0" smtClean="0"/>
              <a:t>造型秀在校慶中已行之有年，請老師堅持做對的事，儘量排除困難，協助指導。</a:t>
            </a:r>
            <a:endParaRPr lang="en-US" altLang="zh-TW" dirty="0" smtClean="0"/>
          </a:p>
          <a:p>
            <a:r>
              <a:rPr lang="zh-TW" altLang="en-US" dirty="0" smtClean="0"/>
              <a:t>學校是公共的場合，不是私人財產，無法規定場地由專人使用，為了提高場地的利用率，請使用場地老師能彈性處理，互相體諒。教育是一個良心事業，請老師利用所學之專長，盡力指導學生，成就學生美好的學習經驗。</a:t>
            </a:r>
            <a:endParaRPr lang="en-US" altLang="zh-TW" dirty="0" smtClean="0"/>
          </a:p>
          <a:p>
            <a:r>
              <a:rPr lang="zh-TW" altLang="en-US" dirty="0" smtClean="0"/>
              <a:t>造型秀以環保</a:t>
            </a:r>
            <a:r>
              <a:rPr lang="en-US" altLang="zh-TW" dirty="0" smtClean="0"/>
              <a:t>(</a:t>
            </a:r>
            <a:r>
              <a:rPr lang="zh-TW" altLang="en-US" dirty="0" smtClean="0"/>
              <a:t>別花大錢了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、創意為主，主題均利用會議宣佈。如果有不知道的主題的導師，是否當天未出席會議</a:t>
            </a:r>
            <a:r>
              <a:rPr lang="en-US" altLang="zh-TW" dirty="0" smtClean="0"/>
              <a:t>?</a:t>
            </a:r>
          </a:p>
          <a:p>
            <a:endParaRPr lang="en-US" altLang="zh-TW" dirty="0"/>
          </a:p>
          <a:p>
            <a:r>
              <a:rPr lang="en-US" altLang="zh-TW" dirty="0" smtClean="0"/>
              <a:t>&lt;&lt;</a:t>
            </a:r>
            <a:r>
              <a:rPr lang="zh-TW" altLang="en-US" dirty="0" smtClean="0"/>
              <a:t>校園動線</a:t>
            </a:r>
            <a:r>
              <a:rPr lang="en-US" altLang="zh-TW" dirty="0" smtClean="0"/>
              <a:t>&gt;&gt;</a:t>
            </a:r>
          </a:p>
          <a:p>
            <a:r>
              <a:rPr lang="zh-TW" altLang="en-US" dirty="0" smtClean="0"/>
              <a:t>有關校園的動線，請老師多多體諒</a:t>
            </a:r>
            <a:r>
              <a:rPr lang="en-US" altLang="zh-TW" dirty="0" smtClean="0"/>
              <a:t>!</a:t>
            </a:r>
            <a:r>
              <a:rPr lang="zh-TW" altLang="en-US" dirty="0" smtClean="0"/>
              <a:t>本校有硬體的先天限制，一樓的</a:t>
            </a:r>
            <a:r>
              <a:rPr lang="en-US" altLang="zh-TW" dirty="0" smtClean="0"/>
              <a:t>5</a:t>
            </a:r>
            <a:r>
              <a:rPr lang="zh-TW" altLang="en-US" dirty="0" smtClean="0"/>
              <a:t>間教室是教育局承租給幼兒園的場地，只有防災及重大集會時，會利用最側邊的通道，如果時間不趕，就儘量不用影響到他人的使用權力。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80801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建議事項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4015" y="1484784"/>
            <a:ext cx="7886700" cy="4351338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&lt;&lt;</a:t>
            </a:r>
            <a:r>
              <a:rPr lang="zh-TW" altLang="en-US" dirty="0" smtClean="0"/>
              <a:t>正能量、負能量</a:t>
            </a:r>
            <a:r>
              <a:rPr lang="en-US" altLang="zh-TW" dirty="0" smtClean="0"/>
              <a:t>&gt;&gt;</a:t>
            </a:r>
          </a:p>
          <a:p>
            <a:r>
              <a:rPr lang="zh-TW" altLang="en-US" dirty="0" smtClean="0"/>
              <a:t>視切入的立場為何</a:t>
            </a:r>
            <a:r>
              <a:rPr lang="en-US" altLang="zh-TW" dirty="0" smtClean="0"/>
              <a:t>?</a:t>
            </a:r>
            <a:r>
              <a:rPr lang="zh-TW" altLang="en-US" dirty="0" smtClean="0"/>
              <a:t>請老師正向看待。</a:t>
            </a:r>
            <a:endParaRPr lang="en-US" altLang="zh-TW" dirty="0" smtClean="0"/>
          </a:p>
          <a:p>
            <a:r>
              <a:rPr lang="en-US" altLang="zh-TW" dirty="0" smtClean="0"/>
              <a:t>&lt;&lt;</a:t>
            </a:r>
            <a:r>
              <a:rPr lang="zh-TW" altLang="en-US" dirty="0" smtClean="0"/>
              <a:t>防災問題</a:t>
            </a:r>
            <a:r>
              <a:rPr lang="en-US" altLang="zh-TW" dirty="0" smtClean="0"/>
              <a:t>&gt;&gt;</a:t>
            </a:r>
          </a:p>
          <a:p>
            <a:r>
              <a:rPr lang="zh-TW" altLang="en-US" dirty="0" smtClean="0"/>
              <a:t>感謝老師以專家立場切入，給予學務處指導許多。新生初來乍到，還未與</a:t>
            </a:r>
            <a:r>
              <a:rPr lang="zh-TW" altLang="en-US" dirty="0" smtClean="0"/>
              <a:t>學校磨</a:t>
            </a:r>
            <a:r>
              <a:rPr lang="zh-TW" altLang="en-US" dirty="0" smtClean="0"/>
              <a:t>合完全，因此在演練中學習最佳的逃生模式。</a:t>
            </a:r>
            <a:endParaRPr lang="en-US" altLang="zh-TW" dirty="0" smtClean="0"/>
          </a:p>
          <a:p>
            <a:r>
              <a:rPr lang="en-US" altLang="zh-TW" dirty="0" smtClean="0"/>
              <a:t>&lt;&lt;</a:t>
            </a:r>
            <a:r>
              <a:rPr lang="zh-TW" altLang="en-US" dirty="0" smtClean="0"/>
              <a:t>校園動線</a:t>
            </a:r>
            <a:r>
              <a:rPr lang="en-US" altLang="zh-TW" dirty="0" smtClean="0"/>
              <a:t>&gt;&gt;</a:t>
            </a:r>
          </a:p>
          <a:p>
            <a:r>
              <a:rPr lang="zh-TW" altLang="en-US" dirty="0" smtClean="0"/>
              <a:t>有關校園的動線，請老師多多體諒</a:t>
            </a:r>
            <a:r>
              <a:rPr lang="en-US" altLang="zh-TW" dirty="0" smtClean="0"/>
              <a:t>!</a:t>
            </a:r>
            <a:r>
              <a:rPr lang="zh-TW" altLang="en-US" dirty="0" smtClean="0"/>
              <a:t>本校有硬體的先天限制，一樓的</a:t>
            </a:r>
            <a:r>
              <a:rPr lang="en-US" altLang="zh-TW" dirty="0" smtClean="0"/>
              <a:t>5</a:t>
            </a:r>
            <a:r>
              <a:rPr lang="zh-TW" altLang="en-US" dirty="0" smtClean="0"/>
              <a:t>間教室是教育局承租給幼兒園的場地，只有防災及重大集會時，會利用最側邊的通道，如果時間不趕，就儘量不用影響到他人的使用權力。</a:t>
            </a:r>
            <a:endParaRPr lang="en-US" altLang="zh-TW" dirty="0" smtClean="0"/>
          </a:p>
          <a:p>
            <a:r>
              <a:rPr lang="zh-TW" altLang="en-US" dirty="0" smtClean="0"/>
              <a:t>綜合</a:t>
            </a:r>
            <a:r>
              <a:rPr lang="en-US" altLang="zh-TW" dirty="0" smtClean="0"/>
              <a:t>:</a:t>
            </a:r>
            <a:r>
              <a:rPr lang="zh-TW" altLang="en-US" dirty="0" smtClean="0"/>
              <a:t>感謝老師提供善意良言，學務會針對所提之</a:t>
            </a:r>
            <a:r>
              <a:rPr lang="zh-TW" altLang="en-US" dirty="0" smtClean="0"/>
              <a:t>缺失改善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780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>
            <a:spLocks noGrp="1"/>
          </p:cNvSpPr>
          <p:nvPr>
            <p:ph type="ctrTitle"/>
          </p:nvPr>
        </p:nvSpPr>
        <p:spPr>
          <a:xfrm>
            <a:off x="395536" y="908720"/>
            <a:ext cx="6477000" cy="2116138"/>
          </a:xfrm>
        </p:spPr>
        <p:txBody>
          <a:bodyPr>
            <a:normAutofit fontScale="90000"/>
          </a:bodyPr>
          <a:lstStyle/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kumimoji="1" lang="en-US" altLang="zh-TW" sz="4000" cap="none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  <a:cs typeface="Times New Roman" pitchFamily="18" charset="0"/>
              </a:rPr>
              <a:t>109</a:t>
            </a:r>
            <a:r>
              <a:rPr kumimoji="1" lang="zh-TW" altLang="en-US" sz="4000" cap="none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  <a:cs typeface="Times New Roman" pitchFamily="18" charset="0"/>
              </a:rPr>
              <a:t>學年度</a:t>
            </a:r>
            <a:r>
              <a:rPr kumimoji="1" lang="en-US" altLang="zh-TW" sz="4000" cap="none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  <a:cs typeface="Times New Roman" pitchFamily="18" charset="0"/>
              </a:rPr>
              <a:t>1</a:t>
            </a:r>
            <a:r>
              <a:rPr kumimoji="1" lang="zh-TW" altLang="en-US" sz="4000" cap="none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  <a:cs typeface="Times New Roman" pitchFamily="18" charset="0"/>
              </a:rPr>
              <a:t>月行政會報</a:t>
            </a:r>
            <a:r>
              <a:rPr kumimoji="1" lang="en-US" altLang="zh-TW" sz="4000" cap="none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  <a:cs typeface="Times New Roman" pitchFamily="18" charset="0"/>
              </a:rPr>
              <a:t/>
            </a:r>
            <a:br>
              <a:rPr kumimoji="1" lang="en-US" altLang="zh-TW" sz="4000" cap="none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  <a:cs typeface="Times New Roman" pitchFamily="18" charset="0"/>
              </a:rPr>
            </a:br>
            <a:r>
              <a:rPr lang="zh-TW" altLang="en-US" sz="67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訓育組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0" y="260648"/>
            <a:ext cx="2771800" cy="990600"/>
          </a:xfrm>
        </p:spPr>
        <p:txBody>
          <a:bodyPr/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【共同事項】</a:t>
            </a:r>
            <a:endParaRPr lang="zh-TW" altLang="en-US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1520" y="1215509"/>
            <a:ext cx="54136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prstClr val="black"/>
                </a:solidFill>
                <a:latin typeface="+mn-ea"/>
                <a:ea typeface="+mn-ea"/>
              </a:rPr>
              <a:t>1/11</a:t>
            </a:r>
            <a:r>
              <a:rPr lang="zh-TW" altLang="en-US" sz="3200" b="1" dirty="0" smtClean="0">
                <a:solidFill>
                  <a:prstClr val="black"/>
                </a:solidFill>
                <a:latin typeface="+mn-ea"/>
                <a:ea typeface="+mn-ea"/>
              </a:rPr>
              <a:t>、</a:t>
            </a:r>
            <a:r>
              <a:rPr lang="en-US" altLang="zh-TW" sz="3200" b="1" dirty="0" smtClean="0">
                <a:solidFill>
                  <a:prstClr val="black"/>
                </a:solidFill>
                <a:latin typeface="+mn-ea"/>
                <a:ea typeface="+mn-ea"/>
              </a:rPr>
              <a:t>1/18(</a:t>
            </a:r>
            <a:r>
              <a:rPr lang="zh-TW" altLang="en-US" sz="3200" b="1" dirty="0" smtClean="0">
                <a:solidFill>
                  <a:prstClr val="black"/>
                </a:solidFill>
                <a:latin typeface="+mn-ea"/>
                <a:ea typeface="+mn-ea"/>
              </a:rPr>
              <a:t>一</a:t>
            </a:r>
            <a:r>
              <a:rPr lang="en-US" altLang="zh-TW" sz="3200" b="1" dirty="0" smtClean="0">
                <a:solidFill>
                  <a:prstClr val="black"/>
                </a:solidFill>
                <a:latin typeface="+mn-ea"/>
                <a:ea typeface="+mn-ea"/>
              </a:rPr>
              <a:t>)</a:t>
            </a:r>
            <a:r>
              <a:rPr lang="zh-TW" altLang="en-US" sz="32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不進行朝會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364088" y="1696682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由各班自行運用</a:t>
            </a:r>
            <a:endParaRPr lang="en-US" altLang="zh-TW" sz="3200" b="1" dirty="0" smtClean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7363" y="2012624"/>
            <a:ext cx="30315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1/20(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休業式</a:t>
            </a:r>
            <a:endParaRPr lang="zh-TW" altLang="en-US" sz="3200" dirty="0">
              <a:solidFill>
                <a:srgbClr val="0000FF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6630">
            <a:off x="7166579" y="123887"/>
            <a:ext cx="1457499" cy="1457499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237087"/>
              </p:ext>
            </p:extLst>
          </p:nvPr>
        </p:nvGraphicFramePr>
        <p:xfrm>
          <a:off x="467544" y="2682554"/>
          <a:ext cx="8208913" cy="39571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7969">
                  <a:extLst>
                    <a:ext uri="{9D8B030D-6E8A-4147-A177-3AD203B41FA5}">
                      <a16:colId xmlns:a16="http://schemas.microsoft.com/office/drawing/2014/main" val="941093795"/>
                    </a:ext>
                  </a:extLst>
                </a:gridCol>
                <a:gridCol w="3491022">
                  <a:extLst>
                    <a:ext uri="{9D8B030D-6E8A-4147-A177-3AD203B41FA5}">
                      <a16:colId xmlns:a16="http://schemas.microsoft.com/office/drawing/2014/main" val="2088333457"/>
                    </a:ext>
                  </a:extLst>
                </a:gridCol>
                <a:gridCol w="1324584">
                  <a:extLst>
                    <a:ext uri="{9D8B030D-6E8A-4147-A177-3AD203B41FA5}">
                      <a16:colId xmlns:a16="http://schemas.microsoft.com/office/drawing/2014/main" val="1234174411"/>
                    </a:ext>
                  </a:extLst>
                </a:gridCol>
                <a:gridCol w="2045338">
                  <a:extLst>
                    <a:ext uri="{9D8B030D-6E8A-4147-A177-3AD203B41FA5}">
                      <a16:colId xmlns:a16="http://schemas.microsoft.com/office/drawing/2014/main" val="63116103"/>
                    </a:ext>
                  </a:extLst>
                </a:gridCol>
              </a:tblGrid>
              <a:tr h="655472">
                <a:tc>
                  <a:txBody>
                    <a:bodyPr/>
                    <a:lstStyle/>
                    <a:p>
                      <a:pPr indent="228600"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effectLst/>
                        </a:rPr>
                        <a:t>  </a:t>
                      </a:r>
                      <a:r>
                        <a:rPr lang="zh-TW" sz="1800" b="1" kern="100" dirty="0">
                          <a:effectLst/>
                        </a:rPr>
                        <a:t>內容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</a:rPr>
                        <a:t>節次</a:t>
                      </a:r>
                      <a:endParaRPr lang="zh-TW" sz="18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全校各班</a:t>
                      </a:r>
                      <a:endParaRPr lang="zh-TW" sz="18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隨班老師</a:t>
                      </a:r>
                      <a:endParaRPr lang="zh-TW" sz="18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備註</a:t>
                      </a:r>
                      <a:endParaRPr lang="zh-TW" sz="18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495591"/>
                  </a:ext>
                </a:extLst>
              </a:tr>
              <a:tr h="600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7:40~8:20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早自習</a:t>
                      </a:r>
                      <a:endParaRPr lang="zh-TW" sz="1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</a:rPr>
                        <a:t>導師</a:t>
                      </a:r>
                      <a:endParaRPr lang="zh-TW" sz="18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109510"/>
                  </a:ext>
                </a:extLst>
              </a:tr>
              <a:tr h="652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</a:rPr>
                        <a:t>第一節</a:t>
                      </a:r>
                      <a:endParaRPr lang="zh-TW" sz="18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</a:rPr>
                        <a:t>七八年級段考</a:t>
                      </a:r>
                      <a:endParaRPr lang="zh-TW" sz="2400" kern="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</a:rPr>
                        <a:t>九年級正常上課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</a:rPr>
                        <a:t>請老師</a:t>
                      </a:r>
                      <a:endParaRPr lang="zh-TW" sz="1600" b="1" kern="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</a:rPr>
                        <a:t>依課表</a:t>
                      </a:r>
                      <a:endParaRPr lang="zh-TW" sz="1600" b="1" kern="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</a:rPr>
                        <a:t>進班監考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589894"/>
                  </a:ext>
                </a:extLst>
              </a:tr>
              <a:tr h="5661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</a:rPr>
                        <a:t>第二節</a:t>
                      </a:r>
                      <a:endParaRPr lang="zh-TW" sz="18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562553"/>
                  </a:ext>
                </a:extLst>
              </a:tr>
              <a:tr h="752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</a:rPr>
                        <a:t>第三節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休業典禮</a:t>
                      </a:r>
                      <a:endParaRPr lang="zh-TW" sz="2000" b="1" kern="100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</a:rPr>
                        <a:t>任課老師</a:t>
                      </a:r>
                      <a:endParaRPr lang="zh-TW" sz="1600" b="1" kern="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</a:rPr>
                        <a:t>隨班督導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操場集合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雨天在教室聽廣播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189465"/>
                  </a:ext>
                </a:extLst>
              </a:tr>
              <a:tr h="7301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</a:rPr>
                        <a:t>第四節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kern="100" dirty="0">
                          <a:solidFill>
                            <a:srgbClr val="FF0000"/>
                          </a:solidFill>
                          <a:effectLst/>
                        </a:rPr>
                        <a:t>1.</a:t>
                      </a:r>
                      <a:r>
                        <a:rPr lang="zh-TW" sz="1800" b="1" kern="100" dirty="0">
                          <a:solidFill>
                            <a:srgbClr val="FF0000"/>
                          </a:solidFill>
                          <a:effectLst/>
                        </a:rPr>
                        <a:t>環境整理</a:t>
                      </a: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</a:rPr>
                        <a:t>核予</a:t>
                      </a: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</a:rPr>
                        <a:t>小時服務時數</a:t>
                      </a: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2.</a:t>
                      </a:r>
                      <a:r>
                        <a:rPr lang="zh-TW" sz="1600" kern="100" dirty="0">
                          <a:effectLst/>
                        </a:rPr>
                        <a:t>班務</a:t>
                      </a:r>
                      <a:r>
                        <a:rPr lang="zh-TW" sz="1600" kern="100" dirty="0" smtClean="0">
                          <a:effectLst/>
                        </a:rPr>
                        <a:t>處理</a:t>
                      </a:r>
                      <a:r>
                        <a:rPr lang="en-US" altLang="zh-TW" sz="1600" kern="100" dirty="0" smtClean="0">
                          <a:effectLst/>
                        </a:rPr>
                        <a:t>  </a:t>
                      </a:r>
                      <a:r>
                        <a:rPr lang="en-US" sz="1600" kern="100" dirty="0" smtClean="0">
                          <a:effectLst/>
                        </a:rPr>
                        <a:t>3</a:t>
                      </a:r>
                      <a:r>
                        <a:rPr lang="en-US" sz="1600" kern="100" dirty="0">
                          <a:effectLst/>
                        </a:rPr>
                        <a:t>.</a:t>
                      </a:r>
                      <a:r>
                        <a:rPr lang="zh-TW" sz="1600" kern="100" dirty="0">
                          <a:effectLst/>
                        </a:rPr>
                        <a:t>準備放學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</a:rPr>
                        <a:t>導師時間</a:t>
                      </a:r>
                      <a:endParaRPr lang="zh-TW" sz="1600" b="1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8984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149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>
          <a:xfrm>
            <a:off x="-180528" y="240240"/>
            <a:ext cx="8640960" cy="990600"/>
          </a:xfrm>
        </p:spPr>
        <p:txBody>
          <a:bodyPr/>
          <a:lstStyle/>
          <a:p>
            <a:r>
              <a:rPr lang="zh-TW" altLang="zh-TW" b="1" dirty="0">
                <a:latin typeface="+mn-ea"/>
                <a:ea typeface="+mn-ea"/>
              </a:rPr>
              <a:t>【共同事項】</a:t>
            </a:r>
            <a:endParaRPr lang="zh-TW" altLang="en-US" b="1" dirty="0" smtClean="0">
              <a:latin typeface="+mn-ea"/>
              <a:ea typeface="+mn-ea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556792"/>
            <a:ext cx="8640960" cy="44958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zh-TW" sz="3600" b="1" dirty="0">
                <a:solidFill>
                  <a:srgbClr val="FF0000"/>
                </a:solidFill>
                <a:latin typeface="+mn-ea"/>
              </a:rPr>
              <a:t>【</a:t>
            </a:r>
            <a:r>
              <a:rPr lang="zh-TW" altLang="en-US" sz="3600" b="1" dirty="0">
                <a:solidFill>
                  <a:srgbClr val="FF0000"/>
                </a:solidFill>
                <a:latin typeface="+mn-ea"/>
              </a:rPr>
              <a:t>服務學習</a:t>
            </a:r>
            <a:r>
              <a:rPr lang="en-US" altLang="zh-TW" sz="3600" b="1" dirty="0">
                <a:solidFill>
                  <a:srgbClr val="FF0000"/>
                </a:solidFill>
                <a:latin typeface="+mn-ea"/>
              </a:rPr>
              <a:t>】</a:t>
            </a:r>
          </a:p>
          <a:p>
            <a:pPr>
              <a:buFont typeface="Wingdings" pitchFamily="2" charset="2"/>
              <a:buChar char="l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本學期採計時間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109/8/1~110/1/31</a:t>
            </a:r>
          </a:p>
          <a:p>
            <a:pPr>
              <a:buFont typeface="Wingdings" pitchFamily="2" charset="2"/>
              <a:buChar char="l"/>
              <a:defRPr/>
            </a:pP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未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達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小時同學，可利用寒假時間補齊服務時數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(1/31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前歸入上學期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，謝謝辛苦的導師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!</a:t>
            </a:r>
          </a:p>
          <a:p>
            <a:pPr marL="0" indent="0">
              <a:buNone/>
              <a:defRPr/>
            </a:pPr>
            <a:endParaRPr lang="en-US" altLang="zh-TW" sz="28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寒假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期間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若欲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進行校外服務，一樣需</a:t>
            </a:r>
            <a:r>
              <a:rPr lang="zh-TW" altLang="en-US" sz="2800" b="1" u="sng" dirty="0">
                <a:latin typeface="微軟正黑體" pitchFamily="34" charset="-120"/>
                <a:ea typeface="微軟正黑體" pitchFamily="34" charset="-120"/>
              </a:rPr>
              <a:t>先申請再服務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，但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申請表僅需完成「家長簽章」與「訓育組核章」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即可。服務完畢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將認證表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需有服務單位核章並完成心得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與護照繳回訓育組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即可完成認證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3154860" y="675165"/>
            <a:ext cx="59891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latin typeface="+mn-ea"/>
                <a:ea typeface="+mn-ea"/>
              </a:rPr>
              <a:t>若還需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  <a:ea typeface="+mn-ea"/>
              </a:rPr>
              <a:t>未滿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  <a:ea typeface="+mn-ea"/>
              </a:rPr>
              <a:t>6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  <a:ea typeface="+mn-ea"/>
              </a:rPr>
              <a:t>小時通知單</a:t>
            </a:r>
            <a:r>
              <a:rPr lang="zh-TW" altLang="en-US" sz="2400" b="1" dirty="0">
                <a:latin typeface="+mn-ea"/>
                <a:ea typeface="+mn-ea"/>
              </a:rPr>
              <a:t>可至訓育組領取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0" t="35308" r="30155" b="17943"/>
          <a:stretch/>
        </p:blipFill>
        <p:spPr>
          <a:xfrm>
            <a:off x="6228184" y="5157192"/>
            <a:ext cx="1800200" cy="161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3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278160"/>
            <a:ext cx="3600400" cy="990600"/>
          </a:xfrm>
        </p:spPr>
        <p:txBody>
          <a:bodyPr>
            <a:normAutofit/>
          </a:bodyPr>
          <a:lstStyle/>
          <a:p>
            <a:r>
              <a:rPr lang="zh-TW" altLang="zh-TW" sz="4000" dirty="0">
                <a:latin typeface="文鼎俏黑體P" panose="040B0900000000000000" pitchFamily="82" charset="-120"/>
                <a:ea typeface="文鼎俏黑體P" panose="040B0900000000000000" pitchFamily="82" charset="-120"/>
              </a:rPr>
              <a:t>【共同事項】</a:t>
            </a:r>
            <a:endParaRPr lang="zh-TW" altLang="en-US" sz="4000" dirty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</p:txBody>
      </p:sp>
      <p:sp>
        <p:nvSpPr>
          <p:cNvPr id="15362" name="內容版面配置區 2"/>
          <p:cNvSpPr>
            <a:spLocks noGrp="1"/>
          </p:cNvSpPr>
          <p:nvPr>
            <p:ph sz="half" idx="1"/>
          </p:nvPr>
        </p:nvSpPr>
        <p:spPr>
          <a:xfrm>
            <a:off x="179388" y="1643699"/>
            <a:ext cx="8964612" cy="4881645"/>
          </a:xfrm>
        </p:spPr>
        <p:txBody>
          <a:bodyPr/>
          <a:lstStyle/>
          <a:p>
            <a:pPr>
              <a:buFont typeface="Wingdings" pitchFamily="2" charset="2"/>
              <a:buChar char="l"/>
            </a:pPr>
            <a:endParaRPr lang="zh-TW" altLang="en-US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en-US" altLang="zh-TW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中平荷風</a:t>
            </a:r>
            <a:r>
              <a:rPr lang="en-US" altLang="zh-TW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25】</a:t>
            </a:r>
          </a:p>
          <a:p>
            <a:pPr marL="0" indent="0">
              <a:buNone/>
            </a:pP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校刊將開始徵稿至</a:t>
            </a:r>
            <a:r>
              <a:rPr lang="en-US" altLang="zh-TW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109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05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日（星期五）</a:t>
            </a:r>
            <a:endParaRPr lang="en-US" altLang="zh-TW" sz="32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敬邀鈞長、主任與老師</a:t>
            </a:r>
            <a:r>
              <a:rPr lang="zh-TW" altLang="en-US" sz="3200" dirty="0">
                <a:latin typeface="微軟正黑體" pitchFamily="34" charset="-120"/>
              </a:rPr>
              <a:t>，</a:t>
            </a:r>
            <a:r>
              <a:rPr lang="zh-TW" altLang="en-US" sz="3200" dirty="0" smtClean="0">
                <a:latin typeface="微軟正黑體" pitchFamily="34" charset="-120"/>
              </a:rPr>
              <a:t>分享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值得大書特書的內容化為文字或圖片！學生之作品獲刊登者，敘嘉獎乙次。</a:t>
            </a:r>
            <a:endParaRPr lang="en-US" altLang="zh-TW" sz="3200" dirty="0" smtClean="0">
              <a:latin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3200" dirty="0" smtClean="0">
                <a:latin typeface="微軟正黑體" pitchFamily="34" charset="-120"/>
              </a:rPr>
              <a:t>請</a:t>
            </a:r>
            <a:r>
              <a:rPr lang="zh-TW" altLang="en-US" sz="3200" dirty="0">
                <a:latin typeface="微軟正黑體" pitchFamily="34" charset="-120"/>
              </a:rPr>
              <a:t>參閱</a:t>
            </a:r>
            <a:r>
              <a:rPr lang="zh-TW" altLang="en-US" sz="3200" dirty="0" smtClean="0">
                <a:latin typeface="微軟正黑體" pitchFamily="34" charset="-120"/>
              </a:rPr>
              <a:t>中平荷風徵稿計畫</a:t>
            </a:r>
            <a:r>
              <a:rPr lang="en-US" altLang="zh-TW" sz="3200" dirty="0" smtClean="0">
                <a:latin typeface="微軟正黑體" pitchFamily="34" charset="-120"/>
              </a:rPr>
              <a:t>(</a:t>
            </a:r>
            <a:r>
              <a:rPr lang="zh-TW" altLang="en-US" sz="3200" dirty="0" smtClean="0">
                <a:latin typeface="微軟正黑體" pitchFamily="34" charset="-120"/>
              </a:rPr>
              <a:t>含七八年級寒假作業</a:t>
            </a:r>
            <a:r>
              <a:rPr lang="en-US" altLang="zh-TW" sz="3200" dirty="0" smtClean="0">
                <a:latin typeface="微軟正黑體" pitchFamily="34" charset="-120"/>
              </a:rPr>
              <a:t>)</a:t>
            </a:r>
            <a:endParaRPr lang="en-US" altLang="zh-TW" sz="3200" dirty="0">
              <a:solidFill>
                <a:srgbClr val="FF0000"/>
              </a:solidFill>
              <a:latin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3200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暫定</a:t>
            </a:r>
            <a:r>
              <a:rPr lang="zh-TW" altLang="en-US" sz="32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荷</a:t>
            </a:r>
            <a:r>
              <a:rPr lang="zh-TW" altLang="en-US" sz="3200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風每</a:t>
            </a:r>
            <a:r>
              <a:rPr lang="zh-TW" altLang="en-US" sz="32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本</a:t>
            </a:r>
            <a:r>
              <a:rPr lang="en-US" altLang="zh-TW" sz="32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120-100</a:t>
            </a:r>
            <a:r>
              <a:rPr lang="zh-TW" altLang="en-US" sz="3200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元</a:t>
            </a:r>
            <a:r>
              <a:rPr lang="en-US" altLang="zh-TW" sz="3200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</a:t>
            </a:r>
            <a:r>
              <a:rPr lang="zh-TW" altLang="en-US" sz="3200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不足</a:t>
            </a:r>
            <a:r>
              <a:rPr lang="zh-TW" altLang="en-US" sz="32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款項</a:t>
            </a:r>
            <a:r>
              <a:rPr lang="zh-TW" altLang="en-US" sz="3200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將尋求贊助</a:t>
            </a:r>
            <a:r>
              <a:rPr lang="en-US" altLang="zh-TW" sz="3200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)</a:t>
            </a:r>
          </a:p>
          <a:p>
            <a:pPr>
              <a:buFont typeface="Wingdings" pitchFamily="2" charset="2"/>
              <a:buChar char="l"/>
            </a:pPr>
            <a:r>
              <a:rPr lang="zh-TW" altLang="en-US" sz="3200" b="1" dirty="0" smtClean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懇請</a:t>
            </a:r>
            <a:r>
              <a:rPr lang="zh-TW" altLang="en-US" sz="3200" b="1" dirty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導師協助鼓勵學生</a:t>
            </a:r>
            <a:r>
              <a:rPr lang="zh-TW" altLang="en-US" sz="3200" b="1" dirty="0" smtClean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支持與購買</a:t>
            </a:r>
            <a:r>
              <a:rPr lang="zh-TW" altLang="en-US" sz="3200" b="1" dirty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，</a:t>
            </a:r>
            <a:r>
              <a:rPr lang="zh-TW" altLang="en-US" sz="3200" b="1" dirty="0" smtClean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感謝老師</a:t>
            </a:r>
            <a:r>
              <a:rPr lang="en-US" altLang="zh-TW" sz="3200" b="1" dirty="0" smtClean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!</a:t>
            </a:r>
            <a:endParaRPr lang="en-US" altLang="zh-TW" sz="3200" b="1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016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7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1377</TotalTime>
  <Words>1499</Words>
  <Application>Microsoft Office PowerPoint</Application>
  <PresentationFormat>如螢幕大小 (4:3)</PresentationFormat>
  <Paragraphs>125</Paragraphs>
  <Slides>17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32" baseType="lpstr">
      <vt:lpstr>文鼎中隸</vt:lpstr>
      <vt:lpstr>文鼎俏黑體P</vt:lpstr>
      <vt:lpstr>文鼎粗圓</vt:lpstr>
      <vt:lpstr>文鼎超顏楷</vt:lpstr>
      <vt:lpstr>微軟正黑體</vt:lpstr>
      <vt:lpstr>新細明體</vt:lpstr>
      <vt:lpstr>新細明體</vt:lpstr>
      <vt:lpstr>標楷體</vt:lpstr>
      <vt:lpstr>Aharoni</vt:lpstr>
      <vt:lpstr>Arial</vt:lpstr>
      <vt:lpstr>Calibri</vt:lpstr>
      <vt:lpstr>Calibri Light</vt:lpstr>
      <vt:lpstr>Times New Roman</vt:lpstr>
      <vt:lpstr>Wingdings</vt:lpstr>
      <vt:lpstr>Office 佈景主題</vt:lpstr>
      <vt:lpstr>109-1 一月份【導師】會報 </vt:lpstr>
      <vt:lpstr>建議事項</vt:lpstr>
      <vt:lpstr>建議事項(七導)</vt:lpstr>
      <vt:lpstr>建議事項(七導)</vt:lpstr>
      <vt:lpstr>建議事項</vt:lpstr>
      <vt:lpstr>109學年度1月行政會報 訓育組</vt:lpstr>
      <vt:lpstr>【共同事項】</vt:lpstr>
      <vt:lpstr>【共同事項】</vt:lpstr>
      <vt:lpstr>【共同事項】</vt:lpstr>
      <vt:lpstr>【七 八年級】【社團活動】</vt:lpstr>
      <vt:lpstr>110學年度校外教學招標</vt:lpstr>
      <vt:lpstr>【九年級】畢旅+畢冊</vt:lpstr>
      <vt:lpstr>PowerPoint 簡報</vt:lpstr>
      <vt:lpstr>體育組:   期末注意事項</vt:lpstr>
      <vt:lpstr>衛生組-期末環境整潔</vt:lpstr>
      <vt:lpstr>衛生組-寒假事宜</vt:lpstr>
      <vt:lpstr>衛生組-午餐補助申請事項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訓育組報告事項</dc:title>
  <dc:creator>cpjh201</dc:creator>
  <cp:lastModifiedBy>admin</cp:lastModifiedBy>
  <cp:revision>200</cp:revision>
  <cp:lastPrinted>2012-11-05T01:03:08Z</cp:lastPrinted>
  <dcterms:created xsi:type="dcterms:W3CDTF">2012-09-28T08:32:15Z</dcterms:created>
  <dcterms:modified xsi:type="dcterms:W3CDTF">2021-01-07T10:59:00Z</dcterms:modified>
</cp:coreProperties>
</file>