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70" r:id="rId5"/>
    <p:sldId id="271" r:id="rId6"/>
    <p:sldId id="258" r:id="rId7"/>
    <p:sldId id="261" r:id="rId8"/>
    <p:sldId id="259" r:id="rId9"/>
    <p:sldId id="272"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10/17/2016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zh.wikipedia.org/wiki/%E5%88%BA%E9%B3%A5"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QLIMgXv89V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rEPTyYO6l8" TargetMode="External"/><Relationship Id="rId2" Type="http://schemas.openxmlformats.org/officeDocument/2006/relationships/hyperlink" Target="https://zh.wikipedia.org/wiki/%E5%AF%B6%E7%90%B3%C2%B7%E9%9F%93%E6%A3%AE%E4%B8%80%E5%80%8B%E6%B0%91%E6%97%8F%E9%BB%A8"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www.smh.com.au/federal-politics/political-news/former-prime-minister-julia-gillard-named-visiting-professor-at-londons-kings-college-20160831-gr5zov.html" TargetMode="External"/><Relationship Id="rId2" Type="http://schemas.openxmlformats.org/officeDocument/2006/relationships/hyperlink" Target="https://zh.wikipedia.org/wiki/%E6%9C%B1%E8%8E%89%E4%BA%9E%C2%B7%E5%90%89%E6%8B%89%E5%BE%B7"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FothKc-0vG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69qNtyVB7o" TargetMode="External"/><Relationship Id="rId2" Type="http://schemas.openxmlformats.org/officeDocument/2006/relationships/hyperlink" Target="https://www.youtube.com/watch?v=j02E06UFOc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0"/>
            <a:ext cx="10413999" cy="1130300"/>
          </a:xfrm>
        </p:spPr>
        <p:txBody>
          <a:bodyPr/>
          <a:lstStyle/>
          <a:p>
            <a:r>
              <a:rPr lang="en-US" altLang="zh-TW" dirty="0" smtClean="0"/>
              <a:t>Famous people in Australia</a:t>
            </a:r>
            <a:endParaRPr lang="zh-TW" altLang="en-US" dirty="0"/>
          </a:p>
        </p:txBody>
      </p:sp>
      <p:sp>
        <p:nvSpPr>
          <p:cNvPr id="3" name="副標題 2"/>
          <p:cNvSpPr>
            <a:spLocks noGrp="1"/>
          </p:cNvSpPr>
          <p:nvPr>
            <p:ph type="subTitle" idx="1"/>
          </p:nvPr>
        </p:nvSpPr>
        <p:spPr>
          <a:xfrm>
            <a:off x="5829882" y="8233867"/>
            <a:ext cx="2034208" cy="556912"/>
          </a:xfrm>
        </p:spPr>
        <p:txBody>
          <a:bodyPr/>
          <a:lstStyle/>
          <a:p>
            <a:endParaRPr lang="zh-TW" altLang="en-US" dirty="0"/>
          </a:p>
        </p:txBody>
      </p:sp>
      <p:sp>
        <p:nvSpPr>
          <p:cNvPr id="5" name="矩形 4"/>
          <p:cNvSpPr/>
          <p:nvPr/>
        </p:nvSpPr>
        <p:spPr>
          <a:xfrm>
            <a:off x="5110843" y="6139541"/>
            <a:ext cx="3298067" cy="369332"/>
          </a:xfrm>
          <a:prstGeom prst="rect">
            <a:avLst/>
          </a:prstGeom>
        </p:spPr>
        <p:txBody>
          <a:bodyPr wrap="square">
            <a:spAutoFit/>
          </a:bodyPr>
          <a:lstStyle/>
          <a:p>
            <a:r>
              <a:rPr lang="en-US" altLang="zh-TW" dirty="0" smtClean="0"/>
              <a:t>Kate Chen </a:t>
            </a:r>
            <a:r>
              <a:rPr lang="zh-TW" altLang="en-US" dirty="0" smtClean="0"/>
              <a:t>陳美</a:t>
            </a:r>
            <a:r>
              <a:rPr lang="zh-TW" altLang="en-US" dirty="0"/>
              <a:t>珊</a:t>
            </a:r>
            <a:r>
              <a:rPr lang="en-US" altLang="zh-TW" dirty="0"/>
              <a:t>	</a:t>
            </a:r>
            <a:endParaRPr lang="zh-TW" altLang="en-US" dirty="0"/>
          </a:p>
        </p:txBody>
      </p:sp>
      <p:pic>
        <p:nvPicPr>
          <p:cNvPr id="7" name="圖片 6"/>
          <p:cNvPicPr>
            <a:picLocks noChangeAspect="1"/>
          </p:cNvPicPr>
          <p:nvPr/>
        </p:nvPicPr>
        <p:blipFill rotWithShape="1">
          <a:blip r:embed="rId2"/>
          <a:srcRect l="1666" t="11329" r="2813" b="8593"/>
          <a:stretch/>
        </p:blipFill>
        <p:spPr>
          <a:xfrm>
            <a:off x="2146300" y="1235725"/>
            <a:ext cx="7860568" cy="4635580"/>
          </a:xfrm>
          <a:prstGeom prst="rect">
            <a:avLst/>
          </a:prstGeom>
        </p:spPr>
      </p:pic>
      <p:pic>
        <p:nvPicPr>
          <p:cNvPr id="1026" name="Picture 2" descr="「Australia」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783" y="63852"/>
            <a:ext cx="2566341" cy="228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1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63387" y="2556931"/>
            <a:ext cx="7723414" cy="3631597"/>
          </a:xfrm>
        </p:spPr>
        <p:txBody>
          <a:bodyPr>
            <a:normAutofit/>
          </a:bodyPr>
          <a:lstStyle/>
          <a:p>
            <a:pPr marL="0" indent="0">
              <a:buNone/>
            </a:pPr>
            <a:r>
              <a:rPr lang="zh-TW" altLang="en-US" dirty="0"/>
              <a:t>柯林</a:t>
            </a:r>
            <a:r>
              <a:rPr lang="en-US" altLang="zh-TW" dirty="0"/>
              <a:t>·</a:t>
            </a:r>
            <a:r>
              <a:rPr lang="zh-TW" altLang="en-US" dirty="0"/>
              <a:t>馬嘉露</a:t>
            </a:r>
            <a:r>
              <a:rPr lang="zh-TW" altLang="en-US" dirty="0" smtClean="0"/>
              <a:t>（</a:t>
            </a:r>
            <a:r>
              <a:rPr lang="en-US" altLang="zh-TW" dirty="0" smtClean="0"/>
              <a:t>1937</a:t>
            </a:r>
            <a:r>
              <a:rPr lang="zh-TW" altLang="en-US" dirty="0" smtClean="0"/>
              <a:t>－</a:t>
            </a:r>
            <a:r>
              <a:rPr lang="en-US" altLang="zh-TW" dirty="0" smtClean="0"/>
              <a:t>2015</a:t>
            </a:r>
            <a:r>
              <a:rPr lang="zh-TW" altLang="en-US" dirty="0" smtClean="0"/>
              <a:t>），出生</a:t>
            </a:r>
            <a:r>
              <a:rPr lang="zh-TW" altLang="en-US" dirty="0"/>
              <a:t>於澳洲南威爾斯州，曾任美國康乃狄克州紐哈芬耶魯大學精神生理學教授。</a:t>
            </a:r>
            <a:r>
              <a:rPr lang="en-US" altLang="zh-TW" dirty="0"/>
              <a:t>1977</a:t>
            </a:r>
            <a:r>
              <a:rPr lang="zh-TW" altLang="en-US" dirty="0"/>
              <a:t>年著有</a:t>
            </a:r>
            <a:r>
              <a:rPr lang="en-US" altLang="zh-TW" dirty="0"/>
              <a:t>《</a:t>
            </a:r>
            <a:r>
              <a:rPr lang="zh-TW" altLang="en-US" dirty="0"/>
              <a:t>刺鳥</a:t>
            </a:r>
            <a:r>
              <a:rPr lang="en-US" altLang="zh-TW" dirty="0"/>
              <a:t>》</a:t>
            </a:r>
            <a:r>
              <a:rPr lang="zh-TW" altLang="en-US" dirty="0"/>
              <a:t>（</a:t>
            </a:r>
            <a:r>
              <a:rPr lang="en-US" altLang="zh-TW" dirty="0">
                <a:hlinkClick r:id="rId2"/>
              </a:rPr>
              <a:t>The Thorn Birds</a:t>
            </a:r>
            <a:r>
              <a:rPr lang="zh-TW" altLang="en-US" dirty="0"/>
              <a:t>）一書，成為澳洲最暢銷書。</a:t>
            </a:r>
            <a:r>
              <a:rPr lang="en-US" altLang="zh-TW" dirty="0"/>
              <a:t>1997</a:t>
            </a:r>
            <a:r>
              <a:rPr lang="zh-TW" altLang="en-US" dirty="0"/>
              <a:t>年被宣布為澳洲「活著的國寶」</a:t>
            </a:r>
            <a:r>
              <a:rPr lang="zh-TW" altLang="en-US" dirty="0" smtClean="0"/>
              <a:t>，定居</a:t>
            </a:r>
            <a:r>
              <a:rPr lang="zh-TW" altLang="en-US" dirty="0"/>
              <a:t>英國劍橋。馬嘉露嗜抽菸，患有眼黃斑病變症，</a:t>
            </a:r>
            <a:r>
              <a:rPr lang="en-US" altLang="zh-TW" dirty="0"/>
              <a:t>2003</a:t>
            </a:r>
            <a:r>
              <a:rPr lang="zh-TW" altLang="en-US" dirty="0"/>
              <a:t>年</a:t>
            </a:r>
            <a:r>
              <a:rPr lang="en-US" altLang="zh-TW" dirty="0"/>
              <a:t>9</a:t>
            </a:r>
            <a:r>
              <a:rPr lang="zh-TW" altLang="en-US" dirty="0"/>
              <a:t>月左眼幾乎失明，右眼視力也急速退化</a:t>
            </a:r>
            <a:r>
              <a:rPr lang="zh-TW" altLang="en-US" dirty="0" smtClean="0"/>
              <a:t>中。</a:t>
            </a:r>
            <a:r>
              <a:rPr lang="en-US" altLang="zh-TW" dirty="0"/>
              <a:t>2015</a:t>
            </a:r>
            <a:r>
              <a:rPr lang="zh-TW" altLang="en-US" dirty="0"/>
              <a:t>年</a:t>
            </a:r>
            <a:r>
              <a:rPr lang="en-US" altLang="zh-TW" dirty="0"/>
              <a:t>1</a:t>
            </a:r>
            <a:r>
              <a:rPr lang="zh-TW" altLang="en-US" dirty="0"/>
              <a:t>月</a:t>
            </a:r>
            <a:r>
              <a:rPr lang="en-US" altLang="zh-TW" dirty="0"/>
              <a:t>29</a:t>
            </a:r>
            <a:r>
              <a:rPr lang="zh-TW" altLang="en-US" dirty="0"/>
              <a:t>日逝世</a:t>
            </a:r>
            <a:r>
              <a:rPr lang="en-US" altLang="zh-TW" dirty="0" smtClean="0"/>
              <a:t>[</a:t>
            </a:r>
            <a:r>
              <a:rPr lang="zh-TW" altLang="en-US" dirty="0" smtClean="0"/>
              <a:t>。</a:t>
            </a:r>
            <a:r>
              <a:rPr lang="en-US" altLang="zh-TW" b="1" dirty="0" smtClean="0"/>
              <a:t>Colleen </a:t>
            </a:r>
            <a:r>
              <a:rPr lang="en-US" altLang="zh-TW" b="1" dirty="0"/>
              <a:t>McCullough</a:t>
            </a:r>
            <a:r>
              <a:rPr lang="en-US" altLang="zh-TW" dirty="0"/>
              <a:t>'s The Thorn Birds, 1977, is Australia's highest selling novel and one of the biggest selling novels of all time with around 30 million copies sold by 2009</a:t>
            </a:r>
            <a:r>
              <a:rPr lang="en-US" altLang="zh-TW" dirty="0" smtClean="0"/>
              <a:t>.</a:t>
            </a:r>
            <a:endParaRPr lang="zh-TW" altLang="en-US" dirty="0"/>
          </a:p>
        </p:txBody>
      </p:sp>
      <p:pic>
        <p:nvPicPr>
          <p:cNvPr id="8194" name="Picture 2" descr="Colleen McCull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2542503"/>
            <a:ext cx="2520041" cy="33477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orn Bords book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58" y="669472"/>
            <a:ext cx="1453242" cy="17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2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1114" y="2557687"/>
            <a:ext cx="7903029" cy="3935185"/>
          </a:xfrm>
        </p:spPr>
        <p:txBody>
          <a:bodyPr>
            <a:normAutofit fontScale="92500" lnSpcReduction="20000"/>
          </a:bodyPr>
          <a:lstStyle/>
          <a:p>
            <a:pPr marL="0" indent="0">
              <a:buNone/>
            </a:pPr>
            <a:r>
              <a:rPr lang="zh-TW" altLang="en-US" dirty="0"/>
              <a:t>吉曼</a:t>
            </a:r>
            <a:r>
              <a:rPr lang="en-US" altLang="zh-TW" dirty="0"/>
              <a:t>·</a:t>
            </a:r>
            <a:r>
              <a:rPr lang="zh-TW" altLang="en-US" dirty="0"/>
              <a:t>基爾</a:t>
            </a:r>
            <a:r>
              <a:rPr lang="zh-TW" altLang="en-US" dirty="0" smtClean="0"/>
              <a:t>（</a:t>
            </a:r>
            <a:r>
              <a:rPr lang="en-US" altLang="zh-TW" dirty="0" smtClean="0"/>
              <a:t>1939</a:t>
            </a:r>
            <a:r>
              <a:rPr lang="zh-TW" altLang="en-US" dirty="0" smtClean="0"/>
              <a:t>－），</a:t>
            </a:r>
            <a:r>
              <a:rPr lang="zh-TW" altLang="en-US" dirty="0"/>
              <a:t>澳洲出生的學者，作家及記者，被視為</a:t>
            </a:r>
            <a:r>
              <a:rPr lang="en-US" altLang="zh-TW" dirty="0"/>
              <a:t>20</a:t>
            </a:r>
            <a:r>
              <a:rPr lang="zh-TW" altLang="en-US" dirty="0"/>
              <a:t>世紀後期第二波女權運動重要的代表人物之一</a:t>
            </a:r>
            <a:r>
              <a:rPr lang="zh-TW" altLang="en-US" dirty="0" smtClean="0"/>
              <a:t>。她</a:t>
            </a:r>
            <a:r>
              <a:rPr lang="zh-TW" altLang="en-US" dirty="0"/>
              <a:t>住在英國，在華威大學和劍橋大學紐納姆學院有學術職務</a:t>
            </a:r>
            <a:r>
              <a:rPr lang="zh-TW" altLang="en-US" dirty="0" smtClean="0"/>
              <a:t>。自</a:t>
            </a:r>
            <a:r>
              <a:rPr lang="zh-TW" altLang="en-US" dirty="0"/>
              <a:t>她的第一本書</a:t>
            </a:r>
            <a:r>
              <a:rPr lang="en-US" altLang="zh-TW" dirty="0"/>
              <a:t>《</a:t>
            </a:r>
            <a:r>
              <a:rPr lang="zh-TW" altLang="en-US" dirty="0"/>
              <a:t>女太監</a:t>
            </a:r>
            <a:r>
              <a:rPr lang="en-US" altLang="zh-TW" dirty="0"/>
              <a:t>》</a:t>
            </a:r>
            <a:r>
              <a:rPr lang="zh-TW" altLang="en-US" dirty="0"/>
              <a:t>（</a:t>
            </a:r>
            <a:r>
              <a:rPr lang="en-US" altLang="zh-TW" dirty="0"/>
              <a:t>1970</a:t>
            </a:r>
            <a:r>
              <a:rPr lang="zh-TW" altLang="en-US" dirty="0"/>
              <a:t>年）出版後成為國際暢銷書她的觀點就引起了許多爭議，獲得了很多人的讚美或者反對。她出版了幾本關於女性，女權主義，文學，藝術和環境的</a:t>
            </a:r>
            <a:r>
              <a:rPr lang="zh-TW" altLang="en-US" dirty="0" smtClean="0"/>
              <a:t>書。</a:t>
            </a:r>
            <a:r>
              <a:rPr lang="en-US" altLang="zh-TW" dirty="0"/>
              <a:t>Germaine </a:t>
            </a:r>
            <a:r>
              <a:rPr lang="en-US" altLang="zh-TW" dirty="0" smtClean="0"/>
              <a:t>1939</a:t>
            </a:r>
            <a:r>
              <a:rPr lang="zh-TW" altLang="en-US" dirty="0" smtClean="0"/>
              <a:t> </a:t>
            </a:r>
            <a:r>
              <a:rPr lang="en-US" altLang="zh-TW" dirty="0" smtClean="0"/>
              <a:t>–) </a:t>
            </a:r>
            <a:r>
              <a:rPr lang="en-US" altLang="zh-TW" dirty="0"/>
              <a:t>is an Australian-born writer, regarded as one of the major voices of the second-wave feminist movement in the latter half of the 20th </a:t>
            </a:r>
            <a:r>
              <a:rPr lang="en-US" altLang="zh-TW" dirty="0" err="1" smtClean="0"/>
              <a:t>century.She</a:t>
            </a:r>
            <a:r>
              <a:rPr lang="en-US" altLang="zh-TW" dirty="0" smtClean="0"/>
              <a:t> </a:t>
            </a:r>
            <a:r>
              <a:rPr lang="en-US" altLang="zh-TW" dirty="0"/>
              <a:t>lives in the United Kingdom, where she has held academic positions, specializing in English literature, at the University of Warwick and Newnham College, </a:t>
            </a:r>
            <a:r>
              <a:rPr lang="en-US" altLang="zh-TW" dirty="0" smtClean="0"/>
              <a:t>Cambridge. Greer's </a:t>
            </a:r>
            <a:r>
              <a:rPr lang="en-US" altLang="zh-TW" dirty="0"/>
              <a:t>ideas have created controversy ever since her first book, The Female Eunuch (1970), became an international best-seller and made her a household </a:t>
            </a:r>
            <a:r>
              <a:rPr lang="en-US" altLang="zh-TW" dirty="0" smtClean="0"/>
              <a:t>name. </a:t>
            </a:r>
            <a:endParaRPr lang="zh-TW" altLang="en-US" dirty="0"/>
          </a:p>
        </p:txBody>
      </p:sp>
      <p:pic>
        <p:nvPicPr>
          <p:cNvPr id="9218" name="Picture 2" descr="Germaine Greer, 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314" y="2527979"/>
            <a:ext cx="2483157" cy="29910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ermaine greer the female eunuch」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4" y="649059"/>
            <a:ext cx="1179487" cy="177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6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2" y="1117600"/>
            <a:ext cx="9677398" cy="1317599"/>
          </a:xfrm>
        </p:spPr>
        <p:txBody>
          <a:bodyPr>
            <a:normAutofit fontScale="90000"/>
          </a:bodyPr>
          <a:lstStyle/>
          <a:p>
            <a:r>
              <a:rPr lang="zh-TW" altLang="en-US" dirty="0">
                <a:latin typeface="Algerian" panose="04020705040A02060702" pitchFamily="82" charset="0"/>
              </a:rPr>
              <a:t>自然資源保護學家</a:t>
            </a:r>
            <a:r>
              <a:rPr lang="en-US" altLang="zh-TW" dirty="0" smtClean="0">
                <a:latin typeface="Algerian" panose="04020705040A02060702" pitchFamily="82" charset="0"/>
              </a:rPr>
              <a:t>conservationist</a:t>
            </a:r>
            <a:r>
              <a:rPr lang="zh-TW" altLang="en-US" dirty="0">
                <a:latin typeface="Algerian" panose="04020705040A02060702" pitchFamily="82" charset="0"/>
              </a:rPr>
              <a:t>	</a:t>
            </a:r>
            <a:r>
              <a:rPr lang="en-US" altLang="zh-TW" dirty="0">
                <a:latin typeface="Algerian" panose="04020705040A02060702" pitchFamily="82" charset="0"/>
              </a:rPr>
              <a:t>	</a:t>
            </a:r>
            <a:endParaRPr lang="zh-TW" altLang="en-US" dirty="0">
              <a:latin typeface="Algerian" panose="04020705040A02060702" pitchFamily="82" charset="0"/>
            </a:endParaRPr>
          </a:p>
        </p:txBody>
      </p:sp>
      <p:sp>
        <p:nvSpPr>
          <p:cNvPr id="3" name="內容版面配置區 2"/>
          <p:cNvSpPr>
            <a:spLocks noGrp="1"/>
          </p:cNvSpPr>
          <p:nvPr>
            <p:ph idx="1"/>
          </p:nvPr>
        </p:nvSpPr>
        <p:spPr>
          <a:xfrm>
            <a:off x="901700" y="4156976"/>
            <a:ext cx="5981699" cy="2146300"/>
          </a:xfrm>
        </p:spPr>
        <p:txBody>
          <a:bodyPr>
            <a:normAutofit fontScale="70000" lnSpcReduction="20000"/>
          </a:bodyPr>
          <a:lstStyle/>
          <a:p>
            <a:pPr marL="0" indent="0">
              <a:buNone/>
            </a:pPr>
            <a:r>
              <a:rPr lang="zh-TW" altLang="en-US" dirty="0"/>
              <a:t>史提芬</a:t>
            </a:r>
            <a:r>
              <a:rPr lang="en-US" altLang="zh-TW" dirty="0"/>
              <a:t>·</a:t>
            </a:r>
            <a:r>
              <a:rPr lang="zh-TW" altLang="en-US" dirty="0"/>
              <a:t>勞勃</a:t>
            </a:r>
            <a:r>
              <a:rPr lang="en-US" altLang="zh-TW" dirty="0"/>
              <a:t>·</a:t>
            </a:r>
            <a:r>
              <a:rPr lang="zh-TW" altLang="en-US" dirty="0"/>
              <a:t>「史蒂夫」</a:t>
            </a:r>
            <a:r>
              <a:rPr lang="en-US" altLang="zh-TW" dirty="0"/>
              <a:t>·</a:t>
            </a:r>
            <a:r>
              <a:rPr lang="zh-TW" altLang="en-US" dirty="0"/>
              <a:t>歐文</a:t>
            </a:r>
            <a:r>
              <a:rPr lang="zh-TW" altLang="en-US" dirty="0" smtClean="0"/>
              <a:t>（</a:t>
            </a:r>
            <a:r>
              <a:rPr lang="en-US" altLang="zh-TW" dirty="0" smtClean="0"/>
              <a:t>1962</a:t>
            </a:r>
            <a:r>
              <a:rPr lang="zh-TW" altLang="en-US" dirty="0" smtClean="0"/>
              <a:t>－</a:t>
            </a:r>
            <a:r>
              <a:rPr lang="en-US" altLang="zh-TW" dirty="0" smtClean="0"/>
              <a:t>2006</a:t>
            </a:r>
            <a:r>
              <a:rPr lang="zh-TW" altLang="en-US" dirty="0" smtClean="0"/>
              <a:t>），</a:t>
            </a:r>
            <a:r>
              <a:rPr lang="zh-TW" altLang="en-US" dirty="0"/>
              <a:t>澳洲環保人士與電視節目主持人。最廣為人知的節目就是與妻子一起主持的「鱷魚拍檔」，這也是他的外號鱷魚先生的由來，這是一個非傳統的動物紀錄片節目。史蒂夫</a:t>
            </a:r>
            <a:r>
              <a:rPr lang="en-US" altLang="zh-TW" dirty="0"/>
              <a:t>·</a:t>
            </a:r>
            <a:r>
              <a:rPr lang="zh-TW" altLang="en-US" dirty="0"/>
              <a:t>歐文在節目中誇張、滑稽的主持和對待動物的方式，使他成為國際上知名的人物，美國新聞還將他列為星期人物報導。儘管他的個人風格不受澳洲人重視，但帶有濃厚的澳洲英語口音，廣大知名度使他成為澳洲的代表之一。他的生日跟母親 </a:t>
            </a:r>
            <a:r>
              <a:rPr lang="en-US" altLang="zh-TW" dirty="0"/>
              <a:t>Lyn </a:t>
            </a:r>
            <a:r>
              <a:rPr lang="zh-TW" altLang="en-US" dirty="0"/>
              <a:t>是同一天，他的爸爸 </a:t>
            </a:r>
            <a:r>
              <a:rPr lang="en-US" altLang="zh-TW" dirty="0"/>
              <a:t>Bob </a:t>
            </a:r>
            <a:r>
              <a:rPr lang="zh-TW" altLang="en-US" dirty="0"/>
              <a:t>也是保育人士。</a:t>
            </a:r>
          </a:p>
        </p:txBody>
      </p:sp>
      <p:sp>
        <p:nvSpPr>
          <p:cNvPr id="11" name="矩形 10"/>
          <p:cNvSpPr/>
          <p:nvPr/>
        </p:nvSpPr>
        <p:spPr>
          <a:xfrm>
            <a:off x="901701" y="2435199"/>
            <a:ext cx="10185400" cy="1477328"/>
          </a:xfrm>
          <a:prstGeom prst="rect">
            <a:avLst/>
          </a:prstGeom>
        </p:spPr>
        <p:txBody>
          <a:bodyPr wrap="square">
            <a:spAutoFit/>
          </a:bodyPr>
          <a:lstStyle/>
          <a:p>
            <a:r>
              <a:rPr lang="en-US" altLang="zh-TW" b="1" dirty="0"/>
              <a:t>Stephen Robert </a:t>
            </a:r>
            <a:r>
              <a:rPr lang="en-US" altLang="zh-TW" b="1" dirty="0" smtClean="0">
                <a:hlinkClick r:id="rId2"/>
              </a:rPr>
              <a:t>“Steve” </a:t>
            </a:r>
            <a:r>
              <a:rPr lang="en-US" altLang="zh-TW" b="1" dirty="0">
                <a:hlinkClick r:id="rId2"/>
              </a:rPr>
              <a:t>Irwin </a:t>
            </a:r>
            <a:r>
              <a:rPr lang="en-US" altLang="zh-TW" dirty="0" smtClean="0"/>
              <a:t>(1962 –</a:t>
            </a:r>
            <a:r>
              <a:rPr lang="zh-TW" altLang="en-US" dirty="0" smtClean="0"/>
              <a:t> </a:t>
            </a:r>
            <a:r>
              <a:rPr lang="en-US" altLang="zh-TW" dirty="0" smtClean="0"/>
              <a:t>2006</a:t>
            </a:r>
            <a:r>
              <a:rPr lang="en-US" altLang="zh-TW" dirty="0"/>
              <a:t>), nicknamed "The Crocodile Hunter", was an Australian wildlife expert, television personality, and conservationist. Irwin achieved worldwide fame from the television series The Crocodile Hunter, an internationally broadcast wildlife documentary series which he co-hosted with his wife Terri. Together, the couple also owned and operated Australia Zoo, founded by Irwin's parents in </a:t>
            </a:r>
            <a:r>
              <a:rPr lang="en-US" altLang="zh-TW" dirty="0" err="1"/>
              <a:t>Beerwah</a:t>
            </a:r>
            <a:r>
              <a:rPr lang="en-US" altLang="zh-TW" dirty="0"/>
              <a:t>, about 80 </a:t>
            </a:r>
            <a:r>
              <a:rPr lang="en-US" altLang="zh-TW" dirty="0" err="1"/>
              <a:t>kilometres</a:t>
            </a:r>
            <a:r>
              <a:rPr lang="en-US" altLang="zh-TW" dirty="0"/>
              <a:t> (50 mi) north of the Queensland state capital city of Brisbane.</a:t>
            </a:r>
          </a:p>
        </p:txBody>
      </p:sp>
      <p:pic>
        <p:nvPicPr>
          <p:cNvPr id="1026" name="Picture 2" descr="「Steve Irwin」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3912527"/>
            <a:ext cx="3629024" cy="225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94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7100" y="2556932"/>
            <a:ext cx="6451599" cy="3318936"/>
          </a:xfrm>
        </p:spPr>
        <p:txBody>
          <a:bodyPr>
            <a:normAutofit lnSpcReduction="10000"/>
          </a:bodyPr>
          <a:lstStyle/>
          <a:p>
            <a:pPr marL="0" indent="0">
              <a:buNone/>
            </a:pPr>
            <a:r>
              <a:rPr lang="zh-TW" altLang="en-US" sz="1800" b="1" dirty="0"/>
              <a:t>寶琳</a:t>
            </a:r>
            <a:r>
              <a:rPr lang="en-US" altLang="zh-TW" sz="1800" b="1" dirty="0"/>
              <a:t>·</a:t>
            </a:r>
            <a:r>
              <a:rPr lang="zh-TW" altLang="en-US" sz="1800" b="1" dirty="0"/>
              <a:t>韓森</a:t>
            </a:r>
            <a:r>
              <a:rPr lang="zh-TW" altLang="en-US" sz="1800" dirty="0"/>
              <a:t>（</a:t>
            </a:r>
            <a:r>
              <a:rPr lang="en-US" altLang="zh-TW" sz="1800" b="1" dirty="0"/>
              <a:t>Pauline Hanson</a:t>
            </a:r>
            <a:r>
              <a:rPr lang="zh-TW" altLang="en-US" sz="1800" dirty="0"/>
              <a:t>，</a:t>
            </a:r>
            <a:r>
              <a:rPr lang="en-US" altLang="zh-TW" sz="1800" dirty="0"/>
              <a:t>1954</a:t>
            </a:r>
            <a:r>
              <a:rPr lang="zh-TW" altLang="en-US" sz="1800" dirty="0"/>
              <a:t>年－）澳大利亞政治人物，極</a:t>
            </a:r>
            <a:r>
              <a:rPr lang="zh-TW" altLang="en-US" sz="1800" dirty="0">
                <a:hlinkClick r:id="rId2"/>
              </a:rPr>
              <a:t>右派政黨單一民族黨</a:t>
            </a:r>
            <a:r>
              <a:rPr lang="zh-TW" altLang="en-US" sz="1800" dirty="0"/>
              <a:t>創始人和黨魁，</a:t>
            </a:r>
            <a:r>
              <a:rPr lang="en-US" altLang="zh-TW" sz="1800" dirty="0"/>
              <a:t>1996-1998</a:t>
            </a:r>
            <a:r>
              <a:rPr lang="zh-TW" altLang="en-US" sz="1800" dirty="0"/>
              <a:t>年任國會議員。先任昆士蘭州參議員。政治理念是右翼、保守、反有色人種移民、反對多元文化，反對新移民在多元文化社會中保持自己的語言和文化，反對給予少數族裔政治上的優待。此黨人數較少但堅定的支持者群體，支持保衛歐裔白人在澳大利亞的主體地位。</a:t>
            </a:r>
            <a:r>
              <a:rPr lang="en-US" altLang="zh-TW" sz="1800" dirty="0"/>
              <a:t>2006</a:t>
            </a:r>
            <a:r>
              <a:rPr lang="zh-TW" altLang="en-US" sz="1800" dirty="0"/>
              <a:t>年，她曾被</a:t>
            </a:r>
            <a:r>
              <a:rPr lang="en-US" altLang="zh-TW" sz="1800" dirty="0"/>
              <a:t>《</a:t>
            </a:r>
            <a:r>
              <a:rPr lang="zh-TW" altLang="en-US" sz="1800" dirty="0"/>
              <a:t>時代</a:t>
            </a:r>
            <a:r>
              <a:rPr lang="en-US" altLang="zh-TW" sz="1800" dirty="0"/>
              <a:t>》</a:t>
            </a:r>
            <a:r>
              <a:rPr lang="zh-TW" altLang="en-US" sz="1800" dirty="0"/>
              <a:t>雜誌選為</a:t>
            </a:r>
            <a:r>
              <a:rPr lang="en-US" altLang="zh-TW" sz="1800" dirty="0"/>
              <a:t>100</a:t>
            </a:r>
            <a:r>
              <a:rPr lang="zh-TW" altLang="en-US" sz="1800" dirty="0"/>
              <a:t>個最具影響力的澳洲人之一</a:t>
            </a:r>
            <a:r>
              <a:rPr lang="zh-TW" altLang="en-US" sz="1800" dirty="0" smtClean="0"/>
              <a:t>。</a:t>
            </a:r>
            <a:r>
              <a:rPr lang="en-US" altLang="zh-TW" sz="1800" b="1" dirty="0">
                <a:hlinkClick r:id="rId3"/>
              </a:rPr>
              <a:t>Pauline Lee Hanson </a:t>
            </a:r>
            <a:r>
              <a:rPr lang="en-US" altLang="zh-TW" sz="1800" dirty="0" smtClean="0"/>
              <a:t>1954 – ) </a:t>
            </a:r>
            <a:r>
              <a:rPr lang="en-US" altLang="zh-TW" sz="1800" dirty="0"/>
              <a:t>is an Australian politician. Pauline Hanson is one of Australia’s most well known politicians. Her reputation and recognition extends outside of Australia and reaches across the globe. </a:t>
            </a:r>
            <a:r>
              <a:rPr lang="en-US" altLang="zh-TW" sz="1800" dirty="0" smtClean="0"/>
              <a:t>She was </a:t>
            </a:r>
            <a:r>
              <a:rPr lang="en-US" altLang="zh-TW" sz="1800" dirty="0"/>
              <a:t>chosen as one of the top 100 most influential people by Time </a:t>
            </a:r>
            <a:r>
              <a:rPr lang="en-US" altLang="zh-TW" sz="1800" dirty="0" smtClean="0"/>
              <a:t>Magazine in 2006. </a:t>
            </a:r>
            <a:endParaRPr lang="zh-TW" altLang="en-US" sz="1600" dirty="0"/>
          </a:p>
        </p:txBody>
      </p:sp>
      <p:pic>
        <p:nvPicPr>
          <p:cNvPr id="1026" name="Picture 2" descr="「Pauline Hanson」的圖片搜尋結果"/>
          <p:cNvPicPr>
            <a:picLocks noChangeAspect="1" noChangeArrowheads="1"/>
          </p:cNvPicPr>
          <p:nvPr/>
        </p:nvPicPr>
        <p:blipFill rotWithShape="1">
          <a:blip r:embed="rId4">
            <a:extLst>
              <a:ext uri="{28A0092B-C50C-407E-A947-70E740481C1C}">
                <a14:useLocalDpi xmlns:a14="http://schemas.microsoft.com/office/drawing/2010/main" val="0"/>
              </a:ext>
            </a:extLst>
          </a:blip>
          <a:srcRect l="17079" t="-1501" r="18725" b="-1"/>
          <a:stretch/>
        </p:blipFill>
        <p:spPr bwMode="auto">
          <a:xfrm>
            <a:off x="7378699" y="2453481"/>
            <a:ext cx="3962400" cy="3525838"/>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a:spLocks noGrp="1"/>
          </p:cNvSpPr>
          <p:nvPr>
            <p:ph type="title"/>
          </p:nvPr>
        </p:nvSpPr>
        <p:spPr>
          <a:xfrm>
            <a:off x="1295402" y="1117600"/>
            <a:ext cx="9677398" cy="1317599"/>
          </a:xfrm>
        </p:spPr>
        <p:txBody>
          <a:bodyPr/>
          <a:lstStyle/>
          <a:p>
            <a:r>
              <a:rPr lang="zh-TW" altLang="en-US" dirty="0" smtClean="0">
                <a:latin typeface="Algerian" panose="04020705040A02060702" pitchFamily="82" charset="0"/>
              </a:rPr>
              <a:t>政治人物</a:t>
            </a:r>
            <a:r>
              <a:rPr lang="zh-TW" altLang="en-US" dirty="0">
                <a:latin typeface="Algerian" panose="04020705040A02060702" pitchFamily="82" charset="0"/>
              </a:rPr>
              <a:t> </a:t>
            </a:r>
            <a:r>
              <a:rPr lang="en-US" altLang="zh-TW" dirty="0" smtClean="0">
                <a:latin typeface="Algerian" panose="04020705040A02060702" pitchFamily="82" charset="0"/>
              </a:rPr>
              <a:t>politicians</a:t>
            </a:r>
            <a:r>
              <a:rPr lang="zh-TW" altLang="en-US" dirty="0">
                <a:latin typeface="Algerian" panose="04020705040A02060702" pitchFamily="82" charset="0"/>
              </a:rPr>
              <a:t>	</a:t>
            </a:r>
            <a:r>
              <a:rPr lang="en-US" altLang="zh-TW" dirty="0">
                <a:latin typeface="Algerian" panose="04020705040A02060702" pitchFamily="82" charset="0"/>
              </a:rPr>
              <a:t>	</a:t>
            </a:r>
            <a:endParaRPr lang="zh-TW" altLang="en-US" dirty="0">
              <a:latin typeface="Algerian" panose="04020705040A02060702" pitchFamily="82" charset="0"/>
            </a:endParaRPr>
          </a:p>
        </p:txBody>
      </p:sp>
    </p:spTree>
    <p:extLst>
      <p:ext uri="{BB962C8B-B14F-4D97-AF65-F5344CB8AC3E}">
        <p14:creationId xmlns:p14="http://schemas.microsoft.com/office/powerpoint/2010/main" val="138197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95402" y="2556932"/>
            <a:ext cx="5170712" cy="3318936"/>
          </a:xfrm>
        </p:spPr>
        <p:txBody>
          <a:bodyPr>
            <a:normAutofit fontScale="85000" lnSpcReduction="10000"/>
          </a:bodyPr>
          <a:lstStyle/>
          <a:p>
            <a:pPr marL="0" indent="0">
              <a:buNone/>
            </a:pPr>
            <a:r>
              <a:rPr lang="zh-TW" altLang="en-US" dirty="0">
                <a:hlinkClick r:id="rId2"/>
              </a:rPr>
              <a:t>朱莉亞</a:t>
            </a:r>
            <a:r>
              <a:rPr lang="en-US" altLang="zh-TW" dirty="0">
                <a:hlinkClick r:id="rId2"/>
              </a:rPr>
              <a:t>·</a:t>
            </a:r>
            <a:r>
              <a:rPr lang="zh-TW" altLang="en-US" dirty="0">
                <a:hlinkClick r:id="rId2"/>
              </a:rPr>
              <a:t>艾琳</a:t>
            </a:r>
            <a:r>
              <a:rPr lang="en-US" altLang="zh-TW" dirty="0">
                <a:hlinkClick r:id="rId2"/>
              </a:rPr>
              <a:t>·</a:t>
            </a:r>
            <a:r>
              <a:rPr lang="zh-TW" altLang="en-US" dirty="0">
                <a:hlinkClick r:id="rId2"/>
              </a:rPr>
              <a:t>吉拉德</a:t>
            </a:r>
            <a:r>
              <a:rPr lang="zh-TW" altLang="en-US" dirty="0" smtClean="0"/>
              <a:t>（</a:t>
            </a:r>
            <a:r>
              <a:rPr lang="en-US" altLang="zh-TW" dirty="0" smtClean="0"/>
              <a:t>1961</a:t>
            </a:r>
            <a:r>
              <a:rPr lang="zh-TW" altLang="en-US" dirty="0" smtClean="0"/>
              <a:t>－），</a:t>
            </a:r>
            <a:r>
              <a:rPr lang="zh-TW" altLang="en-US" dirty="0"/>
              <a:t>前任澳大利亞總理（第</a:t>
            </a:r>
            <a:r>
              <a:rPr lang="en-US" altLang="zh-TW" dirty="0"/>
              <a:t>27</a:t>
            </a:r>
            <a:r>
              <a:rPr lang="zh-TW" altLang="en-US" dirty="0"/>
              <a:t>任）、前任澳大利亞工黨聯邦</a:t>
            </a:r>
            <a:r>
              <a:rPr lang="zh-TW" altLang="en-US" dirty="0" smtClean="0"/>
              <a:t>領袖，</a:t>
            </a:r>
            <a:r>
              <a:rPr lang="zh-TW" altLang="en-US" dirty="0"/>
              <a:t>也是澳大利亞首位女性總理、首位女性副總理及澳大利亞工黨首位女性</a:t>
            </a:r>
            <a:r>
              <a:rPr lang="zh-TW" altLang="en-US" dirty="0" smtClean="0"/>
              <a:t>黨魁。</a:t>
            </a:r>
            <a:r>
              <a:rPr lang="en-US" altLang="zh-TW" dirty="0">
                <a:hlinkClick r:id="rId3"/>
              </a:rPr>
              <a:t>Julia Eileen Gillard </a:t>
            </a:r>
            <a:r>
              <a:rPr lang="en-US" altLang="zh-TW" dirty="0"/>
              <a:t>(born 29 September 1961) is a former Australian politician who served as the 27th Prime Minister of Australia from 2010 to 2013, as leader of the Australian Labor Party. </a:t>
            </a:r>
            <a:r>
              <a:rPr lang="en-US" altLang="zh-TW" dirty="0" smtClean="0"/>
              <a:t>She </a:t>
            </a:r>
            <a:r>
              <a:rPr lang="en-US" altLang="zh-TW" dirty="0"/>
              <a:t>was the first and to date only woman to hold the positions of deputy prime minister, prime minister and leader of a major party in Australia.</a:t>
            </a:r>
            <a:endParaRPr lang="zh-TW" altLang="en-US" dirty="0"/>
          </a:p>
        </p:txBody>
      </p:sp>
      <p:pic>
        <p:nvPicPr>
          <p:cNvPr id="2050" name="Picture 2" descr="「Julia Gillard」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14" y="2556931"/>
            <a:ext cx="4650058" cy="302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9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68042" y="2556932"/>
            <a:ext cx="5878287" cy="3680582"/>
          </a:xfrm>
        </p:spPr>
        <p:txBody>
          <a:bodyPr>
            <a:normAutofit fontScale="92500" lnSpcReduction="20000"/>
          </a:bodyPr>
          <a:lstStyle/>
          <a:p>
            <a:pPr marL="0" indent="0">
              <a:buNone/>
            </a:pPr>
            <a:r>
              <a:rPr lang="zh-TW" altLang="en-US" b="1" dirty="0"/>
              <a:t>麥肯</a:t>
            </a:r>
            <a:r>
              <a:rPr lang="en-US" altLang="zh-TW" b="1" dirty="0"/>
              <a:t>·</a:t>
            </a:r>
            <a:r>
              <a:rPr lang="zh-TW" altLang="en-US" b="1" dirty="0"/>
              <a:t>布萊</a:t>
            </a:r>
            <a:r>
              <a:rPr lang="en-US" altLang="zh-TW" b="1" dirty="0"/>
              <a:t>·</a:t>
            </a:r>
            <a:r>
              <a:rPr lang="zh-TW" altLang="en-US" b="1" dirty="0"/>
              <a:t>滕博爾</a:t>
            </a:r>
            <a:r>
              <a:rPr lang="zh-TW" altLang="en-US" dirty="0"/>
              <a:t>（</a:t>
            </a:r>
            <a:r>
              <a:rPr lang="en-US" altLang="zh-TW" b="1" dirty="0"/>
              <a:t>Malcolm Bligh Turnbull</a:t>
            </a:r>
            <a:r>
              <a:rPr lang="zh-TW" altLang="en-US" dirty="0"/>
              <a:t>，</a:t>
            </a:r>
            <a:r>
              <a:rPr lang="en-US" altLang="zh-TW" dirty="0" smtClean="0"/>
              <a:t>1954</a:t>
            </a:r>
            <a:r>
              <a:rPr lang="zh-TW" altLang="en-US" dirty="0" smtClean="0"/>
              <a:t>－，</a:t>
            </a:r>
            <a:r>
              <a:rPr lang="zh-TW" altLang="en-US" dirty="0"/>
              <a:t>澳大利亞當地譯譚保），澳洲政治人物，現任澳洲總理、澳大利亞自由黨黨魁。他是雪梨東區溫特沃思選區（</a:t>
            </a:r>
            <a:r>
              <a:rPr lang="en-US" altLang="zh-TW" dirty="0"/>
              <a:t>Wentworth</a:t>
            </a:r>
            <a:r>
              <a:rPr lang="zh-TW" altLang="en-US" dirty="0"/>
              <a:t>）的議員。曾於</a:t>
            </a:r>
            <a:r>
              <a:rPr lang="en-US" altLang="zh-TW" dirty="0"/>
              <a:t>2008</a:t>
            </a:r>
            <a:r>
              <a:rPr lang="zh-TW" altLang="en-US" dirty="0"/>
              <a:t>－</a:t>
            </a:r>
            <a:r>
              <a:rPr lang="en-US" altLang="zh-TW" dirty="0"/>
              <a:t>2009</a:t>
            </a:r>
            <a:r>
              <a:rPr lang="zh-TW" altLang="en-US" dirty="0"/>
              <a:t>年任澳洲反對黨領袖；</a:t>
            </a:r>
            <a:r>
              <a:rPr lang="en-US" altLang="zh-TW" dirty="0"/>
              <a:t>2013-2015</a:t>
            </a:r>
            <a:r>
              <a:rPr lang="zh-TW" altLang="en-US" dirty="0"/>
              <a:t>年擔任通訊部長</a:t>
            </a:r>
            <a:r>
              <a:rPr lang="zh-TW" altLang="en-US" dirty="0" smtClean="0"/>
              <a:t>。從政</a:t>
            </a:r>
            <a:r>
              <a:rPr lang="zh-TW" altLang="en-US" dirty="0"/>
              <a:t>前，他曾是大律師和投資</a:t>
            </a:r>
            <a:r>
              <a:rPr lang="zh-TW" altLang="en-US" dirty="0" smtClean="0"/>
              <a:t>銀家</a:t>
            </a:r>
            <a:r>
              <a:rPr lang="zh-TW" altLang="en-US" dirty="0"/>
              <a:t>，身價過億，曾是澳洲政界中的首富</a:t>
            </a:r>
            <a:r>
              <a:rPr lang="zh-TW" altLang="en-US" dirty="0" smtClean="0"/>
              <a:t>。</a:t>
            </a:r>
            <a:r>
              <a:rPr lang="en-US" altLang="zh-TW" dirty="0" smtClean="0"/>
              <a:t>2015</a:t>
            </a:r>
            <a:r>
              <a:rPr lang="zh-TW" altLang="en-US" dirty="0"/>
              <a:t>年</a:t>
            </a:r>
            <a:r>
              <a:rPr lang="en-US" altLang="zh-TW" dirty="0"/>
              <a:t>9</a:t>
            </a:r>
            <a:r>
              <a:rPr lang="zh-TW" altLang="en-US" dirty="0" smtClean="0"/>
              <a:t>月，</a:t>
            </a:r>
            <a:r>
              <a:rPr lang="zh-TW" altLang="en-US" dirty="0"/>
              <a:t>獲總督正式任命為澳洲第</a:t>
            </a:r>
            <a:r>
              <a:rPr lang="en-US" altLang="zh-TW" dirty="0"/>
              <a:t>29</a:t>
            </a:r>
            <a:r>
              <a:rPr lang="zh-TW" altLang="en-US" dirty="0"/>
              <a:t>任總理</a:t>
            </a:r>
            <a:r>
              <a:rPr lang="zh-TW" altLang="en-US" dirty="0" smtClean="0"/>
              <a:t>。</a:t>
            </a:r>
            <a:r>
              <a:rPr lang="en-US" altLang="zh-TW" b="1" dirty="0">
                <a:hlinkClick r:id="rId2"/>
              </a:rPr>
              <a:t>Malcolm Bligh Turnbull </a:t>
            </a:r>
            <a:r>
              <a:rPr lang="en-US" altLang="zh-TW" dirty="0"/>
              <a:t>(born 24 October 1954) is the 29th and current Prime Minister of Australia and the Leader of the Liberal Party. He assumed both offices after defeating Tony Abbott in a leadership spill on 14 September 2015.</a:t>
            </a:r>
            <a:endParaRPr lang="zh-TW" altLang="en-US" dirty="0"/>
          </a:p>
        </p:txBody>
      </p:sp>
      <p:pic>
        <p:nvPicPr>
          <p:cNvPr id="3074" name="Picture 2" descr="「hon malcolm turnbull」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25286" r="19370" b="2771"/>
          <a:stretch/>
        </p:blipFill>
        <p:spPr bwMode="auto">
          <a:xfrm>
            <a:off x="996043" y="2556932"/>
            <a:ext cx="4457699" cy="339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2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Algerian" panose="04020705040A02060702" pitchFamily="82" charset="0"/>
              </a:rPr>
              <a:t>演藝人員 </a:t>
            </a:r>
            <a:r>
              <a:rPr lang="en-US" altLang="zh-TW" dirty="0" smtClean="0">
                <a:latin typeface="Algerian" panose="04020705040A02060702" pitchFamily="82" charset="0"/>
              </a:rPr>
              <a:t>entertainers</a:t>
            </a:r>
            <a:endParaRPr lang="zh-TW" altLang="en-US" dirty="0">
              <a:latin typeface="Algerian" panose="04020705040A02060702" pitchFamily="82" charset="0"/>
            </a:endParaRPr>
          </a:p>
        </p:txBody>
      </p:sp>
      <p:sp>
        <p:nvSpPr>
          <p:cNvPr id="3" name="內容版面配置區 2"/>
          <p:cNvSpPr>
            <a:spLocks noGrp="1"/>
          </p:cNvSpPr>
          <p:nvPr>
            <p:ph idx="1"/>
          </p:nvPr>
        </p:nvSpPr>
        <p:spPr>
          <a:xfrm>
            <a:off x="990601" y="2556932"/>
            <a:ext cx="6585856" cy="3794882"/>
          </a:xfrm>
        </p:spPr>
        <p:txBody>
          <a:bodyPr>
            <a:normAutofit fontScale="92500" lnSpcReduction="20000"/>
          </a:bodyPr>
          <a:lstStyle/>
          <a:p>
            <a:pPr marL="0" indent="0">
              <a:buNone/>
            </a:pPr>
            <a:r>
              <a:rPr lang="en-US" altLang="zh-TW" b="1" dirty="0"/>
              <a:t>Nicole </a:t>
            </a:r>
            <a:r>
              <a:rPr lang="en-US" altLang="zh-TW" b="1" dirty="0" smtClean="0"/>
              <a:t>Kidman </a:t>
            </a:r>
            <a:r>
              <a:rPr lang="en-US" altLang="zh-TW" dirty="0" smtClean="0"/>
              <a:t> (1967 – ) </a:t>
            </a:r>
            <a:r>
              <a:rPr lang="en-US" altLang="zh-TW" dirty="0"/>
              <a:t>is an Australian actress and film </a:t>
            </a:r>
            <a:r>
              <a:rPr lang="en-US" altLang="zh-TW" dirty="0" smtClean="0"/>
              <a:t>producer. Kidman's </a:t>
            </a:r>
            <a:r>
              <a:rPr lang="en-US" altLang="zh-TW" dirty="0"/>
              <a:t>breakthrough roles were in the 1989 feature film thriller Dead Calm and television thriller miniseries Bangkok Hilton. </a:t>
            </a:r>
            <a:r>
              <a:rPr lang="en-US" altLang="zh-TW" dirty="0" smtClean="0"/>
              <a:t>She came </a:t>
            </a:r>
            <a:r>
              <a:rPr lang="en-US" altLang="zh-TW" dirty="0"/>
              <a:t>to worldwide recognition for her performances in the stock-car racing film Days of Thunder (1990), the romance-drama Far and Away (1992), and the hero film Batman Forever (1995). </a:t>
            </a:r>
            <a:endParaRPr lang="en-US" altLang="zh-TW" dirty="0" smtClean="0"/>
          </a:p>
          <a:p>
            <a:pPr marL="0" indent="0">
              <a:buNone/>
            </a:pPr>
            <a:r>
              <a:rPr lang="zh-TW" altLang="en-US" b="1" dirty="0" smtClean="0"/>
              <a:t>妮</a:t>
            </a:r>
            <a:r>
              <a:rPr lang="zh-TW" altLang="en-US" b="1" dirty="0"/>
              <a:t>可</a:t>
            </a:r>
            <a:r>
              <a:rPr lang="en-US" altLang="zh-TW" b="1" dirty="0"/>
              <a:t>·</a:t>
            </a:r>
            <a:r>
              <a:rPr lang="zh-TW" altLang="en-US" b="1" dirty="0"/>
              <a:t>基嫚</a:t>
            </a:r>
            <a:r>
              <a:rPr lang="zh-TW" altLang="en-US" dirty="0" smtClean="0"/>
              <a:t>，（</a:t>
            </a:r>
            <a:r>
              <a:rPr lang="zh-TW" altLang="en-US" dirty="0"/>
              <a:t>英語：</a:t>
            </a:r>
            <a:r>
              <a:rPr lang="en-US" altLang="zh-TW" dirty="0"/>
              <a:t>Nicole Kidman</a:t>
            </a:r>
            <a:r>
              <a:rPr lang="zh-TW" altLang="en-US" dirty="0"/>
              <a:t>，</a:t>
            </a:r>
            <a:r>
              <a:rPr lang="en-US" altLang="zh-TW" dirty="0"/>
              <a:t>1967</a:t>
            </a:r>
            <a:r>
              <a:rPr lang="zh-TW" altLang="en-US" dirty="0"/>
              <a:t>年</a:t>
            </a:r>
            <a:r>
              <a:rPr lang="en-US" altLang="zh-TW" dirty="0"/>
              <a:t>6</a:t>
            </a:r>
            <a:r>
              <a:rPr lang="zh-TW" altLang="en-US" dirty="0"/>
              <a:t>月</a:t>
            </a:r>
            <a:r>
              <a:rPr lang="en-US" altLang="zh-TW" dirty="0"/>
              <a:t>20</a:t>
            </a:r>
            <a:r>
              <a:rPr lang="zh-TW" altLang="en-US" dirty="0"/>
              <a:t>日－），是一位</a:t>
            </a:r>
            <a:r>
              <a:rPr lang="zh-TW" altLang="en-US" dirty="0" smtClean="0"/>
              <a:t>女演員，</a:t>
            </a:r>
            <a:r>
              <a:rPr lang="zh-TW" altLang="en-US" dirty="0"/>
              <a:t>她著名的是澳大利亞電影。生於美國夏威夷，兒時隨父母移民澳洲墨爾本。</a:t>
            </a:r>
            <a:r>
              <a:rPr lang="en-US" altLang="zh-TW" dirty="0"/>
              <a:t>2002</a:t>
            </a:r>
            <a:r>
              <a:rPr lang="zh-TW" altLang="en-US" dirty="0"/>
              <a:t>年，以</a:t>
            </a:r>
            <a:r>
              <a:rPr lang="en-US" altLang="zh-TW" dirty="0"/>
              <a:t>《</a:t>
            </a:r>
            <a:r>
              <a:rPr lang="zh-TW" altLang="en-US" dirty="0"/>
              <a:t>時時刻刻</a:t>
            </a:r>
            <a:r>
              <a:rPr lang="en-US" altLang="zh-TW" dirty="0" smtClean="0"/>
              <a:t>》(The Hours)</a:t>
            </a:r>
            <a:r>
              <a:rPr lang="zh-TW" altLang="en-US" dirty="0" smtClean="0"/>
              <a:t>獲</a:t>
            </a:r>
            <a:r>
              <a:rPr lang="zh-TW" altLang="en-US" dirty="0"/>
              <a:t>第</a:t>
            </a:r>
            <a:r>
              <a:rPr lang="en-US" altLang="zh-TW" dirty="0"/>
              <a:t>75</a:t>
            </a:r>
            <a:r>
              <a:rPr lang="zh-TW" altLang="en-US" dirty="0"/>
              <a:t>屆奧斯卡最佳女主角獎，一度是好萊塢一姐，好萊塢最有權力的女人。</a:t>
            </a:r>
            <a:endParaRPr lang="en-US" altLang="zh-TW" dirty="0"/>
          </a:p>
        </p:txBody>
      </p:sp>
      <p:pic>
        <p:nvPicPr>
          <p:cNvPr id="4098" name="Picture 2" descr="https://upload.wikimedia.org/wikipedia/commons/4/47/Nicole_Kid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186" y="2516716"/>
            <a:ext cx="2367642" cy="356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5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矩形 4"/>
          <p:cNvSpPr/>
          <p:nvPr/>
        </p:nvSpPr>
        <p:spPr>
          <a:xfrm>
            <a:off x="1295402" y="2525237"/>
            <a:ext cx="6999512" cy="3416320"/>
          </a:xfrm>
          <a:prstGeom prst="rect">
            <a:avLst/>
          </a:prstGeom>
        </p:spPr>
        <p:txBody>
          <a:bodyPr wrap="square">
            <a:spAutoFit/>
          </a:bodyPr>
          <a:lstStyle/>
          <a:p>
            <a:r>
              <a:rPr lang="en-US" altLang="zh-TW" b="1" dirty="0"/>
              <a:t>Mel </a:t>
            </a:r>
            <a:r>
              <a:rPr lang="en-US" altLang="zh-TW" b="1" dirty="0" smtClean="0"/>
              <a:t>Gibson </a:t>
            </a:r>
            <a:r>
              <a:rPr lang="en-US" altLang="zh-TW" dirty="0"/>
              <a:t>(born January 3, 1956) is an American actor and filmmaker. He was born in Peekskill, New York, and moved with his parents to Sydney, Australia, when he was 12 years </a:t>
            </a:r>
            <a:r>
              <a:rPr lang="en-US" altLang="zh-TW" dirty="0" smtClean="0"/>
              <a:t>old. Gibson </a:t>
            </a:r>
            <a:r>
              <a:rPr lang="en-US" altLang="zh-TW" dirty="0"/>
              <a:t>is best known as an action hero, for roles such as Martin Riggs in the Lethal Weapon buddy cop film series. In 1995, Gibson produced, directed, and starred in the epic historical drama film Braveheart, for which he won the Golden Globe and Academy Award for Best Director, along with the Academy Award for Best Picture. In 2004, he directed and produced the financially successful and controversial, biblical drama film The Passion of the Christ</a:t>
            </a:r>
            <a:r>
              <a:rPr lang="en-US" altLang="zh-TW" b="1" dirty="0"/>
              <a:t>.</a:t>
            </a:r>
            <a:r>
              <a:rPr lang="zh-TW" altLang="en-US" b="1" dirty="0" smtClean="0"/>
              <a:t>梅</a:t>
            </a:r>
            <a:r>
              <a:rPr lang="zh-TW" altLang="en-US" b="1" dirty="0"/>
              <a:t>爾</a:t>
            </a:r>
            <a:r>
              <a:rPr lang="en-US" altLang="zh-TW" b="1" dirty="0"/>
              <a:t>·</a:t>
            </a:r>
            <a:r>
              <a:rPr lang="zh-TW" altLang="en-US" b="1" dirty="0"/>
              <a:t>吉勃遜</a:t>
            </a:r>
            <a:r>
              <a:rPr lang="zh-TW" altLang="en-US" dirty="0"/>
              <a:t>（</a:t>
            </a:r>
            <a:r>
              <a:rPr lang="en-US" altLang="zh-TW" dirty="0"/>
              <a:t>Mel </a:t>
            </a:r>
            <a:r>
              <a:rPr lang="en-US" altLang="zh-TW" dirty="0" err="1"/>
              <a:t>Colm-Cille</a:t>
            </a:r>
            <a:r>
              <a:rPr lang="en-US" altLang="zh-TW" dirty="0"/>
              <a:t> Gerard Gibson</a:t>
            </a:r>
            <a:r>
              <a:rPr lang="zh-TW" altLang="en-US" dirty="0"/>
              <a:t>，</a:t>
            </a:r>
            <a:r>
              <a:rPr lang="en-US" altLang="zh-TW" dirty="0"/>
              <a:t>1956</a:t>
            </a:r>
            <a:r>
              <a:rPr lang="zh-TW" altLang="en-US" dirty="0"/>
              <a:t>年</a:t>
            </a:r>
            <a:r>
              <a:rPr lang="en-US" altLang="zh-TW" dirty="0"/>
              <a:t>1</a:t>
            </a:r>
            <a:r>
              <a:rPr lang="zh-TW" altLang="en-US" dirty="0"/>
              <a:t>月</a:t>
            </a:r>
            <a:r>
              <a:rPr lang="en-US" altLang="zh-TW" dirty="0"/>
              <a:t>3</a:t>
            </a:r>
            <a:r>
              <a:rPr lang="zh-TW" altLang="en-US" dirty="0"/>
              <a:t>日－）是一位美籍愛爾蘭裔澳大利亞電影演員、導演及製片。他的著名作品有電影系列</a:t>
            </a:r>
            <a:r>
              <a:rPr lang="en-US" altLang="zh-TW" dirty="0"/>
              <a:t>《</a:t>
            </a:r>
            <a:r>
              <a:rPr lang="zh-TW" altLang="en-US" dirty="0"/>
              <a:t>衝鋒飛車隊</a:t>
            </a:r>
            <a:r>
              <a:rPr lang="en-US" altLang="zh-TW" dirty="0" smtClean="0"/>
              <a:t>》</a:t>
            </a:r>
            <a:r>
              <a:rPr lang="zh-TW" altLang="en-US" dirty="0" smtClean="0"/>
              <a:t>、</a:t>
            </a:r>
            <a:r>
              <a:rPr lang="en-US" altLang="zh-TW" dirty="0" smtClean="0"/>
              <a:t>《</a:t>
            </a:r>
            <a:r>
              <a:rPr lang="zh-TW" altLang="en-US" dirty="0"/>
              <a:t>梅爾吉勃遜之英雄本色</a:t>
            </a:r>
            <a:r>
              <a:rPr lang="en-US" altLang="zh-TW" dirty="0"/>
              <a:t>》</a:t>
            </a:r>
            <a:r>
              <a:rPr lang="zh-TW" altLang="en-US" dirty="0"/>
              <a:t>和他導演的</a:t>
            </a:r>
            <a:r>
              <a:rPr lang="en-US" altLang="zh-TW" dirty="0"/>
              <a:t>《</a:t>
            </a:r>
            <a:r>
              <a:rPr lang="zh-TW" altLang="en-US" dirty="0"/>
              <a:t>耶穌受難記</a:t>
            </a:r>
            <a:r>
              <a:rPr lang="en-US" altLang="zh-TW" dirty="0"/>
              <a:t>》</a:t>
            </a:r>
            <a:r>
              <a:rPr lang="zh-TW" altLang="en-US" dirty="0" smtClean="0"/>
              <a:t>。</a:t>
            </a:r>
            <a:endParaRPr lang="en-US" altLang="zh-TW" dirty="0"/>
          </a:p>
        </p:txBody>
      </p:sp>
      <p:pic>
        <p:nvPicPr>
          <p:cNvPr id="5122" name="Picture 2" descr="https://upload.wikimedia.org/wikipedia/commons/8/8a/Mel_Gibson_1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18" y="2525237"/>
            <a:ext cx="2701925" cy="339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5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0100" y="2498271"/>
            <a:ext cx="10466613" cy="3853543"/>
          </a:xfrm>
        </p:spPr>
        <p:txBody>
          <a:bodyPr>
            <a:normAutofit fontScale="92500"/>
          </a:bodyPr>
          <a:lstStyle/>
          <a:p>
            <a:pPr marL="0" indent="0">
              <a:buNone/>
            </a:pPr>
            <a:r>
              <a:rPr lang="zh-TW" altLang="en-US" b="1" dirty="0"/>
              <a:t>羅素</a:t>
            </a:r>
            <a:r>
              <a:rPr lang="en-US" altLang="zh-TW" b="1" dirty="0"/>
              <a:t>·</a:t>
            </a:r>
            <a:r>
              <a:rPr lang="zh-TW" altLang="en-US" b="1" dirty="0"/>
              <a:t>艾拉</a:t>
            </a:r>
            <a:r>
              <a:rPr lang="en-US" altLang="zh-TW" b="1" dirty="0"/>
              <a:t>·</a:t>
            </a:r>
            <a:r>
              <a:rPr lang="zh-TW" altLang="en-US" b="1" dirty="0"/>
              <a:t>克洛</a:t>
            </a:r>
            <a:r>
              <a:rPr lang="zh-TW" altLang="en-US" dirty="0"/>
              <a:t>（英語：</a:t>
            </a:r>
            <a:r>
              <a:rPr lang="en-US" altLang="zh-TW" dirty="0"/>
              <a:t>Russell Ira Crowe</a:t>
            </a:r>
            <a:r>
              <a:rPr lang="zh-TW" altLang="en-US" dirty="0"/>
              <a:t>，</a:t>
            </a:r>
            <a:r>
              <a:rPr lang="en-US" altLang="zh-TW" dirty="0"/>
              <a:t>1964</a:t>
            </a:r>
            <a:r>
              <a:rPr lang="zh-TW" altLang="en-US" dirty="0"/>
              <a:t>年</a:t>
            </a:r>
            <a:r>
              <a:rPr lang="en-US" altLang="zh-TW" dirty="0"/>
              <a:t>4</a:t>
            </a:r>
            <a:r>
              <a:rPr lang="zh-TW" altLang="en-US" dirty="0"/>
              <a:t>月</a:t>
            </a:r>
            <a:r>
              <a:rPr lang="en-US" altLang="zh-TW" dirty="0"/>
              <a:t>7</a:t>
            </a:r>
            <a:r>
              <a:rPr lang="zh-TW" altLang="en-US" dirty="0"/>
              <a:t>日－），生於紐西蘭的知名澳洲電影演員</a:t>
            </a:r>
            <a:r>
              <a:rPr lang="zh-TW" altLang="en-US" dirty="0" smtClean="0"/>
              <a:t>。</a:t>
            </a:r>
            <a:r>
              <a:rPr lang="en-US" altLang="zh-TW" dirty="0" smtClean="0"/>
              <a:t>2000</a:t>
            </a:r>
            <a:r>
              <a:rPr lang="zh-TW" altLang="en-US" dirty="0"/>
              <a:t>年，憑藉</a:t>
            </a:r>
            <a:r>
              <a:rPr lang="en-US" altLang="zh-TW" dirty="0"/>
              <a:t>《</a:t>
            </a:r>
            <a:r>
              <a:rPr lang="zh-TW" altLang="en-US" dirty="0"/>
              <a:t>神鬼戰士</a:t>
            </a:r>
            <a:r>
              <a:rPr lang="en-US" altLang="zh-TW" dirty="0"/>
              <a:t>》</a:t>
            </a:r>
            <a:r>
              <a:rPr lang="zh-TW" altLang="en-US" dirty="0"/>
              <a:t>奪得第</a:t>
            </a:r>
            <a:r>
              <a:rPr lang="en-US" altLang="zh-TW" dirty="0"/>
              <a:t>73</a:t>
            </a:r>
            <a:r>
              <a:rPr lang="zh-TW" altLang="en-US" dirty="0"/>
              <a:t>屆奧斯卡金像獎最佳男主角獎。</a:t>
            </a:r>
            <a:r>
              <a:rPr lang="en-US" altLang="zh-TW" dirty="0"/>
              <a:t>2001</a:t>
            </a:r>
            <a:r>
              <a:rPr lang="zh-TW" altLang="en-US" dirty="0"/>
              <a:t>年的作品</a:t>
            </a:r>
            <a:r>
              <a:rPr lang="en-US" altLang="zh-TW" dirty="0"/>
              <a:t>《</a:t>
            </a:r>
            <a:r>
              <a:rPr lang="zh-TW" altLang="en-US" dirty="0"/>
              <a:t>美麗境界</a:t>
            </a:r>
            <a:r>
              <a:rPr lang="en-US" altLang="zh-TW" dirty="0"/>
              <a:t>》</a:t>
            </a:r>
            <a:r>
              <a:rPr lang="zh-TW" altLang="en-US" dirty="0"/>
              <a:t>為他贏得了包括金球獎最佳男主角和英國電影學院獎最佳男主角在內的多個表演獎</a:t>
            </a:r>
            <a:r>
              <a:rPr lang="zh-TW" altLang="en-US" dirty="0" smtClean="0"/>
              <a:t>。</a:t>
            </a:r>
            <a:r>
              <a:rPr lang="en-US" altLang="zh-TW" b="1" dirty="0" smtClean="0"/>
              <a:t>Russell </a:t>
            </a:r>
            <a:r>
              <a:rPr lang="en-US" altLang="zh-TW" b="1" dirty="0"/>
              <a:t>Crowe </a:t>
            </a:r>
            <a:r>
              <a:rPr lang="en-US" altLang="zh-TW" dirty="0" smtClean="0"/>
              <a:t>(1964</a:t>
            </a:r>
            <a:r>
              <a:rPr lang="zh-TW" altLang="en-US" dirty="0" smtClean="0"/>
              <a:t> </a:t>
            </a:r>
            <a:r>
              <a:rPr lang="en-US" altLang="zh-TW" dirty="0" smtClean="0"/>
              <a:t>–) </a:t>
            </a:r>
            <a:r>
              <a:rPr lang="en-US" altLang="zh-TW" dirty="0"/>
              <a:t>is an actor, film producer and musician from New Zealand. Although a New Zealand citizen, he has lived most of his life in Australia and identifies himself as an Australian.[1] He came to international attention for his role as the Roman General Maximus </a:t>
            </a:r>
            <a:r>
              <a:rPr lang="en-US" altLang="zh-TW" dirty="0" err="1"/>
              <a:t>Decimus</a:t>
            </a:r>
            <a:r>
              <a:rPr lang="en-US" altLang="zh-TW" dirty="0"/>
              <a:t> </a:t>
            </a:r>
            <a:r>
              <a:rPr lang="en-US" altLang="zh-TW" dirty="0" err="1"/>
              <a:t>Meridius</a:t>
            </a:r>
            <a:r>
              <a:rPr lang="en-US" altLang="zh-TW" dirty="0"/>
              <a:t> in the 2000 historical epic film Gladiator, directed by Ridley Scott, for which Crowe won an Academy Award for Best Actor, a Broadcast Film Critics Association Award for Best Actor, an Empire Award for Best Actor and a London Film Critics Circle Award for Best Actor and 10 further nominations for best actor.</a:t>
            </a:r>
            <a:endParaRPr lang="zh-TW" altLang="en-US" dirty="0"/>
          </a:p>
        </p:txBody>
      </p:sp>
      <p:pic>
        <p:nvPicPr>
          <p:cNvPr id="6146" name="Picture 2" descr="「Russell Crowe」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695473"/>
            <a:ext cx="2847418" cy="160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9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75658" y="2628900"/>
            <a:ext cx="10186582" cy="3410253"/>
          </a:xfrm>
        </p:spPr>
        <p:txBody>
          <a:bodyPr>
            <a:normAutofit lnSpcReduction="10000"/>
          </a:bodyPr>
          <a:lstStyle/>
          <a:p>
            <a:pPr marL="0" indent="0">
              <a:buNone/>
            </a:pPr>
            <a:r>
              <a:rPr lang="zh-TW" altLang="en-US" b="1" dirty="0"/>
              <a:t>派屈克</a:t>
            </a:r>
            <a:r>
              <a:rPr lang="en-US" altLang="zh-TW" b="1" dirty="0" smtClean="0"/>
              <a:t>·</a:t>
            </a:r>
            <a:r>
              <a:rPr lang="zh-TW" altLang="en-US" b="1" dirty="0" smtClean="0"/>
              <a:t>懷</a:t>
            </a:r>
            <a:r>
              <a:rPr lang="zh-TW" altLang="en-US" b="1" dirty="0"/>
              <a:t>特</a:t>
            </a:r>
            <a:r>
              <a:rPr lang="zh-TW" altLang="en-US" dirty="0"/>
              <a:t>（</a:t>
            </a:r>
            <a:r>
              <a:rPr lang="en-US" altLang="zh-TW" b="1" dirty="0">
                <a:hlinkClick r:id="rId2"/>
              </a:rPr>
              <a:t>Patrick </a:t>
            </a:r>
            <a:r>
              <a:rPr lang="en-US" altLang="zh-TW" b="1" dirty="0" smtClean="0">
                <a:hlinkClick r:id="rId2"/>
              </a:rPr>
              <a:t>White</a:t>
            </a:r>
            <a:r>
              <a:rPr lang="zh-TW" altLang="en-US" dirty="0"/>
              <a:t>，</a:t>
            </a:r>
            <a:r>
              <a:rPr lang="en-US" altLang="zh-TW" dirty="0" smtClean="0"/>
              <a:t>1912</a:t>
            </a:r>
            <a:r>
              <a:rPr lang="zh-TW" altLang="en-US" dirty="0" smtClean="0"/>
              <a:t>－</a:t>
            </a:r>
            <a:r>
              <a:rPr lang="en-US" altLang="zh-TW" dirty="0" smtClean="0"/>
              <a:t>1990</a:t>
            </a:r>
            <a:r>
              <a:rPr lang="zh-TW" altLang="en-US" dirty="0" smtClean="0"/>
              <a:t>），</a:t>
            </a:r>
            <a:r>
              <a:rPr lang="zh-TW" altLang="en-US" dirty="0"/>
              <a:t>澳大利亞小說家、劇作家，他被認為是</a:t>
            </a:r>
            <a:r>
              <a:rPr lang="en-US" altLang="zh-TW" dirty="0"/>
              <a:t>20</a:t>
            </a:r>
            <a:r>
              <a:rPr lang="zh-TW" altLang="en-US" dirty="0"/>
              <a:t>世紀最重要的英文作家之一。從</a:t>
            </a:r>
            <a:r>
              <a:rPr lang="en-US" altLang="zh-TW" dirty="0"/>
              <a:t>1935</a:t>
            </a:r>
            <a:r>
              <a:rPr lang="zh-TW" altLang="en-US" dirty="0"/>
              <a:t>年開始，他出版了</a:t>
            </a:r>
            <a:r>
              <a:rPr lang="en-US" altLang="zh-TW" dirty="0"/>
              <a:t>12</a:t>
            </a:r>
            <a:r>
              <a:rPr lang="zh-TW" altLang="en-US" dirty="0"/>
              <a:t>部小說、</a:t>
            </a:r>
            <a:r>
              <a:rPr lang="en-US" altLang="zh-TW" dirty="0"/>
              <a:t>4</a:t>
            </a:r>
            <a:r>
              <a:rPr lang="zh-TW" altLang="en-US" dirty="0"/>
              <a:t>部短故事集、</a:t>
            </a:r>
            <a:r>
              <a:rPr lang="en-US" altLang="zh-TW" dirty="0"/>
              <a:t>8</a:t>
            </a:r>
            <a:r>
              <a:rPr lang="zh-TW" altLang="en-US" dirty="0"/>
              <a:t>部劇本和非小說類文學作品</a:t>
            </a:r>
            <a:r>
              <a:rPr lang="zh-TW" altLang="en-US" dirty="0" smtClean="0"/>
              <a:t>。他</a:t>
            </a:r>
            <a:r>
              <a:rPr lang="zh-TW" altLang="en-US" dirty="0"/>
              <a:t>的小說可以在情節性描寫和意識流間自由切換。</a:t>
            </a:r>
            <a:r>
              <a:rPr lang="en-US" altLang="zh-TW" dirty="0"/>
              <a:t>1973</a:t>
            </a:r>
            <a:r>
              <a:rPr lang="zh-TW" altLang="en-US" dirty="0"/>
              <a:t>年他獲得諾貝爾文學</a:t>
            </a:r>
            <a:r>
              <a:rPr lang="zh-TW" altLang="en-US" dirty="0" smtClean="0"/>
              <a:t>獎。</a:t>
            </a:r>
            <a:r>
              <a:rPr lang="en-US" altLang="zh-TW" dirty="0">
                <a:hlinkClick r:id="rId3"/>
              </a:rPr>
              <a:t>Patrick </a:t>
            </a:r>
            <a:r>
              <a:rPr lang="en-US" altLang="zh-TW" dirty="0" smtClean="0">
                <a:hlinkClick r:id="rId3"/>
              </a:rPr>
              <a:t>White </a:t>
            </a:r>
            <a:r>
              <a:rPr lang="en-US" altLang="zh-TW" dirty="0" smtClean="0"/>
              <a:t>(1912 –1990</a:t>
            </a:r>
            <a:r>
              <a:rPr lang="en-US" altLang="zh-TW" dirty="0"/>
              <a:t>) was an Australian writer who is widely regarded as one of the most important English-language novelists of the 20th century. From 1935 to his death, he published 12 novels, three short-story collections and eight </a:t>
            </a:r>
            <a:r>
              <a:rPr lang="en-US" altLang="zh-TW" dirty="0" smtClean="0"/>
              <a:t>plays. White's </a:t>
            </a:r>
            <a:r>
              <a:rPr lang="en-US" altLang="zh-TW" dirty="0"/>
              <a:t>fiction employs </a:t>
            </a:r>
            <a:r>
              <a:rPr lang="en-US" altLang="zh-TW" dirty="0" err="1"/>
              <a:t>humour</a:t>
            </a:r>
            <a:r>
              <a:rPr lang="en-US" altLang="zh-TW" dirty="0"/>
              <a:t>, florid prose, shifting narrative vantage points and a stream of consciousness technique. In 1973, he was awarded the Nobel Prize in Literature</a:t>
            </a:r>
            <a:r>
              <a:rPr lang="en-US" altLang="zh-TW" dirty="0" smtClean="0"/>
              <a:t>, </a:t>
            </a:r>
            <a:r>
              <a:rPr lang="en-US" altLang="zh-TW" dirty="0"/>
              <a:t>the first Australian to have been awarded the </a:t>
            </a:r>
            <a:r>
              <a:rPr lang="en-US" altLang="zh-TW" dirty="0" smtClean="0"/>
              <a:t>prize.</a:t>
            </a:r>
            <a:endParaRPr lang="zh-TW" altLang="en-US" dirty="0"/>
          </a:p>
        </p:txBody>
      </p:sp>
      <p:pic>
        <p:nvPicPr>
          <p:cNvPr id="7170" name="Picture 2" descr="「Patrick White  book」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0216" y="734786"/>
            <a:ext cx="1426079" cy="158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78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1063</TotalTime>
  <Words>1726</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微軟正黑體</vt:lpstr>
      <vt:lpstr>新細明體</vt:lpstr>
      <vt:lpstr>Algerian</vt:lpstr>
      <vt:lpstr>Arial</vt:lpstr>
      <vt:lpstr>Garamond</vt:lpstr>
      <vt:lpstr>有機</vt:lpstr>
      <vt:lpstr>Famous people in Australia</vt:lpstr>
      <vt:lpstr>自然資源保護學家conservationist  </vt:lpstr>
      <vt:lpstr>政治人物 politicians  </vt:lpstr>
      <vt:lpstr>PowerPoint Presentation</vt:lpstr>
      <vt:lpstr>PowerPoint Presentation</vt:lpstr>
      <vt:lpstr>演藝人員 entertainers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African people</dc:title>
  <dc:creator>user</dc:creator>
  <cp:lastModifiedBy>english</cp:lastModifiedBy>
  <cp:revision>44</cp:revision>
  <dcterms:created xsi:type="dcterms:W3CDTF">2016-10-11T09:11:57Z</dcterms:created>
  <dcterms:modified xsi:type="dcterms:W3CDTF">2016-10-17T05:55:34Z</dcterms:modified>
</cp:coreProperties>
</file>