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2.xml" ContentType="application/vnd.openxmlformats-officedocument.presentationml.tags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89" r:id="rId2"/>
    <p:sldId id="380" r:id="rId3"/>
    <p:sldId id="366" r:id="rId4"/>
    <p:sldId id="369" r:id="rId5"/>
    <p:sldId id="384" r:id="rId6"/>
    <p:sldId id="385" r:id="rId7"/>
    <p:sldId id="387" r:id="rId8"/>
    <p:sldId id="390" r:id="rId9"/>
    <p:sldId id="391" r:id="rId10"/>
    <p:sldId id="381" r:id="rId11"/>
    <p:sldId id="388" r:id="rId12"/>
    <p:sldId id="389" r:id="rId13"/>
  </p:sldIdLst>
  <p:sldSz cx="9144000" cy="6858000" type="screen4x3"/>
  <p:notesSz cx="6858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7680"/>
    <a:srgbClr val="F68C2D"/>
    <a:srgbClr val="0F5E8C"/>
    <a:srgbClr val="1FBDC8"/>
    <a:srgbClr val="ED48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45" autoAdjust="0"/>
  </p:normalViewPr>
  <p:slideViewPr>
    <p:cSldViewPr snapToGrid="0" showGuides="1">
      <p:cViewPr varScale="1">
        <p:scale>
          <a:sx n="116" d="100"/>
          <a:sy n="116" d="100"/>
        </p:scale>
        <p:origin x="1386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6C2E42-BFCC-40EA-8993-81C8A1AA4EEE}" type="datetimeFigureOut">
              <a:rPr lang="zh-CN" altLang="en-US" smtClean="0"/>
              <a:t>2020/6/3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C04B92-5184-4370-883C-D72A6DD206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3668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74892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888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7742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008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0512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0453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6574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8400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87758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871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9599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371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6567488" y="1397000"/>
            <a:ext cx="1695450" cy="4019550"/>
          </a:xfrm>
          <a:custGeom>
            <a:avLst/>
            <a:gdLst>
              <a:gd name="connsiteX0" fmla="*/ 0 w 2260600"/>
              <a:gd name="connsiteY0" fmla="*/ 0 h 4019550"/>
              <a:gd name="connsiteX1" fmla="*/ 2260600 w 2260600"/>
              <a:gd name="connsiteY1" fmla="*/ 0 h 4019550"/>
              <a:gd name="connsiteX2" fmla="*/ 2260600 w 2260600"/>
              <a:gd name="connsiteY2" fmla="*/ 4019550 h 4019550"/>
              <a:gd name="connsiteX3" fmla="*/ 0 w 2260600"/>
              <a:gd name="connsiteY3" fmla="*/ 4019550 h 401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0600" h="4019550">
                <a:moveTo>
                  <a:pt x="0" y="0"/>
                </a:moveTo>
                <a:lnTo>
                  <a:pt x="2260600" y="0"/>
                </a:lnTo>
                <a:lnTo>
                  <a:pt x="2260600" y="4019550"/>
                </a:lnTo>
                <a:lnTo>
                  <a:pt x="0" y="4019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7474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1026538" y="2087743"/>
            <a:ext cx="2105282" cy="3520579"/>
          </a:xfrm>
          <a:custGeom>
            <a:avLst/>
            <a:gdLst>
              <a:gd name="connsiteX0" fmla="*/ 0 w 2807042"/>
              <a:gd name="connsiteY0" fmla="*/ 0 h 3520579"/>
              <a:gd name="connsiteX1" fmla="*/ 2807042 w 2807042"/>
              <a:gd name="connsiteY1" fmla="*/ 0 h 3520579"/>
              <a:gd name="connsiteX2" fmla="*/ 2807042 w 2807042"/>
              <a:gd name="connsiteY2" fmla="*/ 3520579 h 3520579"/>
              <a:gd name="connsiteX3" fmla="*/ 0 w 2807042"/>
              <a:gd name="connsiteY3" fmla="*/ 3520579 h 3520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7042" h="3520579">
                <a:moveTo>
                  <a:pt x="0" y="0"/>
                </a:moveTo>
                <a:lnTo>
                  <a:pt x="2807042" y="0"/>
                </a:lnTo>
                <a:lnTo>
                  <a:pt x="2807042" y="3520579"/>
                </a:lnTo>
                <a:lnTo>
                  <a:pt x="0" y="352057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6029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1155116" y="2983847"/>
            <a:ext cx="1569081" cy="2102807"/>
          </a:xfrm>
          <a:custGeom>
            <a:avLst/>
            <a:gdLst>
              <a:gd name="connsiteX0" fmla="*/ 0 w 2092108"/>
              <a:gd name="connsiteY0" fmla="*/ 0 h 2102807"/>
              <a:gd name="connsiteX1" fmla="*/ 2092108 w 2092108"/>
              <a:gd name="connsiteY1" fmla="*/ 0 h 2102807"/>
              <a:gd name="connsiteX2" fmla="*/ 2092108 w 2092108"/>
              <a:gd name="connsiteY2" fmla="*/ 2102807 h 2102807"/>
              <a:gd name="connsiteX3" fmla="*/ 0 w 2092108"/>
              <a:gd name="connsiteY3" fmla="*/ 2102807 h 210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108" h="2102807">
                <a:moveTo>
                  <a:pt x="0" y="0"/>
                </a:moveTo>
                <a:lnTo>
                  <a:pt x="2092108" y="0"/>
                </a:lnTo>
                <a:lnTo>
                  <a:pt x="2092108" y="2102807"/>
                </a:lnTo>
                <a:lnTo>
                  <a:pt x="0" y="210280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1"/>
          </p:nvPr>
        </p:nvSpPr>
        <p:spPr>
          <a:xfrm>
            <a:off x="2905645" y="2983847"/>
            <a:ext cx="1569081" cy="2102807"/>
          </a:xfrm>
          <a:custGeom>
            <a:avLst/>
            <a:gdLst>
              <a:gd name="connsiteX0" fmla="*/ 0 w 2092108"/>
              <a:gd name="connsiteY0" fmla="*/ 0 h 2102807"/>
              <a:gd name="connsiteX1" fmla="*/ 2092108 w 2092108"/>
              <a:gd name="connsiteY1" fmla="*/ 0 h 2102807"/>
              <a:gd name="connsiteX2" fmla="*/ 2092108 w 2092108"/>
              <a:gd name="connsiteY2" fmla="*/ 2102807 h 2102807"/>
              <a:gd name="connsiteX3" fmla="*/ 0 w 2092108"/>
              <a:gd name="connsiteY3" fmla="*/ 2102807 h 210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108" h="2102807">
                <a:moveTo>
                  <a:pt x="0" y="0"/>
                </a:moveTo>
                <a:lnTo>
                  <a:pt x="2092108" y="0"/>
                </a:lnTo>
                <a:lnTo>
                  <a:pt x="2092108" y="2102807"/>
                </a:lnTo>
                <a:lnTo>
                  <a:pt x="0" y="210280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4661249" y="2983847"/>
            <a:ext cx="1569081" cy="2102807"/>
          </a:xfrm>
          <a:custGeom>
            <a:avLst/>
            <a:gdLst>
              <a:gd name="connsiteX0" fmla="*/ 0 w 2092108"/>
              <a:gd name="connsiteY0" fmla="*/ 0 h 2102807"/>
              <a:gd name="connsiteX1" fmla="*/ 2092108 w 2092108"/>
              <a:gd name="connsiteY1" fmla="*/ 0 h 2102807"/>
              <a:gd name="connsiteX2" fmla="*/ 2092108 w 2092108"/>
              <a:gd name="connsiteY2" fmla="*/ 2102807 h 2102807"/>
              <a:gd name="connsiteX3" fmla="*/ 0 w 2092108"/>
              <a:gd name="connsiteY3" fmla="*/ 2102807 h 210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108" h="2102807">
                <a:moveTo>
                  <a:pt x="0" y="0"/>
                </a:moveTo>
                <a:lnTo>
                  <a:pt x="2092108" y="0"/>
                </a:lnTo>
                <a:lnTo>
                  <a:pt x="2092108" y="2102807"/>
                </a:lnTo>
                <a:lnTo>
                  <a:pt x="0" y="210280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6411779" y="2983847"/>
            <a:ext cx="1569081" cy="2102807"/>
          </a:xfrm>
          <a:custGeom>
            <a:avLst/>
            <a:gdLst>
              <a:gd name="connsiteX0" fmla="*/ 0 w 2092108"/>
              <a:gd name="connsiteY0" fmla="*/ 0 h 2102807"/>
              <a:gd name="connsiteX1" fmla="*/ 2092108 w 2092108"/>
              <a:gd name="connsiteY1" fmla="*/ 0 h 2102807"/>
              <a:gd name="connsiteX2" fmla="*/ 2092108 w 2092108"/>
              <a:gd name="connsiteY2" fmla="*/ 2102807 h 2102807"/>
              <a:gd name="connsiteX3" fmla="*/ 0 w 2092108"/>
              <a:gd name="connsiteY3" fmla="*/ 2102807 h 210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108" h="2102807">
                <a:moveTo>
                  <a:pt x="0" y="0"/>
                </a:moveTo>
                <a:lnTo>
                  <a:pt x="2092108" y="0"/>
                </a:lnTo>
                <a:lnTo>
                  <a:pt x="2092108" y="2102807"/>
                </a:lnTo>
                <a:lnTo>
                  <a:pt x="0" y="210280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137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2"/>
          </p:nvPr>
        </p:nvSpPr>
        <p:spPr>
          <a:xfrm>
            <a:off x="5219545" y="3034574"/>
            <a:ext cx="2624481" cy="2216665"/>
          </a:xfrm>
          <a:custGeom>
            <a:avLst/>
            <a:gdLst>
              <a:gd name="connsiteX0" fmla="*/ 0 w 3499308"/>
              <a:gd name="connsiteY0" fmla="*/ 0 h 2216665"/>
              <a:gd name="connsiteX1" fmla="*/ 3499308 w 3499308"/>
              <a:gd name="connsiteY1" fmla="*/ 0 h 2216665"/>
              <a:gd name="connsiteX2" fmla="*/ 3499308 w 3499308"/>
              <a:gd name="connsiteY2" fmla="*/ 2216665 h 2216665"/>
              <a:gd name="connsiteX3" fmla="*/ 0 w 3499308"/>
              <a:gd name="connsiteY3" fmla="*/ 2216665 h 2216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99308" h="2216665">
                <a:moveTo>
                  <a:pt x="0" y="0"/>
                </a:moveTo>
                <a:lnTo>
                  <a:pt x="3499308" y="0"/>
                </a:lnTo>
                <a:lnTo>
                  <a:pt x="3499308" y="2216665"/>
                </a:lnTo>
                <a:lnTo>
                  <a:pt x="0" y="22166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303579" y="3034574"/>
            <a:ext cx="2624481" cy="2216665"/>
          </a:xfrm>
          <a:custGeom>
            <a:avLst/>
            <a:gdLst>
              <a:gd name="connsiteX0" fmla="*/ 0 w 3499308"/>
              <a:gd name="connsiteY0" fmla="*/ 0 h 2216665"/>
              <a:gd name="connsiteX1" fmla="*/ 3499308 w 3499308"/>
              <a:gd name="connsiteY1" fmla="*/ 0 h 2216665"/>
              <a:gd name="connsiteX2" fmla="*/ 3499308 w 3499308"/>
              <a:gd name="connsiteY2" fmla="*/ 2216665 h 2216665"/>
              <a:gd name="connsiteX3" fmla="*/ 0 w 3499308"/>
              <a:gd name="connsiteY3" fmla="*/ 2216665 h 2216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99308" h="2216665">
                <a:moveTo>
                  <a:pt x="0" y="0"/>
                </a:moveTo>
                <a:lnTo>
                  <a:pt x="3499308" y="0"/>
                </a:lnTo>
                <a:lnTo>
                  <a:pt x="3499308" y="2216665"/>
                </a:lnTo>
                <a:lnTo>
                  <a:pt x="0" y="22166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1406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1369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67" r:id="rId4"/>
    <p:sldLayoutId id="2147483666" r:id="rId5"/>
    <p:sldLayoutId id="2147483665" r:id="rId6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hcnews.jcs.tw/2020/05/blog-post_24.html#more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3129" y="1268249"/>
            <a:ext cx="6057900" cy="449218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864114" y="3299621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685800">
              <a:defRPr/>
            </a:pPr>
            <a:r>
              <a:rPr lang="zh-TW" altLang="en-US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  <a:ea typeface="微软雅黑"/>
              </a:rPr>
              <a:t>輔導處</a:t>
            </a:r>
            <a:endParaRPr lang="zh-CN" altLang="en-US" sz="3200" dirty="0">
              <a:solidFill>
                <a:prstClr val="black">
                  <a:lumMod val="85000"/>
                  <a:lumOff val="15000"/>
                </a:prstClr>
              </a:solidFill>
              <a:latin typeface="Arial"/>
              <a:ea typeface="微软雅黑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556337" y="2668644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685800">
              <a:defRPr/>
            </a:pPr>
            <a:r>
              <a:rPr lang="zh-TW" alt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</a:rPr>
              <a:t>導師會報</a:t>
            </a:r>
            <a:endParaRPr lang="zh-CN" altLang="en-US" sz="3600" dirty="0">
              <a:solidFill>
                <a:prstClr val="black">
                  <a:lumMod val="85000"/>
                  <a:lumOff val="15000"/>
                </a:prstClr>
              </a:solidFill>
              <a:latin typeface="Century Gothic" panose="020B0502020202020204" pitchFamily="34" charset="0"/>
              <a:ea typeface="微软雅黑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044409" y="3958261"/>
            <a:ext cx="1055179" cy="288968"/>
            <a:chOff x="5518150" y="4118363"/>
            <a:chExt cx="1155700" cy="258376"/>
          </a:xfrm>
        </p:grpSpPr>
        <p:sp>
          <p:nvSpPr>
            <p:cNvPr id="9" name="圆角矩形 8"/>
            <p:cNvSpPr/>
            <p:nvPr/>
          </p:nvSpPr>
          <p:spPr>
            <a:xfrm>
              <a:off x="5518150" y="4118363"/>
              <a:ext cx="1155700" cy="258376"/>
            </a:xfrm>
            <a:prstGeom prst="roundRect">
              <a:avLst>
                <a:gd name="adj" fmla="val 50000"/>
              </a:avLst>
            </a:prstGeom>
            <a:solidFill>
              <a:srgbClr val="E176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350">
                <a:solidFill>
                  <a:prstClr val="white"/>
                </a:solidFill>
                <a:latin typeface="Arial"/>
                <a:ea typeface="微软雅黑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5730938" y="4148240"/>
              <a:ext cx="695613" cy="22703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defTabSz="685800">
                <a:defRPr/>
              </a:pPr>
              <a:r>
                <a:rPr lang="en-US" altLang="zh-CN" sz="105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</a:rPr>
                <a:t>109.6.5</a:t>
              </a:r>
              <a:endParaRPr lang="en-US" altLang="zh-CN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363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圖: 接點 1"/>
          <p:cNvSpPr/>
          <p:nvPr/>
        </p:nvSpPr>
        <p:spPr>
          <a:xfrm>
            <a:off x="7610768" y="-983460"/>
            <a:ext cx="1763480" cy="1811726"/>
          </a:xfrm>
          <a:prstGeom prst="flowChartConnector">
            <a:avLst/>
          </a:prstGeom>
          <a:solidFill>
            <a:srgbClr val="F68C2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7861566" y="9834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特教組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图片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233558"/>
            <a:ext cx="1038681" cy="770226"/>
          </a:xfrm>
          <a:prstGeom prst="rect">
            <a:avLst/>
          </a:prstGeom>
        </p:spPr>
      </p:pic>
      <p:sp>
        <p:nvSpPr>
          <p:cNvPr id="5" name="文本框 25"/>
          <p:cNvSpPr txBox="1"/>
          <p:nvPr/>
        </p:nvSpPr>
        <p:spPr>
          <a:xfrm>
            <a:off x="1258751" y="295116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藝才音樂班成果展</a:t>
            </a:r>
            <a:endParaRPr lang="zh-TW" altLang="en-US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796564" y="1084519"/>
            <a:ext cx="7859606" cy="1695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altLang="zh-TW" sz="2200" dirty="0" smtClean="0">
              <a:solidFill>
                <a:prstClr val="black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zh-TW" altLang="en-US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  </a:t>
            </a:r>
            <a:endParaRPr lang="zh-TW" altLang="en-US" sz="2200" dirty="0">
              <a:solidFill>
                <a:prstClr val="black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altLang="zh-TW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 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zh-TW" altLang="zh-TW" sz="2200" dirty="0">
              <a:solidFill>
                <a:prstClr val="black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58511" y="1260037"/>
            <a:ext cx="750518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原訂</a:t>
            </a:r>
            <a:r>
              <a:rPr lang="en-US" altLang="zh-TW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6</a:t>
            </a:r>
            <a:r>
              <a:rPr lang="zh-TW" altLang="en-US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月</a:t>
            </a:r>
            <a:r>
              <a:rPr lang="en-US" altLang="zh-TW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5</a:t>
            </a:r>
            <a:r>
              <a:rPr lang="zh-TW" altLang="en-US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日畢業音樂會在藝文中心辦理，因疫情影響改以</a:t>
            </a:r>
            <a:r>
              <a:rPr lang="en-US" altLang="zh-TW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6</a:t>
            </a:r>
            <a:r>
              <a:rPr lang="zh-TW" altLang="en-US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月</a:t>
            </a:r>
            <a:r>
              <a:rPr lang="en-US" altLang="zh-TW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5</a:t>
            </a:r>
            <a:r>
              <a:rPr lang="zh-TW" altLang="en-US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日上午</a:t>
            </a:r>
            <a:r>
              <a:rPr lang="en-US" altLang="zh-TW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8:30</a:t>
            </a:r>
            <a:r>
              <a:rPr lang="zh-TW" altLang="en-US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本校五樓演藝廳進行，演奏</a:t>
            </a:r>
            <a:r>
              <a:rPr lang="en-US" altLang="zh-TW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2</a:t>
            </a:r>
            <a:r>
              <a:rPr lang="zh-TW" altLang="en-US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首協奏曲，歡迎同仁們來聆賞</a:t>
            </a:r>
            <a:endParaRPr lang="en-US" altLang="zh-TW" sz="2200" dirty="0" smtClean="0">
              <a:solidFill>
                <a:prstClr val="black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endParaRPr lang="en-US" altLang="zh-TW" sz="2200" dirty="0" smtClean="0">
              <a:solidFill>
                <a:prstClr val="black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6</a:t>
            </a:r>
            <a:r>
              <a:rPr lang="zh-TW" altLang="en-US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月</a:t>
            </a:r>
            <a:r>
              <a:rPr lang="en-US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13</a:t>
            </a:r>
            <a:r>
              <a:rPr lang="zh-TW" altLang="en-US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日實習</a:t>
            </a:r>
            <a:r>
              <a:rPr lang="zh-TW" altLang="en-US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音樂會改至</a:t>
            </a:r>
            <a:r>
              <a:rPr lang="en-US" altLang="zh-TW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7</a:t>
            </a:r>
            <a:r>
              <a:rPr lang="zh-TW" altLang="en-US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月</a:t>
            </a:r>
            <a:r>
              <a:rPr lang="en-US" altLang="zh-TW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13</a:t>
            </a:r>
            <a:r>
              <a:rPr lang="zh-TW" altLang="en-US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日下午進行，歡迎班級一同來聆聽</a:t>
            </a:r>
            <a:endParaRPr lang="zh-TW" altLang="en-US" sz="2200" dirty="0">
              <a:solidFill>
                <a:prstClr val="black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1089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ïšḻïďê-Rectangle 2"/>
          <p:cNvSpPr/>
          <p:nvPr/>
        </p:nvSpPr>
        <p:spPr>
          <a:xfrm>
            <a:off x="103556" y="388314"/>
            <a:ext cx="2183582" cy="2717906"/>
          </a:xfrm>
          <a:prstGeom prst="rect">
            <a:avLst/>
          </a:prstGeom>
          <a:solidFill>
            <a:srgbClr val="E17680"/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5" name="ïšḻïďê-Rectangle 3"/>
          <p:cNvSpPr/>
          <p:nvPr/>
        </p:nvSpPr>
        <p:spPr>
          <a:xfrm>
            <a:off x="2375293" y="388313"/>
            <a:ext cx="2183582" cy="2717906"/>
          </a:xfrm>
          <a:prstGeom prst="rect">
            <a:avLst/>
          </a:prstGeom>
          <a:solidFill>
            <a:schemeClr val="accent2"/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7" name="ïšḻïďê-Rectangle 4"/>
          <p:cNvSpPr/>
          <p:nvPr/>
        </p:nvSpPr>
        <p:spPr>
          <a:xfrm>
            <a:off x="4610456" y="358503"/>
            <a:ext cx="2183582" cy="27179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9" name="ïšḻïďê-Rectangle 5"/>
          <p:cNvSpPr/>
          <p:nvPr/>
        </p:nvSpPr>
        <p:spPr>
          <a:xfrm>
            <a:off x="6868979" y="388313"/>
            <a:ext cx="2183582" cy="27179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pic>
        <p:nvPicPr>
          <p:cNvPr id="38" name="图片占位符 37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6" y="874468"/>
            <a:ext cx="2183584" cy="1592034"/>
          </a:xfrm>
        </p:spPr>
      </p:pic>
      <p:pic>
        <p:nvPicPr>
          <p:cNvPr id="39" name="图片占位符 38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080" y="874468"/>
            <a:ext cx="2193747" cy="1592034"/>
          </a:xfrm>
        </p:spPr>
      </p:pic>
      <p:pic>
        <p:nvPicPr>
          <p:cNvPr id="40" name="图片占位符 39"/>
          <p:cNvPicPr>
            <a:picLocks noGrp="1" noChangeAspect="1"/>
          </p:cNvPicPr>
          <p:nvPr>
            <p:ph type="pic" sz="quarter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538" y="874469"/>
            <a:ext cx="2173417" cy="1592034"/>
          </a:xfrm>
        </p:spPr>
      </p:pic>
      <p:sp>
        <p:nvSpPr>
          <p:cNvPr id="45" name="ïšḻïďê-Rectangle 2"/>
          <p:cNvSpPr/>
          <p:nvPr/>
        </p:nvSpPr>
        <p:spPr>
          <a:xfrm>
            <a:off x="100508" y="3695394"/>
            <a:ext cx="2183582" cy="2717906"/>
          </a:xfrm>
          <a:prstGeom prst="rect">
            <a:avLst/>
          </a:prstGeom>
          <a:solidFill>
            <a:srgbClr val="E17680"/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49" name="ïšḻïďê-Rectangle 3"/>
          <p:cNvSpPr/>
          <p:nvPr/>
        </p:nvSpPr>
        <p:spPr>
          <a:xfrm>
            <a:off x="2372245" y="3695393"/>
            <a:ext cx="2183582" cy="2717906"/>
          </a:xfrm>
          <a:prstGeom prst="rect">
            <a:avLst/>
          </a:prstGeom>
          <a:solidFill>
            <a:schemeClr val="accent2"/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50" name="ïšḻïďê-Rectangle 4"/>
          <p:cNvSpPr/>
          <p:nvPr/>
        </p:nvSpPr>
        <p:spPr>
          <a:xfrm>
            <a:off x="4630769" y="3695393"/>
            <a:ext cx="2183582" cy="27179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51" name="ïšḻïďê-Rectangle 5"/>
          <p:cNvSpPr/>
          <p:nvPr/>
        </p:nvSpPr>
        <p:spPr>
          <a:xfrm>
            <a:off x="6865931" y="3695393"/>
            <a:ext cx="2183582" cy="27179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36" name="文本框 31"/>
          <p:cNvSpPr txBox="1"/>
          <p:nvPr/>
        </p:nvSpPr>
        <p:spPr>
          <a:xfrm>
            <a:off x="1072703" y="2601695"/>
            <a:ext cx="7811748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dirty="0" smtClean="0">
                <a:latin typeface="Century Gothic" panose="020B0502020202020204" pitchFamily="34" charset="0"/>
              </a:rPr>
              <a:t>5/21</a:t>
            </a:r>
            <a:r>
              <a:rPr lang="zh-TW" altLang="en-US" dirty="0" smtClean="0">
                <a:latin typeface="Century Gothic" panose="020B0502020202020204" pitchFamily="34" charset="0"/>
              </a:rPr>
              <a:t>親職講座</a:t>
            </a:r>
            <a:r>
              <a:rPr lang="en-US" altLang="zh-TW" dirty="0" smtClean="0">
                <a:latin typeface="Century Gothic" panose="020B0502020202020204" pitchFamily="34" charset="0"/>
              </a:rPr>
              <a:t>(</a:t>
            </a:r>
            <a:r>
              <a:rPr lang="zh-TW" altLang="en-US" dirty="0" smtClean="0">
                <a:latin typeface="Century Gothic" panose="020B0502020202020204" pitchFamily="34" charset="0"/>
              </a:rPr>
              <a:t>二</a:t>
            </a:r>
            <a:r>
              <a:rPr lang="en-US" altLang="zh-TW" dirty="0" smtClean="0">
                <a:latin typeface="Century Gothic" panose="020B0502020202020204" pitchFamily="34" charset="0"/>
              </a:rPr>
              <a:t>)-</a:t>
            </a:r>
            <a:r>
              <a:rPr lang="zh-TW" altLang="en-US" dirty="0">
                <a:latin typeface="Century Gothic" panose="020B0502020202020204" pitchFamily="34" charset="0"/>
              </a:rPr>
              <a:t>踏進青少年的愛戀花園</a:t>
            </a:r>
            <a:r>
              <a:rPr lang="en-US" altLang="zh-TW" dirty="0">
                <a:latin typeface="Century Gothic" panose="020B0502020202020204" pitchFamily="34" charset="0"/>
              </a:rPr>
              <a:t>-</a:t>
            </a:r>
            <a:r>
              <a:rPr lang="zh-TW" altLang="en-US" dirty="0">
                <a:latin typeface="Century Gothic" panose="020B0502020202020204" pitchFamily="34" charset="0"/>
              </a:rPr>
              <a:t>了解後的</a:t>
            </a:r>
            <a:r>
              <a:rPr lang="zh-TW" altLang="en-US" dirty="0" smtClean="0">
                <a:latin typeface="Century Gothic" panose="020B0502020202020204" pitchFamily="34" charset="0"/>
              </a:rPr>
              <a:t>諒解</a:t>
            </a:r>
            <a:r>
              <a:rPr lang="en-US" altLang="zh-TW" dirty="0" smtClean="0">
                <a:latin typeface="Century Gothic" panose="020B0502020202020204" pitchFamily="34" charset="0"/>
              </a:rPr>
              <a:t>(25</a:t>
            </a:r>
            <a:r>
              <a:rPr lang="zh-TW" altLang="en-US" dirty="0" smtClean="0">
                <a:latin typeface="Century Gothic" panose="020B0502020202020204" pitchFamily="34" charset="0"/>
              </a:rPr>
              <a:t>位</a:t>
            </a:r>
            <a:r>
              <a:rPr lang="zh-TW" altLang="en-US" dirty="0">
                <a:latin typeface="Century Gothic" panose="020B0502020202020204" pitchFamily="34" charset="0"/>
              </a:rPr>
              <a:t>家長參加</a:t>
            </a:r>
            <a:r>
              <a:rPr lang="en-US" altLang="zh-TW" dirty="0" smtClean="0">
                <a:latin typeface="Century Gothic" panose="020B0502020202020204" pitchFamily="34" charset="0"/>
              </a:rPr>
              <a:t>)</a:t>
            </a:r>
            <a:endParaRPr lang="zh-TW" altLang="en-US" dirty="0">
              <a:latin typeface="Century Gothic" panose="020B0502020202020204" pitchFamily="34" charset="0"/>
            </a:endParaRPr>
          </a:p>
        </p:txBody>
      </p:sp>
      <p:sp>
        <p:nvSpPr>
          <p:cNvPr id="20" name="文本框 31"/>
          <p:cNvSpPr txBox="1"/>
          <p:nvPr/>
        </p:nvSpPr>
        <p:spPr>
          <a:xfrm>
            <a:off x="1002891" y="5970849"/>
            <a:ext cx="7806812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dirty="0" smtClean="0">
                <a:latin typeface="Century Gothic" panose="020B0502020202020204" pitchFamily="34" charset="0"/>
              </a:rPr>
              <a:t>5/25</a:t>
            </a:r>
            <a:r>
              <a:rPr lang="en-US" altLang="zh-TW" dirty="0" smtClean="0">
                <a:latin typeface="Century Gothic" panose="020B0502020202020204" pitchFamily="34" charset="0"/>
              </a:rPr>
              <a:t>-5/26 </a:t>
            </a:r>
            <a:r>
              <a:rPr lang="zh-TW" altLang="en-US" dirty="0" smtClean="0">
                <a:latin typeface="Century Gothic" panose="020B0502020202020204" pitchFamily="34" charset="0"/>
              </a:rPr>
              <a:t>升學宣導</a:t>
            </a:r>
            <a:r>
              <a:rPr lang="en-US" altLang="zh-TW" dirty="0" smtClean="0">
                <a:latin typeface="Century Gothic" panose="020B0502020202020204" pitchFamily="34" charset="0"/>
              </a:rPr>
              <a:t>(</a:t>
            </a:r>
            <a:r>
              <a:rPr lang="zh-TW" altLang="en-US" dirty="0" smtClean="0">
                <a:latin typeface="Century Gothic" panose="020B0502020202020204" pitchFamily="34" charset="0"/>
              </a:rPr>
              <a:t>共有</a:t>
            </a:r>
            <a:r>
              <a:rPr lang="en-US" altLang="zh-TW" dirty="0" smtClean="0">
                <a:latin typeface="Century Gothic" panose="020B0502020202020204" pitchFamily="34" charset="0"/>
              </a:rPr>
              <a:t>18</a:t>
            </a:r>
            <a:r>
              <a:rPr lang="zh-TW" altLang="en-US" dirty="0" smtClean="0">
                <a:latin typeface="Century Gothic" panose="020B0502020202020204" pitchFamily="34" charset="0"/>
              </a:rPr>
              <a:t>所高中職校及五專來宣導，參與人次共</a:t>
            </a:r>
            <a:r>
              <a:rPr lang="en-US" altLang="zh-TW" dirty="0" smtClean="0">
                <a:latin typeface="Century Gothic" panose="020B0502020202020204" pitchFamily="34" charset="0"/>
              </a:rPr>
              <a:t>217</a:t>
            </a:r>
            <a:r>
              <a:rPr lang="zh-TW" altLang="en-US" dirty="0" smtClean="0">
                <a:latin typeface="Century Gothic" panose="020B0502020202020204" pitchFamily="34" charset="0"/>
              </a:rPr>
              <a:t>人</a:t>
            </a:r>
            <a:r>
              <a:rPr lang="en-US" altLang="zh-TW" dirty="0" smtClean="0">
                <a:latin typeface="Century Gothic" panose="020B0502020202020204" pitchFamily="34" charset="0"/>
              </a:rPr>
              <a:t>)</a:t>
            </a:r>
            <a:endParaRPr lang="en-US" altLang="zh-CN" dirty="0">
              <a:latin typeface="Century Gothic" panose="020B0502020202020204" pitchFamily="34" charset="0"/>
            </a:endParaRPr>
          </a:p>
        </p:txBody>
      </p:sp>
      <p:pic>
        <p:nvPicPr>
          <p:cNvPr id="10" name="圖片版面配置區 9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3" r="9302"/>
          <a:stretch/>
        </p:blipFill>
        <p:spPr>
          <a:xfrm>
            <a:off x="116884" y="4181169"/>
            <a:ext cx="2167206" cy="1625623"/>
          </a:xfrm>
        </p:spPr>
      </p:pic>
      <p:pic>
        <p:nvPicPr>
          <p:cNvPr id="11" name="圖片版面配置區 10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" t="19407" r="4495"/>
          <a:stretch/>
        </p:blipFill>
        <p:spPr>
          <a:xfrm>
            <a:off x="2372246" y="4181168"/>
            <a:ext cx="2183582" cy="1625623"/>
          </a:xfrm>
        </p:spPr>
      </p:pic>
      <p:pic>
        <p:nvPicPr>
          <p:cNvPr id="13" name="圖片版面配置區 12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8" t="10532" r="1180"/>
          <a:stretch/>
        </p:blipFill>
        <p:spPr>
          <a:xfrm>
            <a:off x="6889292" y="4181168"/>
            <a:ext cx="2150714" cy="1584813"/>
          </a:xfrm>
        </p:spPr>
      </p:pic>
      <p:pic>
        <p:nvPicPr>
          <p:cNvPr id="12" name="圖片版面配置區 11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" r="477"/>
          <a:stretch/>
        </p:blipFill>
        <p:spPr>
          <a:xfrm>
            <a:off x="4656539" y="4181168"/>
            <a:ext cx="2157812" cy="1598610"/>
          </a:xfrm>
        </p:spPr>
      </p:pic>
      <p:pic>
        <p:nvPicPr>
          <p:cNvPr id="19" name="圖片 1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7" t="30898" r="9615" b="129"/>
          <a:stretch/>
        </p:blipFill>
        <p:spPr>
          <a:xfrm>
            <a:off x="6875437" y="874468"/>
            <a:ext cx="2164569" cy="15809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2764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ïšḻïďê-Rectangle 2"/>
          <p:cNvSpPr/>
          <p:nvPr/>
        </p:nvSpPr>
        <p:spPr>
          <a:xfrm>
            <a:off x="103556" y="388314"/>
            <a:ext cx="2183582" cy="2717906"/>
          </a:xfrm>
          <a:prstGeom prst="rect">
            <a:avLst/>
          </a:prstGeom>
          <a:solidFill>
            <a:srgbClr val="E17680"/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5" name="ïšḻïďê-Rectangle 3"/>
          <p:cNvSpPr/>
          <p:nvPr/>
        </p:nvSpPr>
        <p:spPr>
          <a:xfrm>
            <a:off x="2379405" y="388313"/>
            <a:ext cx="2179469" cy="2717906"/>
          </a:xfrm>
          <a:prstGeom prst="rect">
            <a:avLst/>
          </a:prstGeom>
          <a:solidFill>
            <a:schemeClr val="accent2"/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7" name="ïšḻïďê-Rectangle 4"/>
          <p:cNvSpPr/>
          <p:nvPr/>
        </p:nvSpPr>
        <p:spPr>
          <a:xfrm>
            <a:off x="4633817" y="388313"/>
            <a:ext cx="2183582" cy="27179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9" name="ïšḻïďê-Rectangle 5"/>
          <p:cNvSpPr/>
          <p:nvPr/>
        </p:nvSpPr>
        <p:spPr>
          <a:xfrm>
            <a:off x="6868979" y="388313"/>
            <a:ext cx="2183582" cy="27179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45" name="ïšḻïďê-Rectangle 2"/>
          <p:cNvSpPr/>
          <p:nvPr/>
        </p:nvSpPr>
        <p:spPr>
          <a:xfrm>
            <a:off x="100508" y="3695394"/>
            <a:ext cx="2183582" cy="2717906"/>
          </a:xfrm>
          <a:prstGeom prst="rect">
            <a:avLst/>
          </a:prstGeom>
          <a:solidFill>
            <a:srgbClr val="E17680"/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49" name="ïšḻïďê-Rectangle 3"/>
          <p:cNvSpPr/>
          <p:nvPr/>
        </p:nvSpPr>
        <p:spPr>
          <a:xfrm>
            <a:off x="2372245" y="3695393"/>
            <a:ext cx="2183582" cy="2717906"/>
          </a:xfrm>
          <a:prstGeom prst="rect">
            <a:avLst/>
          </a:prstGeom>
          <a:solidFill>
            <a:schemeClr val="accent2"/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50" name="ïšḻïďê-Rectangle 4"/>
          <p:cNvSpPr/>
          <p:nvPr/>
        </p:nvSpPr>
        <p:spPr>
          <a:xfrm>
            <a:off x="4630769" y="3695393"/>
            <a:ext cx="2183582" cy="27179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51" name="ïšḻïďê-Rectangle 5"/>
          <p:cNvSpPr/>
          <p:nvPr/>
        </p:nvSpPr>
        <p:spPr>
          <a:xfrm>
            <a:off x="6868979" y="3695393"/>
            <a:ext cx="2183582" cy="27179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36" name="文本框 31"/>
          <p:cNvSpPr txBox="1"/>
          <p:nvPr/>
        </p:nvSpPr>
        <p:spPr>
          <a:xfrm>
            <a:off x="1005840" y="2701941"/>
            <a:ext cx="813816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dirty="0" smtClean="0">
                <a:latin typeface="Century Gothic" panose="020B0502020202020204" pitchFamily="34" charset="0"/>
              </a:rPr>
              <a:t>5/25</a:t>
            </a:r>
            <a:r>
              <a:rPr lang="en-US" altLang="zh-TW" dirty="0" smtClean="0">
                <a:latin typeface="Century Gothic" panose="020B0502020202020204" pitchFamily="34" charset="0"/>
              </a:rPr>
              <a:t>-5/26 </a:t>
            </a:r>
            <a:r>
              <a:rPr lang="zh-TW" altLang="en-US" dirty="0" smtClean="0">
                <a:latin typeface="Century Gothic" panose="020B0502020202020204" pitchFamily="34" charset="0"/>
              </a:rPr>
              <a:t>升學宣導</a:t>
            </a:r>
            <a:r>
              <a:rPr lang="en-US" altLang="zh-TW" dirty="0">
                <a:latin typeface="Century Gothic" panose="020B0502020202020204" pitchFamily="34" charset="0"/>
              </a:rPr>
              <a:t>(</a:t>
            </a:r>
            <a:r>
              <a:rPr lang="zh-TW" altLang="en-US" dirty="0">
                <a:latin typeface="Century Gothic" panose="020B0502020202020204" pitchFamily="34" charset="0"/>
              </a:rPr>
              <a:t>共有</a:t>
            </a:r>
            <a:r>
              <a:rPr lang="en-US" altLang="zh-TW" dirty="0">
                <a:latin typeface="Century Gothic" panose="020B0502020202020204" pitchFamily="34" charset="0"/>
              </a:rPr>
              <a:t>18</a:t>
            </a:r>
            <a:r>
              <a:rPr lang="zh-TW" altLang="en-US" dirty="0">
                <a:latin typeface="Century Gothic" panose="020B0502020202020204" pitchFamily="34" charset="0"/>
              </a:rPr>
              <a:t>所高中職校及五專來宣導，參與人次共</a:t>
            </a:r>
            <a:r>
              <a:rPr lang="en-US" altLang="zh-TW" dirty="0">
                <a:latin typeface="Century Gothic" panose="020B0502020202020204" pitchFamily="34" charset="0"/>
              </a:rPr>
              <a:t>217</a:t>
            </a:r>
            <a:r>
              <a:rPr lang="zh-TW" altLang="en-US" dirty="0">
                <a:latin typeface="Century Gothic" panose="020B0502020202020204" pitchFamily="34" charset="0"/>
              </a:rPr>
              <a:t>人</a:t>
            </a:r>
            <a:r>
              <a:rPr lang="en-US" altLang="zh-TW" dirty="0">
                <a:latin typeface="Century Gothic" panose="020B0502020202020204" pitchFamily="34" charset="0"/>
              </a:rPr>
              <a:t>)</a:t>
            </a:r>
            <a:endParaRPr lang="en-US" altLang="zh-CN" dirty="0">
              <a:latin typeface="Century Gothic" panose="020B0502020202020204" pitchFamily="34" charset="0"/>
            </a:endParaRPr>
          </a:p>
          <a:p>
            <a:endParaRPr lang="en-US" altLang="zh-CN" dirty="0">
              <a:latin typeface="Century Gothic" panose="020B0502020202020204" pitchFamily="34" charset="0"/>
            </a:endParaRPr>
          </a:p>
        </p:txBody>
      </p:sp>
      <p:sp>
        <p:nvSpPr>
          <p:cNvPr id="33" name="文本框 31"/>
          <p:cNvSpPr txBox="1"/>
          <p:nvPr/>
        </p:nvSpPr>
        <p:spPr>
          <a:xfrm>
            <a:off x="348315" y="5996687"/>
            <a:ext cx="9291413" cy="3385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1600" dirty="0" smtClean="0">
                <a:latin typeface="Century Gothic" panose="020B0502020202020204" pitchFamily="34" charset="0"/>
              </a:rPr>
              <a:t>5/27-6/2</a:t>
            </a:r>
            <a:r>
              <a:rPr lang="zh-TW" altLang="en-US" sz="1600" dirty="0">
                <a:latin typeface="Century Gothic" panose="020B0502020202020204" pitchFamily="34" charset="0"/>
              </a:rPr>
              <a:t>職涯</a:t>
            </a:r>
            <a:r>
              <a:rPr lang="zh-TW" altLang="en-US" sz="1600" dirty="0" smtClean="0">
                <a:latin typeface="Century Gothic" panose="020B0502020202020204" pitchFamily="34" charset="0"/>
              </a:rPr>
              <a:t>講座</a:t>
            </a:r>
            <a:r>
              <a:rPr lang="en-US" altLang="zh-TW" sz="1600" dirty="0" smtClean="0">
                <a:latin typeface="Century Gothic" panose="020B0502020202020204" pitchFamily="34" charset="0"/>
              </a:rPr>
              <a:t>-</a:t>
            </a:r>
            <a:r>
              <a:rPr lang="zh-TW" altLang="en-US" sz="1600" dirty="0">
                <a:latin typeface="Century Gothic" panose="020B0502020202020204" pitchFamily="34" charset="0"/>
              </a:rPr>
              <a:t>青少年打工族</a:t>
            </a:r>
            <a:r>
              <a:rPr lang="en-US" altLang="zh-TW" sz="1600" dirty="0">
                <a:latin typeface="Century Gothic" panose="020B0502020202020204" pitchFamily="34" charset="0"/>
              </a:rPr>
              <a:t>-</a:t>
            </a:r>
            <a:r>
              <a:rPr lang="zh-TW" altLang="en-US" sz="1600" dirty="0">
                <a:latin typeface="Century Gothic" panose="020B0502020202020204" pitchFamily="34" charset="0"/>
              </a:rPr>
              <a:t>職場新手安全攻</a:t>
            </a:r>
            <a:r>
              <a:rPr lang="zh-TW" altLang="en-US" sz="1600" dirty="0" smtClean="0">
                <a:latin typeface="Century Gothic" panose="020B0502020202020204" pitchFamily="34" charset="0"/>
              </a:rPr>
              <a:t>略</a:t>
            </a:r>
            <a:r>
              <a:rPr lang="en-US" altLang="zh-TW" sz="1600" dirty="0" smtClean="0">
                <a:latin typeface="Century Gothic" panose="020B0502020202020204" pitchFamily="34" charset="0"/>
              </a:rPr>
              <a:t>~</a:t>
            </a:r>
            <a:r>
              <a:rPr lang="zh-TW" altLang="en-US" sz="1600" dirty="0" smtClean="0">
                <a:latin typeface="Century Gothic" panose="020B0502020202020204" pitchFamily="34" charset="0"/>
              </a:rPr>
              <a:t>九年級各班宣講</a:t>
            </a:r>
            <a:r>
              <a:rPr lang="en-US" altLang="zh-TW" sz="1600" dirty="0" smtClean="0">
                <a:latin typeface="Century Gothic" panose="020B0502020202020204" pitchFamily="34" charset="0"/>
              </a:rPr>
              <a:t>(</a:t>
            </a:r>
            <a:r>
              <a:rPr lang="zh-TW" altLang="en-US" sz="16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感謝勞動部職業安全署</a:t>
            </a:r>
            <a:r>
              <a:rPr lang="en-US" altLang="zh-TW" sz="1600" dirty="0" smtClean="0">
                <a:latin typeface="Century Gothic" panose="020B0502020202020204" pitchFamily="34" charset="0"/>
              </a:rPr>
              <a:t>) </a:t>
            </a:r>
            <a:r>
              <a:rPr lang="zh-TW" altLang="en-US" sz="1600" dirty="0" smtClean="0">
                <a:latin typeface="Century Gothic" panose="020B0502020202020204" pitchFamily="34" charset="0"/>
              </a:rPr>
              <a:t> </a:t>
            </a:r>
            <a:endParaRPr lang="zh-TW" altLang="en-US" sz="1600" dirty="0">
              <a:latin typeface="Century Gothic" panose="020B0502020202020204" pitchFamily="34" charset="0"/>
            </a:endParaRPr>
          </a:p>
        </p:txBody>
      </p:sp>
      <p:pic>
        <p:nvPicPr>
          <p:cNvPr id="12" name="圖片版面配置區 1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0" t="17599" r="1712"/>
          <a:stretch/>
        </p:blipFill>
        <p:spPr>
          <a:xfrm>
            <a:off x="4630770" y="4203516"/>
            <a:ext cx="2183581" cy="1551118"/>
          </a:xfrm>
        </p:spPr>
      </p:pic>
      <p:pic>
        <p:nvPicPr>
          <p:cNvPr id="11" name="圖片版面配置區 10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6" t="12213" r="7916" b="13409"/>
          <a:stretch/>
        </p:blipFill>
        <p:spPr>
          <a:xfrm>
            <a:off x="2351382" y="4214968"/>
            <a:ext cx="2204445" cy="1539666"/>
          </a:xfrm>
        </p:spPr>
      </p:pic>
      <p:pic>
        <p:nvPicPr>
          <p:cNvPr id="10" name="圖片版面配置區 9"/>
          <p:cNvPicPr>
            <a:picLocks noGrp="1" noChangeAspect="1"/>
          </p:cNvPicPr>
          <p:nvPr>
            <p:ph type="pic" sz="quarter" idx="10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7" y="4214967"/>
            <a:ext cx="2175933" cy="1557538"/>
          </a:xfr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224" y="4214967"/>
            <a:ext cx="2069091" cy="1551119"/>
          </a:xfrm>
          <a:prstGeom prst="rect">
            <a:avLst/>
          </a:prstGeom>
        </p:spPr>
      </p:pic>
      <p:pic>
        <p:nvPicPr>
          <p:cNvPr id="24" name="圖片版面配置區 23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5" t="13948" r="4885" b="-936"/>
          <a:stretch/>
        </p:blipFill>
        <p:spPr>
          <a:xfrm>
            <a:off x="6867144" y="896927"/>
            <a:ext cx="2175074" cy="1510079"/>
          </a:xfrm>
        </p:spPr>
      </p:pic>
      <p:pic>
        <p:nvPicPr>
          <p:cNvPr id="19" name="圖片版面配置區 18"/>
          <p:cNvPicPr>
            <a:picLocks noGrp="1" noChangeAspect="1"/>
          </p:cNvPicPr>
          <p:nvPr>
            <p:ph type="pic" sz="quarter" idx="10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9" r="22029"/>
          <a:stretch>
            <a:fillRect/>
          </a:stretch>
        </p:blipFill>
        <p:spPr>
          <a:xfrm>
            <a:off x="2599525" y="494402"/>
            <a:ext cx="1709672" cy="2143630"/>
          </a:xfrm>
        </p:spPr>
      </p:pic>
      <p:pic>
        <p:nvPicPr>
          <p:cNvPr id="18" name="圖片版面配置區 17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6" t="19254" r="6581" b="-1"/>
          <a:stretch/>
        </p:blipFill>
        <p:spPr>
          <a:xfrm>
            <a:off x="100508" y="903632"/>
            <a:ext cx="2183582" cy="1571001"/>
          </a:xfrm>
        </p:spPr>
      </p:pic>
      <p:pic>
        <p:nvPicPr>
          <p:cNvPr id="23" name="圖片版面配置區 2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5" t="17363" r="1190" b="3273"/>
          <a:stretch/>
        </p:blipFill>
        <p:spPr>
          <a:xfrm>
            <a:off x="4641422" y="896927"/>
            <a:ext cx="2172929" cy="1503374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1498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圖: 接點 2"/>
          <p:cNvSpPr/>
          <p:nvPr/>
        </p:nvSpPr>
        <p:spPr>
          <a:xfrm>
            <a:off x="7610768" y="-983460"/>
            <a:ext cx="1763480" cy="1811726"/>
          </a:xfrm>
          <a:prstGeom prst="flowChartConnector">
            <a:avLst/>
          </a:prstGeom>
          <a:solidFill>
            <a:srgbClr val="E176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7861566" y="9834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輔導組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233558"/>
            <a:ext cx="1038681" cy="770226"/>
          </a:xfrm>
          <a:prstGeom prst="rect">
            <a:avLst/>
          </a:prstGeom>
        </p:spPr>
      </p:pic>
      <p:sp>
        <p:nvSpPr>
          <p:cNvPr id="17" name="文本框 25"/>
          <p:cNvSpPr txBox="1"/>
          <p:nvPr/>
        </p:nvSpPr>
        <p:spPr>
          <a:xfrm>
            <a:off x="1501956" y="281184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中平傳愛銀行</a:t>
            </a:r>
            <a:endParaRPr lang="zh-TW" altLang="en-US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/>
          <a:srcRect l="33798" t="10457" r="19825" b="4080"/>
          <a:stretch/>
        </p:blipFill>
        <p:spPr>
          <a:xfrm>
            <a:off x="265176" y="1922908"/>
            <a:ext cx="4599432" cy="47675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字方塊 6"/>
          <p:cNvSpPr txBox="1"/>
          <p:nvPr/>
        </p:nvSpPr>
        <p:spPr>
          <a:xfrm>
            <a:off x="5223685" y="1910072"/>
            <a:ext cx="35520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感謝全校師生共襄盛舉捐物資活動。</a:t>
            </a:r>
            <a:endParaRPr lang="en-US" altLang="zh-TW" sz="2800" dirty="0" smtClean="0"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800" dirty="0" smtClean="0"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將所有物資捐給</a:t>
            </a:r>
            <a:r>
              <a:rPr lang="zh-TW" altLang="en-US" sz="2800" dirty="0" smtClean="0">
                <a:solidFill>
                  <a:schemeClr val="accent1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安得烈實物銀行</a:t>
            </a:r>
            <a:r>
              <a:rPr lang="zh-TW" altLang="en-US" sz="28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與</a:t>
            </a:r>
            <a:r>
              <a:rPr lang="zh-TW" altLang="en-US" sz="2800" dirty="0" smtClean="0">
                <a:solidFill>
                  <a:schemeClr val="accent1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華山基金會新莊站</a:t>
            </a:r>
            <a:r>
              <a:rPr lang="zh-TW" altLang="en-US" sz="28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。</a:t>
            </a:r>
            <a:endParaRPr lang="en-US" altLang="zh-TW" sz="2800" dirty="0" smtClean="0"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800" dirty="0" smtClean="0"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8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6</a:t>
            </a:r>
            <a:r>
              <a:rPr lang="zh-TW" altLang="en-US" sz="28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月</a:t>
            </a:r>
            <a:r>
              <a:rPr lang="en-US" altLang="zh-TW" sz="28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1</a:t>
            </a:r>
            <a:r>
              <a:rPr lang="zh-TW" altLang="en-US" sz="280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日朝會</a:t>
            </a:r>
            <a:r>
              <a:rPr lang="zh-TW" altLang="en-US" sz="28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頒發感謝狀給學生。</a:t>
            </a:r>
            <a:endParaRPr lang="zh-TW" altLang="en-US" sz="2800" dirty="0"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65176" y="1354196"/>
            <a:ext cx="4411785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新莊報導</a:t>
            </a:r>
            <a:endParaRPr lang="en-US" altLang="zh-TW" dirty="0" smtClean="0"/>
          </a:p>
          <a:p>
            <a:r>
              <a:rPr lang="en-US" altLang="zh-TW" sz="1400" dirty="0">
                <a:hlinkClick r:id="rId5"/>
              </a:rPr>
              <a:t>http://</a:t>
            </a:r>
            <a:r>
              <a:rPr lang="en-US" altLang="zh-TW" sz="1400" dirty="0" err="1">
                <a:hlinkClick r:id="rId5"/>
              </a:rPr>
              <a:t>hcnews.jcs.tw</a:t>
            </a:r>
            <a:r>
              <a:rPr lang="en-US" altLang="zh-TW" sz="1400" dirty="0">
                <a:hlinkClick r:id="rId5"/>
              </a:rPr>
              <a:t>/2020/05/</a:t>
            </a:r>
            <a:r>
              <a:rPr lang="en-US" altLang="zh-TW" sz="1400" dirty="0" err="1">
                <a:hlinkClick r:id="rId5"/>
              </a:rPr>
              <a:t>blog-post_24.html#more</a:t>
            </a:r>
            <a:endParaRPr lang="zh-TW" altLang="en-US" sz="14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9023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圖: 接點 2"/>
          <p:cNvSpPr/>
          <p:nvPr/>
        </p:nvSpPr>
        <p:spPr>
          <a:xfrm>
            <a:off x="7610768" y="-983460"/>
            <a:ext cx="1763480" cy="1811726"/>
          </a:xfrm>
          <a:prstGeom prst="flowChartConnector">
            <a:avLst/>
          </a:prstGeom>
          <a:solidFill>
            <a:srgbClr val="E176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7861566" y="9834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輔導組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233558"/>
            <a:ext cx="1038681" cy="770226"/>
          </a:xfrm>
          <a:prstGeom prst="rect">
            <a:avLst/>
          </a:prstGeom>
        </p:spPr>
      </p:pic>
      <p:sp>
        <p:nvSpPr>
          <p:cNvPr id="17" name="文本框 25"/>
          <p:cNvSpPr txBox="1"/>
          <p:nvPr/>
        </p:nvSpPr>
        <p:spPr>
          <a:xfrm>
            <a:off x="1501956" y="281184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親職講座</a:t>
            </a:r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091135"/>
              </p:ext>
            </p:extLst>
          </p:nvPr>
        </p:nvGraphicFramePr>
        <p:xfrm>
          <a:off x="210313" y="1568291"/>
          <a:ext cx="8778240" cy="3296317"/>
        </p:xfrm>
        <a:graphic>
          <a:graphicData uri="http://schemas.openxmlformats.org/drawingml/2006/table">
            <a:tbl>
              <a:tblPr firstRow="1" firstCol="1"/>
              <a:tblGrid>
                <a:gridCol w="740663">
                  <a:extLst>
                    <a:ext uri="{9D8B030D-6E8A-4147-A177-3AD203B41FA5}">
                      <a16:colId xmlns:a16="http://schemas.microsoft.com/office/drawing/2014/main" val="109877885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38342486"/>
                    </a:ext>
                  </a:extLst>
                </a:gridCol>
                <a:gridCol w="3703320">
                  <a:extLst>
                    <a:ext uri="{9D8B030D-6E8A-4147-A177-3AD203B41FA5}">
                      <a16:colId xmlns:a16="http://schemas.microsoft.com/office/drawing/2014/main" val="163480149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895956104"/>
                    </a:ext>
                  </a:extLst>
                </a:gridCol>
                <a:gridCol w="1133857">
                  <a:extLst>
                    <a:ext uri="{9D8B030D-6E8A-4147-A177-3AD203B41FA5}">
                      <a16:colId xmlns:a16="http://schemas.microsoft.com/office/drawing/2014/main" val="3417382818"/>
                    </a:ext>
                  </a:extLst>
                </a:gridCol>
              </a:tblGrid>
              <a:tr h="824079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場次</a:t>
                      </a:r>
                      <a:endParaRPr lang="zh-TW" sz="2200" kern="100" dirty="0"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日期</a:t>
                      </a:r>
                      <a:endParaRPr lang="zh-TW" sz="2200" kern="100" dirty="0"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主題</a:t>
                      </a:r>
                      <a:endParaRPr lang="zh-TW" sz="2200" kern="100" dirty="0"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講師</a:t>
                      </a:r>
                      <a:endParaRPr lang="zh-TW" sz="2200" kern="100" dirty="0"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地點</a:t>
                      </a:r>
                      <a:endParaRPr lang="zh-TW" sz="2200" kern="100" dirty="0"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441650"/>
                  </a:ext>
                </a:extLst>
              </a:tr>
              <a:tr h="824079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 dirty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sz="2200" kern="100" dirty="0">
                        <a:solidFill>
                          <a:schemeClr val="tx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 dirty="0" smtClean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109.4.24</a:t>
                      </a:r>
                      <a:r>
                        <a:rPr lang="en-US" sz="2200" kern="100" dirty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2200" kern="100" dirty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五</a:t>
                      </a:r>
                      <a:r>
                        <a:rPr lang="en-US" sz="2200" kern="100" dirty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200" kern="100" dirty="0">
                        <a:solidFill>
                          <a:schemeClr val="tx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 dirty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zh-TW" sz="2200" kern="100" dirty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sz="2200" kern="100" dirty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00-21</a:t>
                      </a:r>
                      <a:r>
                        <a:rPr lang="zh-TW" sz="2200" kern="100" dirty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sz="2200" kern="100" dirty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00</a:t>
                      </a:r>
                      <a:endParaRPr lang="zh-TW" sz="2200" kern="100" dirty="0">
                        <a:solidFill>
                          <a:schemeClr val="tx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200" kern="100" dirty="0" smtClean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新細明體" panose="02020500000000000000" pitchFamily="18" charset="-120"/>
                        </a:rPr>
                        <a:t>瞭解青少年的流行事物</a:t>
                      </a:r>
                      <a:endParaRPr lang="zh-TW" sz="2200" kern="100" dirty="0">
                        <a:solidFill>
                          <a:schemeClr val="tx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200" kern="100" dirty="0" smtClean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新細明體" panose="02020500000000000000" pitchFamily="18" charset="-120"/>
                        </a:rPr>
                        <a:t>吳宛亭</a:t>
                      </a:r>
                      <a:endParaRPr lang="zh-TW" sz="2200" kern="100" dirty="0">
                        <a:solidFill>
                          <a:schemeClr val="tx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200" kern="100" dirty="0" smtClean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新細明體" panose="02020500000000000000" pitchFamily="18" charset="-120"/>
                        </a:rPr>
                        <a:t>靜心</a:t>
                      </a:r>
                      <a:endParaRPr lang="en-US" altLang="zh-TW" sz="2200" kern="100" dirty="0" smtClean="0">
                        <a:solidFill>
                          <a:schemeClr val="tx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2200" kern="100" dirty="0" smtClean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新細明體" panose="02020500000000000000" pitchFamily="18" charset="-120"/>
                        </a:rPr>
                        <a:t>會議室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0584779"/>
                  </a:ext>
                </a:extLst>
              </a:tr>
              <a:tr h="824080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 dirty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2200" kern="100" dirty="0">
                        <a:solidFill>
                          <a:schemeClr val="tx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 dirty="0" smtClean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109.5.21(</a:t>
                      </a:r>
                      <a:r>
                        <a:rPr lang="zh-TW" sz="2200" kern="100" dirty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四</a:t>
                      </a:r>
                      <a:r>
                        <a:rPr lang="en-US" sz="2200" kern="100" dirty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200" kern="100" dirty="0">
                        <a:solidFill>
                          <a:schemeClr val="tx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 dirty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zh-TW" sz="2200" kern="100" dirty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sz="2200" kern="100" dirty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00-21</a:t>
                      </a:r>
                      <a:r>
                        <a:rPr lang="zh-TW" sz="2200" kern="100" dirty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sz="2200" kern="100" dirty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00</a:t>
                      </a:r>
                      <a:endParaRPr lang="zh-TW" sz="2200" kern="100" dirty="0">
                        <a:solidFill>
                          <a:schemeClr val="tx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200" kern="100" dirty="0" smtClean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踏進青少年的愛戀花園</a:t>
                      </a:r>
                      <a:r>
                        <a:rPr lang="en-US" altLang="zh-TW" sz="2200" kern="100" dirty="0" smtClean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2200" kern="100" dirty="0" smtClean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了解後的諒解</a:t>
                      </a:r>
                      <a:endParaRPr lang="zh-TW" altLang="en-US" sz="2200" kern="100" dirty="0">
                        <a:solidFill>
                          <a:schemeClr val="tx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胡丹毓</a:t>
                      </a:r>
                      <a:endParaRPr lang="zh-TW" sz="2200" kern="100" dirty="0">
                        <a:solidFill>
                          <a:schemeClr val="tx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2200" kern="10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新細明體" panose="02020500000000000000" pitchFamily="18" charset="-120"/>
                        </a:rPr>
                        <a:t>四樓</a:t>
                      </a:r>
                      <a:endParaRPr lang="en-US" altLang="zh-TW" sz="2200" kern="100" dirty="0" smtClean="0">
                        <a:solidFill>
                          <a:srgbClr val="FF0000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2200" kern="10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新細明體" panose="02020500000000000000" pitchFamily="18" charset="-120"/>
                        </a:rPr>
                        <a:t>會議室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2794480"/>
                  </a:ext>
                </a:extLst>
              </a:tr>
              <a:tr h="824079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 dirty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3</a:t>
                      </a:r>
                      <a:endParaRPr lang="zh-TW" sz="2200" kern="100" dirty="0">
                        <a:solidFill>
                          <a:srgbClr val="FF0000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109.6.19(</a:t>
                      </a:r>
                      <a:r>
                        <a:rPr lang="zh-TW" sz="2200" kern="100" dirty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五</a:t>
                      </a:r>
                      <a:r>
                        <a:rPr lang="en-US" sz="2200" kern="100" dirty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200" kern="100" dirty="0">
                        <a:solidFill>
                          <a:srgbClr val="FF0000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 dirty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zh-TW" sz="2200" kern="100" dirty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sz="2200" kern="100" dirty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00-21</a:t>
                      </a:r>
                      <a:r>
                        <a:rPr lang="zh-TW" sz="2200" kern="100" dirty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sz="2200" kern="100" dirty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00</a:t>
                      </a:r>
                      <a:endParaRPr lang="zh-TW" sz="2200" kern="100" dirty="0">
                        <a:solidFill>
                          <a:srgbClr val="FF0000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孩子時間不夠用</a:t>
                      </a:r>
                      <a:r>
                        <a:rPr kumimoji="0" lang="en-US" altLang="zh-TW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-</a:t>
                      </a:r>
                      <a:r>
                        <a:rPr kumimoji="0" lang="zh-TW" alt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談時間管理好方法</a:t>
                      </a:r>
                      <a:endParaRPr kumimoji="0" lang="en-US" altLang="zh-TW" sz="2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牧語軒</a:t>
                      </a:r>
                      <a:endParaRPr lang="zh-TW" sz="2200" kern="100" dirty="0">
                        <a:solidFill>
                          <a:srgbClr val="FF0000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9182621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499810" y="1061134"/>
            <a:ext cx="526939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防疫期間，請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家長配合量額溫及戴口罩</a:t>
            </a:r>
            <a:endParaRPr lang="en-US" altLang="zh-TW" sz="2200" dirty="0"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1289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圖: 接點 2"/>
          <p:cNvSpPr/>
          <p:nvPr/>
        </p:nvSpPr>
        <p:spPr>
          <a:xfrm>
            <a:off x="7610768" y="-983460"/>
            <a:ext cx="1763480" cy="1811726"/>
          </a:xfrm>
          <a:prstGeom prst="flowChartConnector">
            <a:avLst/>
          </a:prstGeom>
          <a:solidFill>
            <a:srgbClr val="E176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7861566" y="9834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輔導組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233558"/>
            <a:ext cx="1038681" cy="770226"/>
          </a:xfrm>
          <a:prstGeom prst="rect">
            <a:avLst/>
          </a:prstGeom>
        </p:spPr>
      </p:pic>
      <p:sp>
        <p:nvSpPr>
          <p:cNvPr id="17" name="文本框 25"/>
          <p:cNvSpPr txBox="1"/>
          <p:nvPr/>
        </p:nvSpPr>
        <p:spPr>
          <a:xfrm>
            <a:off x="1501956" y="281184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其它</a:t>
            </a:r>
            <a:endParaRPr lang="zh-TW" altLang="en-US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588983" y="1097660"/>
            <a:ext cx="8390425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 sz="2400" dirty="0" smtClean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6</a:t>
            </a:r>
            <a:r>
              <a:rPr lang="zh-TW" altLang="en-US" sz="2400" dirty="0" smtClean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月</a:t>
            </a:r>
            <a:r>
              <a:rPr lang="en-US" altLang="zh-TW" sz="2400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4</a:t>
            </a:r>
            <a:r>
              <a:rPr lang="zh-TW" altLang="en-US" sz="2400" dirty="0" smtClean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日</a:t>
            </a:r>
            <a:r>
              <a:rPr lang="en-US" altLang="zh-TW" sz="2400" dirty="0" smtClean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(</a:t>
            </a:r>
            <a:r>
              <a:rPr lang="zh-TW" altLang="en-US" sz="2400" dirty="0" smtClean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四</a:t>
            </a:r>
            <a:r>
              <a:rPr lang="en-US" altLang="zh-TW" sz="2400" dirty="0" smtClean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)</a:t>
            </a:r>
            <a:r>
              <a:rPr lang="zh-TW" altLang="en-US" sz="24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小巨人</a:t>
            </a:r>
            <a:r>
              <a:rPr lang="en-US" altLang="zh-TW" sz="24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/</a:t>
            </a:r>
            <a:r>
              <a:rPr lang="zh-TW" altLang="en-US" sz="24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高關懷課程結業式，地點：四樓會議室</a:t>
            </a:r>
            <a:endParaRPr lang="en-US" altLang="zh-TW" sz="2400" dirty="0" smtClean="0"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 sz="2400" dirty="0" smtClean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6</a:t>
            </a:r>
            <a:r>
              <a:rPr lang="zh-TW" altLang="en-US" sz="2400" dirty="0" smtClean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月</a:t>
            </a:r>
            <a:r>
              <a:rPr lang="en-US" altLang="zh-TW" sz="2400" dirty="0" smtClean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5</a:t>
            </a:r>
            <a:r>
              <a:rPr lang="zh-TW" altLang="en-US" sz="2400" dirty="0" smtClean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日</a:t>
            </a:r>
            <a:r>
              <a:rPr lang="en-US" altLang="zh-TW" sz="2400" dirty="0" smtClean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(</a:t>
            </a:r>
            <a:r>
              <a:rPr lang="zh-TW" altLang="en-US" sz="2400" dirty="0" smtClean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五</a:t>
            </a:r>
            <a:r>
              <a:rPr lang="en-US" altLang="zh-TW" sz="2400" dirty="0" smtClean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)</a:t>
            </a:r>
            <a:r>
              <a:rPr lang="zh-TW" altLang="en-US" sz="24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高關懷課程校外教學，由黃品蕙組長和孫梓耘老師帶隊。          </a:t>
            </a:r>
            <a:endParaRPr lang="en-US" altLang="zh-TW" sz="2000" dirty="0">
              <a:solidFill>
                <a:srgbClr val="FF0000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71863" y="2533202"/>
            <a:ext cx="8024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zh-TW" altLang="en-US" sz="24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學生製作</a:t>
            </a:r>
            <a:r>
              <a:rPr lang="zh-TW" altLang="en-US" sz="2400" dirty="0" smtClean="0">
                <a:solidFill>
                  <a:schemeClr val="accent1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蔥油餅、奶酪和椰子塔，將義賣所得捐給學校教育儲蓄戶、仁愛基金和照生會</a:t>
            </a:r>
            <a:r>
              <a:rPr lang="en-US" altLang="zh-TW" sz="2400" dirty="0" smtClean="0">
                <a:solidFill>
                  <a:schemeClr val="accent1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-</a:t>
            </a:r>
            <a:r>
              <a:rPr lang="zh-TW" altLang="en-US" sz="2400" dirty="0" smtClean="0">
                <a:solidFill>
                  <a:schemeClr val="accent1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貓狗</a:t>
            </a:r>
            <a:r>
              <a:rPr lang="en-US" altLang="zh-TW" sz="2400" dirty="0" smtClean="0">
                <a:solidFill>
                  <a:schemeClr val="accent1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119</a:t>
            </a:r>
            <a:r>
              <a:rPr lang="zh-TW" altLang="en-US" sz="24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，</a:t>
            </a:r>
            <a:r>
              <a:rPr lang="zh-TW" altLang="en-US" sz="2400" dirty="0" smtClean="0">
                <a:solidFill>
                  <a:schemeClr val="accent1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謝謝老師們</a:t>
            </a:r>
            <a:r>
              <a:rPr lang="zh-TW" altLang="en-US" sz="24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的參與，讓這些孩子提升自我價值和成就感。</a:t>
            </a:r>
            <a:endParaRPr lang="en-US" altLang="zh-TW" sz="2400" dirty="0"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4" y="3939901"/>
            <a:ext cx="2993764" cy="224431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090" y="3940231"/>
            <a:ext cx="2993323" cy="224398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t="-505"/>
          <a:stretch/>
        </p:blipFill>
        <p:spPr>
          <a:xfrm>
            <a:off x="3258402" y="3831175"/>
            <a:ext cx="2554935" cy="2391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0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/>
        </p:nvSpPr>
        <p:spPr>
          <a:xfrm>
            <a:off x="1532778" y="124868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技藝教育</a:t>
            </a:r>
            <a:r>
              <a:rPr lang="zh-TW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課程</a:t>
            </a:r>
            <a:endParaRPr lang="zh-TW" altLang="en-US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流程圖: 接點 2"/>
          <p:cNvSpPr/>
          <p:nvPr/>
        </p:nvSpPr>
        <p:spPr>
          <a:xfrm>
            <a:off x="7610768" y="-983460"/>
            <a:ext cx="1763480" cy="1811726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7861566" y="9834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資料組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315" y="152074"/>
            <a:ext cx="1038681" cy="77022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85099" y="1154550"/>
            <a:ext cx="40318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31B6FD"/>
              </a:buClr>
              <a:buSzPct val="100000"/>
            </a:pPr>
            <a:r>
              <a:rPr lang="en-US" altLang="zh-TW" sz="2400" b="1" dirty="0">
                <a:solidFill>
                  <a:srgbClr val="073E87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109</a:t>
            </a:r>
            <a:r>
              <a:rPr lang="zh-TW" altLang="zh-TW" sz="2400" b="1" dirty="0">
                <a:solidFill>
                  <a:srgbClr val="073E87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學年度技藝</a:t>
            </a:r>
            <a:r>
              <a:rPr lang="zh-TW" altLang="en-US" sz="2400" b="1" dirty="0">
                <a:solidFill>
                  <a:srgbClr val="073E87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教育課程遴選</a:t>
            </a:r>
            <a:endParaRPr lang="en-US" altLang="zh-TW" sz="2400" b="1" dirty="0">
              <a:solidFill>
                <a:srgbClr val="073E87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887127"/>
              </p:ext>
            </p:extLst>
          </p:nvPr>
        </p:nvGraphicFramePr>
        <p:xfrm>
          <a:off x="1141883" y="1742703"/>
          <a:ext cx="6719683" cy="3584490"/>
        </p:xfrm>
        <a:graphic>
          <a:graphicData uri="http://schemas.openxmlformats.org/drawingml/2006/table">
            <a:tbl>
              <a:tblPr firstRow="1" bandRow="1"/>
              <a:tblGrid>
                <a:gridCol w="1758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61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7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07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zh-TW" altLang="en-US" sz="1900" dirty="0" smtClean="0">
                          <a:solidFill>
                            <a:srgbClr val="002060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合作學校</a:t>
                      </a:r>
                      <a:endParaRPr lang="zh-TW" altLang="en-US" sz="1900" dirty="0">
                        <a:solidFill>
                          <a:srgbClr val="002060"/>
                        </a:solidFill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zh-TW" altLang="en-US" sz="1900" dirty="0" smtClean="0">
                          <a:solidFill>
                            <a:srgbClr val="002060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學生人數</a:t>
                      </a:r>
                      <a:endParaRPr lang="zh-TW" altLang="en-US" sz="1900" dirty="0">
                        <a:solidFill>
                          <a:srgbClr val="002060"/>
                        </a:solidFill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zh-TW" altLang="en-US" sz="1900" dirty="0" smtClean="0">
                          <a:solidFill>
                            <a:srgbClr val="002060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時間</a:t>
                      </a:r>
                      <a:endParaRPr lang="zh-TW" altLang="en-US" sz="1900" dirty="0">
                        <a:solidFill>
                          <a:srgbClr val="002060"/>
                        </a:solidFill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4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莊敬工家</a:t>
                      </a:r>
                      <a:endParaRPr kumimoji="0" lang="zh-TW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藝術</a:t>
                      </a: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+</a:t>
                      </a: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家政 ：</a:t>
                      </a: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17</a:t>
                      </a: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人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星期三下午</a:t>
                      </a:r>
                      <a:endParaRPr lang="en-US" altLang="zh-TW" sz="1600" dirty="0" smtClean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6751350"/>
                  </a:ext>
                </a:extLst>
              </a:tr>
              <a:tr h="59996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康寧大學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護理：</a:t>
                      </a: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16</a:t>
                      </a: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人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星期三下午</a:t>
                      </a:r>
                      <a:endParaRPr lang="en-US" altLang="zh-TW" sz="1600" b="0" dirty="0" smtClean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434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東海高中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餐旅</a:t>
                      </a: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+</a:t>
                      </a: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電機電子：</a:t>
                      </a: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20</a:t>
                      </a: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人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星期四下午</a:t>
                      </a:r>
                      <a:endParaRPr lang="en-US" altLang="zh-TW" sz="1600" b="0" dirty="0" smtClean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0968541"/>
                  </a:ext>
                </a:extLst>
              </a:tr>
              <a:tr h="6543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穀保家商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商管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+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設計：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18</a:t>
                      </a:r>
                      <a:r>
                        <a:rPr lang="zh-TW" altLang="en-US" sz="1800" kern="1200" baseline="0" dirty="0" smtClean="0">
                          <a:solidFill>
                            <a:schemeClr val="dk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 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人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+mn-cs"/>
                      </a:endParaRPr>
                    </a:p>
                  </a:txBody>
                  <a:tcPr marL="85725" marR="85725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星期四下午</a:t>
                      </a:r>
                      <a:endParaRPr lang="en-US" altLang="zh-TW" sz="1600" b="0" dirty="0" smtClean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4042067"/>
                  </a:ext>
                </a:extLst>
              </a:tr>
              <a:tr h="6543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泰山高中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動力機械</a:t>
                      </a: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+</a:t>
                      </a: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機械：</a:t>
                      </a: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17</a:t>
                      </a: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人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星期五下午</a:t>
                      </a:r>
                      <a:endParaRPr lang="en-US" altLang="zh-TW" sz="1600" b="0" dirty="0" smtClean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16697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282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/>
        </p:nvSpPr>
        <p:spPr>
          <a:xfrm>
            <a:off x="1177852" y="326283"/>
            <a:ext cx="3877985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新北市技藝競賽頒獎</a:t>
            </a:r>
            <a:endParaRPr lang="zh-TW" altLang="en-US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流程圖: 接點 2"/>
          <p:cNvSpPr/>
          <p:nvPr/>
        </p:nvSpPr>
        <p:spPr>
          <a:xfrm>
            <a:off x="7610768" y="-983460"/>
            <a:ext cx="1763480" cy="1811726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7861566" y="9834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資料組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16422" y="1091902"/>
            <a:ext cx="786369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原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頒獎典禮取消，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6/11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上午於三和國中進行</a:t>
            </a:r>
            <a:r>
              <a:rPr lang="en-US" altLang="zh-TW" sz="2200" b="1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AR</a:t>
            </a:r>
            <a:r>
              <a:rPr lang="zh-TW" altLang="en-US" sz="2200" b="1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擴</a:t>
            </a:r>
            <a:r>
              <a:rPr lang="zh-TW" altLang="en-US" sz="2200" b="1" dirty="0">
                <a:latin typeface="文鼎細圓" panose="020F0309000000000000" pitchFamily="49" charset="-120"/>
                <a:ea typeface="文鼎細圓" panose="020F0309000000000000" pitchFamily="49" charset="-120"/>
              </a:rPr>
              <a:t>增實境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拍攝，由胡馨老師帶三位學生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(910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吳思予、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914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陳虹均、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915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賴彥蓉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)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前往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拍攝並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領回技藝競賽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(1-6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名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)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及技優人員獎狀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、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獎品。</a:t>
            </a:r>
            <a:endParaRPr lang="en-US" altLang="zh-TW" sz="2200" dirty="0"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  <p:pic>
        <p:nvPicPr>
          <p:cNvPr id="7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233558"/>
            <a:ext cx="1038681" cy="770226"/>
          </a:xfrm>
          <a:prstGeom prst="rect">
            <a:avLst/>
          </a:prstGeom>
        </p:spPr>
      </p:pic>
      <p:sp>
        <p:nvSpPr>
          <p:cNvPr id="9" name="文本框 25"/>
          <p:cNvSpPr txBox="1"/>
          <p:nvPr/>
        </p:nvSpPr>
        <p:spPr>
          <a:xfrm>
            <a:off x="1284533" y="3395619"/>
            <a:ext cx="4288353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生涯發展紀錄手冊檢核</a:t>
            </a:r>
            <a:endParaRPr lang="zh-TW" altLang="en-US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1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3302894"/>
            <a:ext cx="1038681" cy="770226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658510" y="4197814"/>
            <a:ext cx="786369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七年級：</a:t>
            </a:r>
            <a:r>
              <a:rPr lang="en-US" altLang="zh-TW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6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月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10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日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(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三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)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中午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12:30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八年級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：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6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月 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9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日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(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二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)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中午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12:30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請輔導股長將全班手冊拿至四樓會議室檢核</a:t>
            </a:r>
            <a:endParaRPr lang="en-US" altLang="zh-TW" sz="2200" dirty="0" smtClean="0"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1730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/>
        </p:nvSpPr>
        <p:spPr>
          <a:xfrm>
            <a:off x="1177852" y="326283"/>
            <a:ext cx="3353803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學生輔導紀錄</a:t>
            </a:r>
            <a:r>
              <a:rPr lang="en-US" altLang="zh-TW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</a:t>
            </a:r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表</a:t>
            </a:r>
          </a:p>
        </p:txBody>
      </p:sp>
      <p:sp>
        <p:nvSpPr>
          <p:cNvPr id="3" name="流程圖: 接點 2"/>
          <p:cNvSpPr/>
          <p:nvPr/>
        </p:nvSpPr>
        <p:spPr>
          <a:xfrm>
            <a:off x="7610768" y="-983460"/>
            <a:ext cx="1763480" cy="1811726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7861566" y="9834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資料組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16422" y="1091902"/>
            <a:ext cx="78636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九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年級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導師於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6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月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20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日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(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六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)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畢業日放學前完成紀錄</a:t>
            </a:r>
            <a:endParaRPr lang="en-US" altLang="zh-TW" sz="2200" dirty="0" smtClean="0"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七八年級導師於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7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月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14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日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(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二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)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休業式完成紀錄</a:t>
            </a:r>
            <a:endParaRPr lang="en-US" altLang="zh-TW" sz="2200" dirty="0"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  <p:pic>
        <p:nvPicPr>
          <p:cNvPr id="7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233558"/>
            <a:ext cx="1038681" cy="77022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59083" y="2210319"/>
            <a:ext cx="7145144" cy="429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95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/>
        </p:nvSpPr>
        <p:spPr>
          <a:xfrm>
            <a:off x="1177852" y="326283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鑑定安置</a:t>
            </a:r>
            <a:endParaRPr lang="zh-TW" altLang="en-US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流程圖: 接點 2"/>
          <p:cNvSpPr/>
          <p:nvPr/>
        </p:nvSpPr>
        <p:spPr>
          <a:xfrm>
            <a:off x="7610768" y="-983460"/>
            <a:ext cx="1763480" cy="1811726"/>
          </a:xfrm>
          <a:prstGeom prst="flowChartConnector">
            <a:avLst/>
          </a:prstGeom>
          <a:solidFill>
            <a:srgbClr val="F68C2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7861566" y="9834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特教組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233558"/>
            <a:ext cx="1038681" cy="770226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796564" y="1084519"/>
            <a:ext cx="78596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lvl="0" indent="-257175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TW" sz="2400" kern="0" dirty="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10902</a:t>
            </a:r>
            <a:r>
              <a:rPr lang="zh-TW" altLang="en-US" sz="2400" kern="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梯共</a:t>
            </a:r>
            <a:r>
              <a:rPr lang="zh-TW" altLang="en-US" sz="2400" kern="0" dirty="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提</a:t>
            </a:r>
            <a:r>
              <a:rPr lang="en-US" altLang="zh-TW" sz="2400" kern="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3</a:t>
            </a:r>
            <a:r>
              <a:rPr lang="zh-TW" altLang="en-US" sz="2400" kern="0" dirty="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名</a:t>
            </a:r>
            <a:r>
              <a:rPr lang="zh-TW" altLang="en-US" sz="2400" kern="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學生，鑑定會議結果將於</a:t>
            </a:r>
            <a:r>
              <a:rPr lang="en-US" altLang="zh-TW" sz="2400" kern="0" dirty="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6/19(</a:t>
            </a:r>
            <a:r>
              <a:rPr lang="zh-TW" altLang="en-US" sz="2400" kern="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五</a:t>
            </a:r>
            <a:r>
              <a:rPr lang="en-US" altLang="zh-TW" sz="2400" kern="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)</a:t>
            </a:r>
            <a:r>
              <a:rPr lang="zh-TW" altLang="en-US" sz="2400" kern="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公告，公告後辦理酌減人數事宜</a:t>
            </a:r>
            <a:r>
              <a:rPr lang="zh-TW" altLang="en-US" sz="2400" kern="0" dirty="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。</a:t>
            </a:r>
            <a:endParaRPr lang="zh-TW" altLang="en-US" sz="2400" kern="0" dirty="0">
              <a:solidFill>
                <a:srgbClr val="000000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  <p:pic>
        <p:nvPicPr>
          <p:cNvPr id="7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3387288"/>
            <a:ext cx="1038681" cy="770226"/>
          </a:xfrm>
          <a:prstGeom prst="rect">
            <a:avLst/>
          </a:prstGeom>
        </p:spPr>
      </p:pic>
      <p:sp>
        <p:nvSpPr>
          <p:cNvPr id="8" name="文本框 25"/>
          <p:cNvSpPr txBox="1"/>
          <p:nvPr/>
        </p:nvSpPr>
        <p:spPr>
          <a:xfrm>
            <a:off x="1177852" y="3475590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藝才分發報名</a:t>
            </a:r>
          </a:p>
        </p:txBody>
      </p:sp>
      <p:sp>
        <p:nvSpPr>
          <p:cNvPr id="9" name="矩形 8"/>
          <p:cNvSpPr/>
          <p:nvPr/>
        </p:nvSpPr>
        <p:spPr>
          <a:xfrm>
            <a:off x="796564" y="4149445"/>
            <a:ext cx="7737836" cy="2048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高中職藝才班甄選</a:t>
            </a:r>
            <a:r>
              <a:rPr lang="en-US" altLang="zh-TW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(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音樂、美術</a:t>
            </a:r>
            <a:r>
              <a:rPr lang="en-US" altLang="zh-TW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)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班甄選入學分發報名，</a:t>
            </a:r>
            <a:r>
              <a:rPr lang="zh-TW" altLang="en-US" sz="2200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校內報名時間：</a:t>
            </a:r>
            <a:r>
              <a:rPr lang="en-US" altLang="zh-TW" sz="2200" dirty="0" smtClean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6/8(</a:t>
            </a:r>
            <a:r>
              <a:rPr lang="zh-TW" altLang="en-US" sz="2200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一</a:t>
            </a:r>
            <a:r>
              <a:rPr lang="en-US" altLang="zh-TW" sz="2200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)-</a:t>
            </a:r>
            <a:r>
              <a:rPr lang="en-US" altLang="zh-TW" sz="2200" dirty="0" smtClean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6/10(</a:t>
            </a:r>
            <a:r>
              <a:rPr lang="zh-TW" altLang="en-US" sz="2200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三</a:t>
            </a:r>
            <a:r>
              <a:rPr lang="en-US" altLang="zh-TW" sz="2200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)13:00</a:t>
            </a:r>
            <a:r>
              <a:rPr lang="zh-TW" altLang="en-US" sz="2200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前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，請導師協助提醒學生，務必在時限內，攜帶：報名表聯合術科測驗成績單、藝術才優異學生鑑定結果通知單、報名費</a:t>
            </a:r>
            <a:r>
              <a:rPr lang="en-US" altLang="zh-TW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280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元與限掛信封，到特教組進行報名，感謝。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6/10(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三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)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領取藝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才分發報名表，並簽名後始完成報名程序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。</a:t>
            </a:r>
            <a:endParaRPr lang="zh-TW" altLang="en-US" sz="2200" dirty="0"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1416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圖: 接點 1"/>
          <p:cNvSpPr/>
          <p:nvPr/>
        </p:nvSpPr>
        <p:spPr>
          <a:xfrm>
            <a:off x="7610768" y="-983460"/>
            <a:ext cx="1763480" cy="1811726"/>
          </a:xfrm>
          <a:prstGeom prst="flowChartConnector">
            <a:avLst/>
          </a:prstGeom>
          <a:solidFill>
            <a:srgbClr val="F68C2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7861566" y="9834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特教組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图片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233558"/>
            <a:ext cx="1038681" cy="770226"/>
          </a:xfrm>
          <a:prstGeom prst="rect">
            <a:avLst/>
          </a:prstGeom>
        </p:spPr>
      </p:pic>
      <p:sp>
        <p:nvSpPr>
          <p:cNvPr id="5" name="文本框 25"/>
          <p:cNvSpPr txBox="1"/>
          <p:nvPr/>
        </p:nvSpPr>
        <p:spPr>
          <a:xfrm>
            <a:off x="1194327" y="253129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資優活動</a:t>
            </a:r>
          </a:p>
        </p:txBody>
      </p:sp>
      <p:sp>
        <p:nvSpPr>
          <p:cNvPr id="6" name="矩形 5"/>
          <p:cNvSpPr/>
          <p:nvPr/>
        </p:nvSpPr>
        <p:spPr>
          <a:xfrm>
            <a:off x="796564" y="1084519"/>
            <a:ext cx="7859606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6/29</a:t>
            </a:r>
            <a:r>
              <a:rPr lang="zh-TW" altLang="en-US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上午第一節課於淨德樓五樓演藝廳有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本學期</a:t>
            </a:r>
            <a:r>
              <a:rPr lang="zh-TW" altLang="en-US" sz="2200" kern="0" dirty="0">
                <a:latin typeface="文鼎細圓" panose="020F0309000000000000" pitchFamily="49" charset="-120"/>
                <a:ea typeface="文鼎細圓" panose="020F0309000000000000" pitchFamily="49" charset="-120"/>
              </a:rPr>
              <a:t>校內方案資優生成果發表會</a:t>
            </a:r>
            <a:r>
              <a:rPr lang="zh-TW" altLang="en-US" sz="2200" kern="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。</a:t>
            </a:r>
            <a:endParaRPr lang="zh-TW" altLang="en-US" sz="2200" dirty="0"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  <p:pic>
        <p:nvPicPr>
          <p:cNvPr id="7" name="图片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3491221"/>
            <a:ext cx="1038681" cy="770226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796564" y="4366367"/>
            <a:ext cx="78596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正取生家長於</a:t>
            </a:r>
            <a:r>
              <a:rPr lang="en-US" altLang="zh-TW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109</a:t>
            </a:r>
            <a:r>
              <a:rPr lang="zh-TW" altLang="en-US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年</a:t>
            </a:r>
            <a:r>
              <a:rPr lang="en-US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6</a:t>
            </a:r>
            <a:r>
              <a:rPr lang="zh-TW" altLang="en-US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月</a:t>
            </a:r>
            <a:r>
              <a:rPr lang="en-US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11</a:t>
            </a:r>
            <a:r>
              <a:rPr lang="zh-TW" altLang="en-US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日</a:t>
            </a:r>
            <a:r>
              <a:rPr lang="en-US" altLang="zh-TW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(</a:t>
            </a:r>
            <a:r>
              <a:rPr lang="zh-TW" altLang="en-US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四</a:t>
            </a:r>
            <a:r>
              <a:rPr lang="en-US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)</a:t>
            </a:r>
            <a:r>
              <a:rPr lang="zh-TW" altLang="en-US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上午</a:t>
            </a:r>
            <a:r>
              <a:rPr lang="en-US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9</a:t>
            </a:r>
            <a:r>
              <a:rPr lang="zh-TW" altLang="en-US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時至下午</a:t>
            </a:r>
            <a:r>
              <a:rPr lang="en-US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4</a:t>
            </a:r>
            <a:r>
              <a:rPr lang="zh-TW" altLang="en-US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時辦理報到</a:t>
            </a:r>
            <a:endParaRPr lang="en-US" altLang="zh-TW" sz="2200" dirty="0" smtClean="0">
              <a:solidFill>
                <a:prstClr val="black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r>
              <a:rPr lang="zh-TW" altLang="en-US" dirty="0"/>
              <a:t>	</a:t>
            </a:r>
          </a:p>
        </p:txBody>
      </p:sp>
      <p:sp>
        <p:nvSpPr>
          <p:cNvPr id="9" name="文本框 25"/>
          <p:cNvSpPr txBox="1"/>
          <p:nvPr/>
        </p:nvSpPr>
        <p:spPr>
          <a:xfrm>
            <a:off x="1194327" y="3676672"/>
            <a:ext cx="4698722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spcBef>
                <a:spcPts val="600"/>
              </a:spcBef>
            </a:pPr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國中藝才音樂班招生鑑定</a:t>
            </a:r>
            <a:endParaRPr lang="en-US" altLang="zh-TW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17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cd08f9fd-83f0-4136-bb88-00d318c7194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cd08f9fd-83f0-4136-bb88-00d318c71946"/>
</p:tagLst>
</file>

<file path=ppt/theme/theme1.xml><?xml version="1.0" encoding="utf-8"?>
<a:theme xmlns:a="http://schemas.openxmlformats.org/drawingml/2006/main" name="包图主题2">
  <a:themeElements>
    <a:clrScheme name="自定义 10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D4857"/>
      </a:accent1>
      <a:accent2>
        <a:srgbClr val="1FBDC8"/>
      </a:accent2>
      <a:accent3>
        <a:srgbClr val="F68C2D"/>
      </a:accent3>
      <a:accent4>
        <a:srgbClr val="0F5E8C"/>
      </a:accent4>
      <a:accent5>
        <a:srgbClr val="ED4857"/>
      </a:accent5>
      <a:accent6>
        <a:srgbClr val="1FBDC8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1611</TotalTime>
  <Words>821</Words>
  <Application>Microsoft Office PowerPoint</Application>
  <PresentationFormat>如螢幕大小 (4:3)</PresentationFormat>
  <Paragraphs>110</Paragraphs>
  <Slides>12</Slides>
  <Notes>10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21" baseType="lpstr">
      <vt:lpstr>等线</vt:lpstr>
      <vt:lpstr>微软雅黑</vt:lpstr>
      <vt:lpstr>文鼎細圓</vt:lpstr>
      <vt:lpstr>微軟正黑體</vt:lpstr>
      <vt:lpstr>新細明體</vt:lpstr>
      <vt:lpstr>Arial</vt:lpstr>
      <vt:lpstr>Century Gothic</vt:lpstr>
      <vt:lpstr>Times New Roman</vt:lpstr>
      <vt:lpstr>包图主题2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dc:description>http://www.ypppt.com/</dc:description>
  <cp:lastModifiedBy>user</cp:lastModifiedBy>
  <cp:revision>297</cp:revision>
  <dcterms:created xsi:type="dcterms:W3CDTF">2017-08-04T06:04:02Z</dcterms:created>
  <dcterms:modified xsi:type="dcterms:W3CDTF">2020-06-03T00:22:20Z</dcterms:modified>
</cp:coreProperties>
</file>