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62" r:id="rId2"/>
    <p:sldId id="286" r:id="rId3"/>
    <p:sldId id="298" r:id="rId4"/>
    <p:sldId id="299" r:id="rId5"/>
    <p:sldId id="288" r:id="rId6"/>
    <p:sldId id="257" r:id="rId7"/>
    <p:sldId id="283" r:id="rId8"/>
    <p:sldId id="284" r:id="rId9"/>
    <p:sldId id="300" r:id="rId10"/>
    <p:sldId id="301" r:id="rId11"/>
    <p:sldId id="295" r:id="rId12"/>
    <p:sldId id="296" r:id="rId13"/>
    <p:sldId id="297" r:id="rId14"/>
    <p:sldId id="291" r:id="rId15"/>
    <p:sldId id="292" r:id="rId16"/>
    <p:sldId id="293" r:id="rId17"/>
    <p:sldId id="294" r:id="rId18"/>
    <p:sldId id="281" r:id="rId19"/>
    <p:sldId id="290" r:id="rId20"/>
    <p:sldId id="285" r:id="rId21"/>
    <p:sldId id="289" r:id="rId22"/>
    <p:sldId id="287" r:id="rId23"/>
    <p:sldId id="282" r:id="rId24"/>
    <p:sldId id="278" r:id="rId25"/>
  </p:sldIdLst>
  <p:sldSz cx="12192000" cy="6858000"/>
  <p:notesSz cx="6858000" cy="9144000"/>
  <p:defaultTextStyle>
    <a:defPPr rtl="0">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23025E56-E328-474E-8CC4-07E49F7783B1}">
          <p14:sldIdLst>
            <p14:sldId id="262"/>
            <p14:sldId id="286"/>
            <p14:sldId id="298"/>
            <p14:sldId id="299"/>
            <p14:sldId id="288"/>
          </p14:sldIdLst>
        </p14:section>
        <p14:section name="未命名的章節" id="{D548DD7A-66DE-4248-9A3A-0BE74DF1126D}">
          <p14:sldIdLst>
            <p14:sldId id="257"/>
            <p14:sldId id="283"/>
            <p14:sldId id="284"/>
            <p14:sldId id="300"/>
            <p14:sldId id="301"/>
            <p14:sldId id="295"/>
            <p14:sldId id="296"/>
            <p14:sldId id="297"/>
            <p14:sldId id="291"/>
            <p14:sldId id="292"/>
            <p14:sldId id="293"/>
            <p14:sldId id="294"/>
            <p14:sldId id="281"/>
            <p14:sldId id="290"/>
            <p14:sldId id="285"/>
            <p14:sldId id="289"/>
            <p14:sldId id="287"/>
            <p14:sldId id="282"/>
            <p14:sldId id="278"/>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706" autoAdjust="0"/>
  </p:normalViewPr>
  <p:slideViewPr>
    <p:cSldViewPr snapToGrid="0">
      <p:cViewPr varScale="1">
        <p:scale>
          <a:sx n="69" d="100"/>
          <a:sy n="69" d="100"/>
        </p:scale>
        <p:origin x="556" y="64"/>
      </p:cViewPr>
      <p:guideLst>
        <p:guide pos="3840"/>
        <p:guide orient="horz" pos="2160"/>
      </p:guideLst>
    </p:cSldViewPr>
  </p:slideViewPr>
  <p:notesTextViewPr>
    <p:cViewPr>
      <p:scale>
        <a:sx n="1" d="1"/>
        <a:sy n="1" d="1"/>
      </p:scale>
      <p:origin x="0" y="0"/>
    </p:cViewPr>
  </p:notesTextViewPr>
  <p:notesViewPr>
    <p:cSldViewPr snapToGrid="0" showGuides="1">
      <p:cViewPr varScale="1">
        <p:scale>
          <a:sx n="100" d="100"/>
          <a:sy n="100" d="100"/>
        </p:scale>
        <p:origin x="280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zh-TW" altLang="en-US" dirty="0">
              <a:latin typeface="+mj-ea"/>
              <a:ea typeface="+mj-ea"/>
            </a:endParaRPr>
          </a:p>
        </p:txBody>
      </p:sp>
      <p:sp>
        <p:nvSpPr>
          <p:cNvPr id="3" name="日期預留位置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1D6AE98-31E4-4998-8DE8-2921D32E9C44}" type="datetime2">
              <a:rPr lang="zh-TW" altLang="en-US" smtClean="0">
                <a:latin typeface="+mj-ea"/>
                <a:ea typeface="+mj-ea"/>
              </a:rPr>
              <a:t>2018年10月4日</a:t>
            </a:fld>
            <a:endParaRPr lang="zh-TW" altLang="en-US" dirty="0">
              <a:latin typeface="+mj-ea"/>
              <a:ea typeface="+mj-ea"/>
            </a:endParaRPr>
          </a:p>
        </p:txBody>
      </p:sp>
      <p:sp>
        <p:nvSpPr>
          <p:cNvPr id="4" name="頁尾預留位置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zh-TW" altLang="en-US" dirty="0">
              <a:latin typeface="+mj-ea"/>
              <a:ea typeface="+mj-ea"/>
            </a:endParaRPr>
          </a:p>
        </p:txBody>
      </p:sp>
      <p:sp>
        <p:nvSpPr>
          <p:cNvPr id="5" name="投影片編號預留位置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98501B-77B5-4365-9881-C6E19A3C1E42}" type="slidenum">
              <a:rPr lang="en-US" altLang="zh-TW" smtClean="0">
                <a:latin typeface="+mj-ea"/>
                <a:ea typeface="+mj-ea"/>
              </a:rPr>
              <a:t>‹#›</a:t>
            </a:fld>
            <a:endParaRPr lang="zh-TW" altLang="en-US" dirty="0">
              <a:latin typeface="+mj-ea"/>
              <a:ea typeface="+mj-ea"/>
            </a:endParaRPr>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j-ea"/>
                <a:ea typeface="+mj-ea"/>
              </a:defRPr>
            </a:lvl1pPr>
          </a:lstStyle>
          <a:p>
            <a:endParaRPr lang="zh-TW" altLang="en-US" dirty="0"/>
          </a:p>
        </p:txBody>
      </p:sp>
      <p:sp>
        <p:nvSpPr>
          <p:cNvPr id="3" name="日期預留位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j-ea"/>
                <a:ea typeface="+mj-ea"/>
              </a:defRPr>
            </a:lvl1pPr>
          </a:lstStyle>
          <a:p>
            <a:fld id="{6C15BBF3-BBB2-4C8F-BF98-13BB26E285AB}" type="datetime2">
              <a:rPr lang="zh-TW" altLang="en-US" smtClean="0"/>
              <a:pPr/>
              <a:t>2018年10月4日</a:t>
            </a:fld>
            <a:endParaRPr lang="zh-TW" altLang="en-US" dirty="0"/>
          </a:p>
        </p:txBody>
      </p:sp>
      <p:sp>
        <p:nvSpPr>
          <p:cNvPr id="4" name="投影片影像預留位置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zh-TW" altLang="en-US" dirty="0"/>
          </a:p>
        </p:txBody>
      </p:sp>
      <p:sp>
        <p:nvSpPr>
          <p:cNvPr id="5" name="備忘稿預留位置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TW" altLang="en-US" dirty="0" smtClean="0"/>
              <a:t>按一下以編輯母片文字樣式</a:t>
            </a:r>
          </a:p>
          <a:p>
            <a:pPr lvl="1" rtl="0"/>
            <a:r>
              <a:rPr lang="zh-TW" altLang="en-US" dirty="0" smtClean="0"/>
              <a:t>第二層</a:t>
            </a:r>
          </a:p>
          <a:p>
            <a:pPr lvl="2" rtl="0"/>
            <a:r>
              <a:rPr lang="zh-TW" altLang="en-US" dirty="0" smtClean="0"/>
              <a:t>第三層</a:t>
            </a:r>
          </a:p>
          <a:p>
            <a:pPr lvl="3" rtl="0"/>
            <a:r>
              <a:rPr lang="zh-TW" altLang="en-US" dirty="0" smtClean="0"/>
              <a:t>第四層</a:t>
            </a:r>
          </a:p>
          <a:p>
            <a:pPr lvl="4" rtl="0"/>
            <a:r>
              <a:rPr lang="zh-TW" altLang="en-US" dirty="0" smtClean="0"/>
              <a:t>第五層</a:t>
            </a:r>
            <a:endParaRPr lang="zh-TW" altLang="en-US" dirty="0"/>
          </a:p>
        </p:txBody>
      </p:sp>
      <p:sp>
        <p:nvSpPr>
          <p:cNvPr id="6" name="頁尾預留位置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j-ea"/>
                <a:ea typeface="+mj-ea"/>
              </a:defRPr>
            </a:lvl1pPr>
          </a:lstStyle>
          <a:p>
            <a:endParaRPr lang="zh-TW" altLang="en-US" dirty="0"/>
          </a:p>
        </p:txBody>
      </p:sp>
      <p:sp>
        <p:nvSpPr>
          <p:cNvPr id="7" name="投影片編號預留位置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j-ea"/>
                <a:ea typeface="+mj-ea"/>
              </a:defRPr>
            </a:lvl1pPr>
          </a:lstStyle>
          <a:p>
            <a:fld id="{FC8BD8E7-1312-41F3-99C4-6DA5AF891969}" type="slidenum">
              <a:rPr lang="en-US" altLang="zh-TW" smtClean="0"/>
              <a:pPr/>
              <a:t>‹#›</a:t>
            </a:fld>
            <a:endParaRPr lang="zh-TW" altLang="en-US" dirty="0"/>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j-ea"/>
        <a:ea typeface="+mj-ea"/>
        <a:cs typeface="+mn-cs"/>
      </a:defRPr>
    </a:lvl1pPr>
    <a:lvl2pPr marL="457200" algn="l" defTabSz="914400" rtl="0" eaLnBrk="1" latinLnBrk="0" hangingPunct="1">
      <a:defRPr sz="1200" kern="1200">
        <a:solidFill>
          <a:schemeClr val="tx1"/>
        </a:solidFill>
        <a:latin typeface="+mj-ea"/>
        <a:ea typeface="+mj-ea"/>
        <a:cs typeface="+mn-cs"/>
      </a:defRPr>
    </a:lvl2pPr>
    <a:lvl3pPr marL="914400" algn="l" defTabSz="914400" rtl="0" eaLnBrk="1" latinLnBrk="0" hangingPunct="1">
      <a:defRPr sz="1200" kern="1200">
        <a:solidFill>
          <a:schemeClr val="tx1"/>
        </a:solidFill>
        <a:latin typeface="+mj-ea"/>
        <a:ea typeface="+mj-ea"/>
        <a:cs typeface="+mn-cs"/>
      </a:defRPr>
    </a:lvl3pPr>
    <a:lvl4pPr marL="1371600" algn="l" defTabSz="914400" rtl="0" eaLnBrk="1" latinLnBrk="0" hangingPunct="1">
      <a:defRPr sz="1200" kern="1200">
        <a:solidFill>
          <a:schemeClr val="tx1"/>
        </a:solidFill>
        <a:latin typeface="+mj-ea"/>
        <a:ea typeface="+mj-ea"/>
        <a:cs typeface="+mn-cs"/>
      </a:defRPr>
    </a:lvl4pPr>
    <a:lvl5pPr marL="1828800" algn="l" defTabSz="914400" rtl="0" eaLnBrk="1" latinLnBrk="0" hangingPunct="1">
      <a:defRPr sz="1200" kern="1200">
        <a:solidFill>
          <a:schemeClr val="tx1"/>
        </a:solidFill>
        <a:latin typeface="+mj-ea"/>
        <a:ea typeface="+mj-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a:t>
            </a:fld>
            <a:endParaRPr lang="zh-TW" altLang="en-US" dirty="0"/>
          </a:p>
        </p:txBody>
      </p:sp>
    </p:spTree>
    <p:extLst>
      <p:ext uri="{BB962C8B-B14F-4D97-AF65-F5344CB8AC3E}">
        <p14:creationId xmlns:p14="http://schemas.microsoft.com/office/powerpoint/2010/main" val="2583979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10</a:t>
            </a:fld>
            <a:endParaRPr lang="zh-TW" altLang="en-US" dirty="0"/>
          </a:p>
        </p:txBody>
      </p:sp>
    </p:spTree>
    <p:extLst>
      <p:ext uri="{BB962C8B-B14F-4D97-AF65-F5344CB8AC3E}">
        <p14:creationId xmlns:p14="http://schemas.microsoft.com/office/powerpoint/2010/main" val="3866483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11</a:t>
            </a:fld>
            <a:endParaRPr lang="zh-TW" altLang="en-US" dirty="0"/>
          </a:p>
        </p:txBody>
      </p:sp>
    </p:spTree>
    <p:extLst>
      <p:ext uri="{BB962C8B-B14F-4D97-AF65-F5344CB8AC3E}">
        <p14:creationId xmlns:p14="http://schemas.microsoft.com/office/powerpoint/2010/main" val="3924467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12</a:t>
            </a:fld>
            <a:endParaRPr lang="zh-TW" altLang="en-US" dirty="0"/>
          </a:p>
        </p:txBody>
      </p:sp>
    </p:spTree>
    <p:extLst>
      <p:ext uri="{BB962C8B-B14F-4D97-AF65-F5344CB8AC3E}">
        <p14:creationId xmlns:p14="http://schemas.microsoft.com/office/powerpoint/2010/main" val="1058456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13</a:t>
            </a:fld>
            <a:endParaRPr lang="zh-TW" altLang="en-US" dirty="0"/>
          </a:p>
        </p:txBody>
      </p:sp>
    </p:spTree>
    <p:extLst>
      <p:ext uri="{BB962C8B-B14F-4D97-AF65-F5344CB8AC3E}">
        <p14:creationId xmlns:p14="http://schemas.microsoft.com/office/powerpoint/2010/main" val="3250469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16</a:t>
            </a:fld>
            <a:endParaRPr lang="zh-TW" altLang="en-US" dirty="0"/>
          </a:p>
        </p:txBody>
      </p:sp>
    </p:spTree>
    <p:extLst>
      <p:ext uri="{BB962C8B-B14F-4D97-AF65-F5344CB8AC3E}">
        <p14:creationId xmlns:p14="http://schemas.microsoft.com/office/powerpoint/2010/main" val="3361944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17</a:t>
            </a:fld>
            <a:endParaRPr lang="zh-TW" altLang="en-US" dirty="0"/>
          </a:p>
        </p:txBody>
      </p:sp>
    </p:spTree>
    <p:extLst>
      <p:ext uri="{BB962C8B-B14F-4D97-AF65-F5344CB8AC3E}">
        <p14:creationId xmlns:p14="http://schemas.microsoft.com/office/powerpoint/2010/main" val="1097989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18</a:t>
            </a:fld>
            <a:endParaRPr lang="zh-TW" altLang="en-US" dirty="0"/>
          </a:p>
        </p:txBody>
      </p:sp>
    </p:spTree>
    <p:extLst>
      <p:ext uri="{BB962C8B-B14F-4D97-AF65-F5344CB8AC3E}">
        <p14:creationId xmlns:p14="http://schemas.microsoft.com/office/powerpoint/2010/main" val="2928786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19</a:t>
            </a:fld>
            <a:endParaRPr lang="zh-TW" altLang="en-US" dirty="0"/>
          </a:p>
        </p:txBody>
      </p:sp>
    </p:spTree>
    <p:extLst>
      <p:ext uri="{BB962C8B-B14F-4D97-AF65-F5344CB8AC3E}">
        <p14:creationId xmlns:p14="http://schemas.microsoft.com/office/powerpoint/2010/main" val="1751380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20</a:t>
            </a:fld>
            <a:endParaRPr lang="zh-TW" altLang="en-US" dirty="0"/>
          </a:p>
        </p:txBody>
      </p:sp>
    </p:spTree>
    <p:extLst>
      <p:ext uri="{BB962C8B-B14F-4D97-AF65-F5344CB8AC3E}">
        <p14:creationId xmlns:p14="http://schemas.microsoft.com/office/powerpoint/2010/main" val="580566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21</a:t>
            </a:fld>
            <a:endParaRPr lang="zh-TW" altLang="en-US" dirty="0"/>
          </a:p>
        </p:txBody>
      </p:sp>
    </p:spTree>
    <p:extLst>
      <p:ext uri="{BB962C8B-B14F-4D97-AF65-F5344CB8AC3E}">
        <p14:creationId xmlns:p14="http://schemas.microsoft.com/office/powerpoint/2010/main" val="3157624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a:t>
            </a:fld>
            <a:endParaRPr lang="zh-TW" altLang="en-US" dirty="0"/>
          </a:p>
        </p:txBody>
      </p:sp>
    </p:spTree>
    <p:extLst>
      <p:ext uri="{BB962C8B-B14F-4D97-AF65-F5344CB8AC3E}">
        <p14:creationId xmlns:p14="http://schemas.microsoft.com/office/powerpoint/2010/main" val="474734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22</a:t>
            </a:fld>
            <a:endParaRPr lang="zh-TW" altLang="en-US" dirty="0"/>
          </a:p>
        </p:txBody>
      </p:sp>
    </p:spTree>
    <p:extLst>
      <p:ext uri="{BB962C8B-B14F-4D97-AF65-F5344CB8AC3E}">
        <p14:creationId xmlns:p14="http://schemas.microsoft.com/office/powerpoint/2010/main" val="3665566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23</a:t>
            </a:fld>
            <a:endParaRPr lang="zh-TW" altLang="en-US" dirty="0"/>
          </a:p>
        </p:txBody>
      </p:sp>
    </p:spTree>
    <p:extLst>
      <p:ext uri="{BB962C8B-B14F-4D97-AF65-F5344CB8AC3E}">
        <p14:creationId xmlns:p14="http://schemas.microsoft.com/office/powerpoint/2010/main" val="4245804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24</a:t>
            </a:fld>
            <a:endParaRPr lang="zh-TW" altLang="en-US" dirty="0"/>
          </a:p>
        </p:txBody>
      </p:sp>
    </p:spTree>
    <p:extLst>
      <p:ext uri="{BB962C8B-B14F-4D97-AF65-F5344CB8AC3E}">
        <p14:creationId xmlns:p14="http://schemas.microsoft.com/office/powerpoint/2010/main" val="339527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3</a:t>
            </a:fld>
            <a:endParaRPr lang="zh-TW" altLang="en-US" dirty="0"/>
          </a:p>
        </p:txBody>
      </p:sp>
    </p:spTree>
    <p:extLst>
      <p:ext uri="{BB962C8B-B14F-4D97-AF65-F5344CB8AC3E}">
        <p14:creationId xmlns:p14="http://schemas.microsoft.com/office/powerpoint/2010/main" val="1567185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4</a:t>
            </a:fld>
            <a:endParaRPr lang="zh-TW" altLang="en-US" dirty="0"/>
          </a:p>
        </p:txBody>
      </p:sp>
    </p:spTree>
    <p:extLst>
      <p:ext uri="{BB962C8B-B14F-4D97-AF65-F5344CB8AC3E}">
        <p14:creationId xmlns:p14="http://schemas.microsoft.com/office/powerpoint/2010/main" val="1586134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5</a:t>
            </a:fld>
            <a:endParaRPr lang="zh-TW" altLang="en-US" dirty="0"/>
          </a:p>
        </p:txBody>
      </p:sp>
    </p:spTree>
    <p:extLst>
      <p:ext uri="{BB962C8B-B14F-4D97-AF65-F5344CB8AC3E}">
        <p14:creationId xmlns:p14="http://schemas.microsoft.com/office/powerpoint/2010/main" val="3790764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6</a:t>
            </a:fld>
            <a:endParaRPr lang="zh-TW" altLang="en-US" dirty="0"/>
          </a:p>
        </p:txBody>
      </p:sp>
    </p:spTree>
    <p:extLst>
      <p:ext uri="{BB962C8B-B14F-4D97-AF65-F5344CB8AC3E}">
        <p14:creationId xmlns:p14="http://schemas.microsoft.com/office/powerpoint/2010/main" val="504236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7</a:t>
            </a:fld>
            <a:endParaRPr lang="zh-TW" altLang="en-US" dirty="0"/>
          </a:p>
        </p:txBody>
      </p:sp>
    </p:spTree>
    <p:extLst>
      <p:ext uri="{BB962C8B-B14F-4D97-AF65-F5344CB8AC3E}">
        <p14:creationId xmlns:p14="http://schemas.microsoft.com/office/powerpoint/2010/main" val="3760457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8</a:t>
            </a:fld>
            <a:endParaRPr lang="zh-TW" altLang="en-US" dirty="0"/>
          </a:p>
        </p:txBody>
      </p:sp>
    </p:spTree>
    <p:extLst>
      <p:ext uri="{BB962C8B-B14F-4D97-AF65-F5344CB8AC3E}">
        <p14:creationId xmlns:p14="http://schemas.microsoft.com/office/powerpoint/2010/main" val="71750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FC8BD8E7-1312-41F3-99C4-6DA5AF891969}" type="slidenum">
              <a:rPr lang="en-US" altLang="zh-TW" smtClean="0"/>
              <a:t>9</a:t>
            </a:fld>
            <a:endParaRPr lang="zh-TW" altLang="en-US" dirty="0"/>
          </a:p>
        </p:txBody>
      </p:sp>
    </p:spTree>
    <p:extLst>
      <p:ext uri="{BB962C8B-B14F-4D97-AF65-F5344CB8AC3E}">
        <p14:creationId xmlns:p14="http://schemas.microsoft.com/office/powerpoint/2010/main" val="1082222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accent1">
            <a:lumMod val="75000"/>
          </a:schemeClr>
        </a:solidFill>
        <a:effectLst/>
      </p:bgPr>
    </p:bg>
    <p:spTree>
      <p:nvGrpSpPr>
        <p:cNvPr id="1" name=""/>
        <p:cNvGrpSpPr/>
        <p:nvPr/>
      </p:nvGrpSpPr>
      <p:grpSpPr>
        <a:xfrm>
          <a:off x="0" y="0"/>
          <a:ext cx="0" cy="0"/>
          <a:chOff x="0" y="0"/>
          <a:chExt cx="0" cy="0"/>
        </a:xfrm>
      </p:grpSpPr>
      <p:sp>
        <p:nvSpPr>
          <p:cNvPr id="7" name="矩形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dirty="0">
              <a:latin typeface="+mj-ea"/>
              <a:ea typeface="+mj-ea"/>
            </a:endParaRPr>
          </a:p>
        </p:txBody>
      </p:sp>
      <p:sp>
        <p:nvSpPr>
          <p:cNvPr id="2" name="標題 1"/>
          <p:cNvSpPr>
            <a:spLocks noGrp="1"/>
          </p:cNvSpPr>
          <p:nvPr>
            <p:ph type="ctrTitle"/>
          </p:nvPr>
        </p:nvSpPr>
        <p:spPr>
          <a:xfrm>
            <a:off x="838200" y="1548245"/>
            <a:ext cx="10515600" cy="2240280"/>
          </a:xfrm>
        </p:spPr>
        <p:txBody>
          <a:bodyPr rtlCol="0" anchor="b">
            <a:normAutofit/>
          </a:bodyPr>
          <a:lstStyle>
            <a:lvl1pPr algn="ctr">
              <a:defRPr sz="4400">
                <a:solidFill>
                  <a:schemeClr val="bg1"/>
                </a:solidFill>
                <a:latin typeface="+mj-ea"/>
                <a:ea typeface="+mj-ea"/>
              </a:defRPr>
            </a:lvl1pPr>
          </a:lstStyle>
          <a:p>
            <a:pPr rtl="0"/>
            <a:r>
              <a:rPr lang="zh-TW" altLang="en-US" noProof="0" smtClean="0"/>
              <a:t>按一下以編輯母片標題樣式</a:t>
            </a:r>
            <a:endParaRPr lang="zh-TW" altLang="en-US" noProof="0" dirty="0"/>
          </a:p>
        </p:txBody>
      </p:sp>
      <p:sp>
        <p:nvSpPr>
          <p:cNvPr id="3" name="副標題 2"/>
          <p:cNvSpPr>
            <a:spLocks noGrp="1"/>
          </p:cNvSpPr>
          <p:nvPr>
            <p:ph type="subTitle" idx="1"/>
          </p:nvPr>
        </p:nvSpPr>
        <p:spPr>
          <a:xfrm>
            <a:off x="838200" y="3854659"/>
            <a:ext cx="10515600" cy="1143000"/>
          </a:xfrm>
        </p:spPr>
        <p:txBody>
          <a:bodyPr rtlCol="0">
            <a:normAutofit/>
          </a:bodyPr>
          <a:lstStyle>
            <a:lvl1pPr marL="0" indent="0" algn="ctr">
              <a:buNone/>
              <a:defRPr sz="2000" cap="all" spc="50" baseline="0">
                <a:solidFill>
                  <a:schemeClr val="bg1"/>
                </a:solidFill>
                <a:latin typeface="+mj-ea"/>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TW" altLang="en-US" noProof="0" smtClean="0"/>
              <a:t>按一下以編輯母片副標題樣式</a:t>
            </a:r>
            <a:endParaRPr lang="zh-TW" altLang="en-US" noProof="0" dirty="0"/>
          </a:p>
        </p:txBody>
      </p:sp>
    </p:spTree>
    <p:extLst>
      <p:ext uri="{BB962C8B-B14F-4D97-AF65-F5344CB8AC3E}">
        <p14:creationId xmlns:p14="http://schemas.microsoft.com/office/powerpoint/2010/main" val="7988627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含標題的圖片">
    <p:spTree>
      <p:nvGrpSpPr>
        <p:cNvPr id="1" name=""/>
        <p:cNvGrpSpPr/>
        <p:nvPr/>
      </p:nvGrpSpPr>
      <p:grpSpPr>
        <a:xfrm>
          <a:off x="0" y="0"/>
          <a:ext cx="0" cy="0"/>
          <a:chOff x="0" y="0"/>
          <a:chExt cx="0" cy="0"/>
        </a:xfrm>
      </p:grpSpPr>
      <p:sp>
        <p:nvSpPr>
          <p:cNvPr id="8" name="矩形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dirty="0">
              <a:latin typeface="+mj-ea"/>
              <a:ea typeface="+mj-ea"/>
            </a:endParaRPr>
          </a:p>
        </p:txBody>
      </p:sp>
      <p:sp>
        <p:nvSpPr>
          <p:cNvPr id="2" name="標題 1"/>
          <p:cNvSpPr>
            <a:spLocks noGrp="1"/>
          </p:cNvSpPr>
          <p:nvPr>
            <p:ph type="title"/>
          </p:nvPr>
        </p:nvSpPr>
        <p:spPr>
          <a:xfrm>
            <a:off x="8532813" y="1683327"/>
            <a:ext cx="3125787" cy="2877260"/>
          </a:xfrm>
        </p:spPr>
        <p:txBody>
          <a:bodyPr rtlCol="0" anchor="b">
            <a:normAutofit/>
          </a:bodyPr>
          <a:lstStyle>
            <a:lvl1pPr>
              <a:defRPr sz="3000">
                <a:solidFill>
                  <a:schemeClr val="bg1"/>
                </a:solidFill>
                <a:latin typeface="+mj-ea"/>
                <a:ea typeface="+mj-ea"/>
              </a:defRPr>
            </a:lvl1pPr>
          </a:lstStyle>
          <a:p>
            <a:pPr rtl="0"/>
            <a:r>
              <a:rPr lang="zh-TW" altLang="en-US" noProof="0" smtClean="0"/>
              <a:t>按一下以編輯母片標題樣式</a:t>
            </a:r>
            <a:endParaRPr lang="zh-TW" altLang="en-US" noProof="0" dirty="0"/>
          </a:p>
        </p:txBody>
      </p:sp>
      <p:sp>
        <p:nvSpPr>
          <p:cNvPr id="6" name="圖片預留位置 2" descr="要新增影像的空白預留位置。按一下預留位置，然後選取您要新增的影像"/>
          <p:cNvSpPr>
            <a:spLocks noGrp="1"/>
          </p:cNvSpPr>
          <p:nvPr>
            <p:ph type="pic" idx="1"/>
          </p:nvPr>
        </p:nvSpPr>
        <p:spPr>
          <a:xfrm>
            <a:off x="0" y="0"/>
            <a:ext cx="8101584" cy="6857999"/>
          </a:xfrm>
        </p:spPr>
        <p:txBody>
          <a:bodyPr tIns="457200" rtlCol="0">
            <a:normAutofit/>
          </a:bodyPr>
          <a:lstStyle>
            <a:lvl1pPr marL="0" indent="0" algn="ctr">
              <a:buNone/>
              <a:defRPr sz="2000">
                <a:latin typeface="+mj-ea"/>
                <a:ea typeface="+mj-e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smtClean="0"/>
              <a:t>按一下圖示以新增圖片</a:t>
            </a:r>
            <a:endParaRPr lang="zh-TW" altLang="en-US" noProof="0" dirty="0"/>
          </a:p>
        </p:txBody>
      </p:sp>
      <p:sp>
        <p:nvSpPr>
          <p:cNvPr id="4" name="文字預留位置 3"/>
          <p:cNvSpPr>
            <a:spLocks noGrp="1"/>
          </p:cNvSpPr>
          <p:nvPr>
            <p:ph type="body" sz="half" idx="2"/>
          </p:nvPr>
        </p:nvSpPr>
        <p:spPr>
          <a:xfrm>
            <a:off x="8532813" y="4591761"/>
            <a:ext cx="3125787" cy="1580440"/>
          </a:xfrm>
        </p:spPr>
        <p:txBody>
          <a:bodyPr rtlCol="0"/>
          <a:lstStyle>
            <a:lvl1pPr marL="0" indent="0">
              <a:spcBef>
                <a:spcPts val="800"/>
              </a:spcBef>
              <a:buNone/>
              <a:defRPr sz="1600">
                <a:solidFill>
                  <a:schemeClr val="bg1"/>
                </a:solidFill>
                <a:latin typeface="+mj-ea"/>
                <a:ea typeface="+mj-ea"/>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noProof="0" smtClean="0"/>
              <a:t>編輯母片文字樣式</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直排文字預留位置 2"/>
          <p:cNvSpPr>
            <a:spLocks noGrp="1"/>
          </p:cNvSpPr>
          <p:nvPr>
            <p:ph type="body" orient="vert" idx="1"/>
          </p:nvPr>
        </p:nvSpPr>
        <p:spPr/>
        <p:txBody>
          <a:bodyPr vert="eaVert" rtlCol="0"/>
          <a:lstStyle>
            <a:lvl1pPr>
              <a:defRPr/>
            </a:lvl1pPr>
            <a:lvl5pPr>
              <a:defRPr/>
            </a:lvl5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頁尾預留位置 4"/>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4" name="日期預留位置 3"/>
          <p:cNvSpPr>
            <a:spLocks noGrp="1"/>
          </p:cNvSpPr>
          <p:nvPr>
            <p:ph type="dt" sz="half" idx="10"/>
          </p:nvPr>
        </p:nvSpPr>
        <p:spPr/>
        <p:txBody>
          <a:bodyPr rtlCol="0"/>
          <a:lstStyle>
            <a:lvl1pPr>
              <a:defRPr/>
            </a:lvl1pPr>
          </a:lstStyle>
          <a:p>
            <a:fld id="{090F72CD-D466-4E38-8B6B-FE73E557DB03}" type="datetime2">
              <a:rPr lang="zh-TW" altLang="en-US" smtClean="0"/>
              <a:pPr/>
              <a:t>2018年10月4日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457200"/>
            <a:ext cx="1943100" cy="5719762"/>
          </a:xfrm>
        </p:spPr>
        <p:txBody>
          <a:bodyPr vert="eaVert" rtlCol="0"/>
          <a:lstStyle/>
          <a:p>
            <a:pPr rtl="0"/>
            <a:r>
              <a:rPr lang="zh-TW" altLang="en-US" noProof="0" smtClean="0"/>
              <a:t>按一下以編輯母片標題樣式</a:t>
            </a:r>
            <a:endParaRPr lang="zh-TW" altLang="en-US" noProof="0" dirty="0"/>
          </a:p>
        </p:txBody>
      </p:sp>
      <p:sp>
        <p:nvSpPr>
          <p:cNvPr id="3" name="直排文字預留位置 2"/>
          <p:cNvSpPr>
            <a:spLocks noGrp="1"/>
          </p:cNvSpPr>
          <p:nvPr>
            <p:ph type="body" orient="vert" idx="1"/>
          </p:nvPr>
        </p:nvSpPr>
        <p:spPr>
          <a:xfrm>
            <a:off x="1524000" y="457200"/>
            <a:ext cx="7048500" cy="5719762"/>
          </a:xfrm>
        </p:spPr>
        <p:txBody>
          <a:bodyPr vert="eaVert" rtlCol="0"/>
          <a:lstStyle>
            <a:lvl1pPr>
              <a:defRPr/>
            </a:lvl1pPr>
            <a:lvl5pPr>
              <a:defRPr/>
            </a:lvl5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頁尾預留位置 4"/>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4" name="日期預留位置 3"/>
          <p:cNvSpPr>
            <a:spLocks noGrp="1"/>
          </p:cNvSpPr>
          <p:nvPr>
            <p:ph type="dt" sz="half" idx="10"/>
          </p:nvPr>
        </p:nvSpPr>
        <p:spPr/>
        <p:txBody>
          <a:bodyPr rtlCol="0"/>
          <a:lstStyle>
            <a:lvl1pPr>
              <a:defRPr/>
            </a:lvl1pPr>
          </a:lstStyle>
          <a:p>
            <a:fld id="{18196BFE-4800-487C-81EC-369A2B16EA72}" type="datetime2">
              <a:rPr lang="zh-TW" altLang="en-US" smtClean="0"/>
              <a:pPr/>
              <a:t>2018年10月4日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含圖片的標題投影片">
    <p:bg>
      <p:bgRef idx="1001">
        <a:schemeClr val="bg1"/>
      </p:bgRef>
    </p:bg>
    <p:spTree>
      <p:nvGrpSpPr>
        <p:cNvPr id="1" name=""/>
        <p:cNvGrpSpPr/>
        <p:nvPr/>
      </p:nvGrpSpPr>
      <p:grpSpPr>
        <a:xfrm>
          <a:off x="0" y="0"/>
          <a:ext cx="0" cy="0"/>
          <a:chOff x="0" y="0"/>
          <a:chExt cx="0" cy="0"/>
        </a:xfrm>
      </p:grpSpPr>
      <p:sp>
        <p:nvSpPr>
          <p:cNvPr id="8" name="矩形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dirty="0">
              <a:latin typeface="+mj-ea"/>
              <a:ea typeface="+mj-ea"/>
            </a:endParaRPr>
          </a:p>
        </p:txBody>
      </p:sp>
      <p:sp>
        <p:nvSpPr>
          <p:cNvPr id="2" name="標題 1"/>
          <p:cNvSpPr>
            <a:spLocks noGrp="1"/>
          </p:cNvSpPr>
          <p:nvPr>
            <p:ph type="ctrTitle"/>
          </p:nvPr>
        </p:nvSpPr>
        <p:spPr>
          <a:xfrm>
            <a:off x="533400" y="5084483"/>
            <a:ext cx="11125200" cy="914400"/>
          </a:xfrm>
        </p:spPr>
        <p:txBody>
          <a:bodyPr rtlCol="0" anchor="b">
            <a:normAutofit/>
          </a:bodyPr>
          <a:lstStyle>
            <a:lvl1pPr algn="ctr">
              <a:defRPr sz="4400" spc="-50" baseline="0">
                <a:solidFill>
                  <a:schemeClr val="bg1"/>
                </a:solidFill>
                <a:latin typeface="+mj-ea"/>
                <a:ea typeface="+mj-ea"/>
              </a:defRPr>
            </a:lvl1pPr>
          </a:lstStyle>
          <a:p>
            <a:pPr rtl="0"/>
            <a:r>
              <a:rPr lang="zh-TW" altLang="en-US" noProof="0" smtClean="0"/>
              <a:t>按一下以編輯母片標題樣式</a:t>
            </a:r>
            <a:endParaRPr lang="zh-TW" altLang="en-US" noProof="0" dirty="0"/>
          </a:p>
        </p:txBody>
      </p:sp>
      <p:sp>
        <p:nvSpPr>
          <p:cNvPr id="9" name="圖片預留位置 2" descr="要新增影像的空白預留位置。按一下預留位置，然後選取您要新增的影像"/>
          <p:cNvSpPr>
            <a:spLocks noGrp="1"/>
          </p:cNvSpPr>
          <p:nvPr>
            <p:ph type="pic" idx="10"/>
          </p:nvPr>
        </p:nvSpPr>
        <p:spPr>
          <a:xfrm>
            <a:off x="1" y="1"/>
            <a:ext cx="4023360" cy="4745736"/>
          </a:xfrm>
        </p:spPr>
        <p:txBody>
          <a:bodyPr tIns="457200" rtlCol="0">
            <a:normAutofit/>
          </a:bodyPr>
          <a:lstStyle>
            <a:lvl1pPr marL="0" indent="0" algn="ctr">
              <a:buNone/>
              <a:defRPr sz="2000">
                <a:latin typeface="+mj-ea"/>
                <a:ea typeface="+mj-e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smtClean="0"/>
              <a:t>按一下圖示以新增圖片</a:t>
            </a:r>
            <a:endParaRPr lang="zh-TW" altLang="en-US" noProof="0" dirty="0"/>
          </a:p>
        </p:txBody>
      </p:sp>
      <p:sp>
        <p:nvSpPr>
          <p:cNvPr id="13" name="圖片預留位置 2" descr="要新增影像的空白預留位置。按一下預留位置，然後選取您要新增的影像"/>
          <p:cNvSpPr>
            <a:spLocks noGrp="1"/>
          </p:cNvSpPr>
          <p:nvPr>
            <p:ph type="pic" idx="11"/>
          </p:nvPr>
        </p:nvSpPr>
        <p:spPr>
          <a:xfrm>
            <a:off x="4084320" y="1"/>
            <a:ext cx="4023360" cy="4745736"/>
          </a:xfrm>
        </p:spPr>
        <p:txBody>
          <a:bodyPr tIns="457200" rtlCol="0">
            <a:normAutofit/>
          </a:bodyPr>
          <a:lstStyle>
            <a:lvl1pPr marL="0" indent="0" algn="ctr">
              <a:buNone/>
              <a:defRPr sz="2000">
                <a:latin typeface="+mj-ea"/>
                <a:ea typeface="+mj-e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smtClean="0"/>
              <a:t>按一下圖示以新增圖片</a:t>
            </a:r>
            <a:endParaRPr lang="zh-TW" altLang="en-US" noProof="0" dirty="0"/>
          </a:p>
        </p:txBody>
      </p:sp>
      <p:sp>
        <p:nvSpPr>
          <p:cNvPr id="14" name="圖片預留位置 2" descr="要新增影像的空白預留位置。按一下預留位置，然後選取您要新增的影像"/>
          <p:cNvSpPr>
            <a:spLocks noGrp="1"/>
          </p:cNvSpPr>
          <p:nvPr>
            <p:ph type="pic" idx="12"/>
          </p:nvPr>
        </p:nvSpPr>
        <p:spPr>
          <a:xfrm>
            <a:off x="8168640" y="1"/>
            <a:ext cx="4023360" cy="4745736"/>
          </a:xfrm>
        </p:spPr>
        <p:txBody>
          <a:bodyPr tIns="457200" rtlCol="0">
            <a:normAutofit/>
          </a:bodyPr>
          <a:lstStyle>
            <a:lvl1pPr marL="0" indent="0" algn="ctr">
              <a:buNone/>
              <a:defRPr sz="2000">
                <a:latin typeface="+mj-ea"/>
                <a:ea typeface="+mj-e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noProof="0" smtClean="0"/>
              <a:t>按一下圖示以新增圖片</a:t>
            </a:r>
            <a:endParaRPr lang="zh-TW" altLang="en-US" noProof="0" dirty="0"/>
          </a:p>
        </p:txBody>
      </p:sp>
      <p:sp>
        <p:nvSpPr>
          <p:cNvPr id="3" name="副標題 2"/>
          <p:cNvSpPr>
            <a:spLocks noGrp="1"/>
          </p:cNvSpPr>
          <p:nvPr>
            <p:ph type="subTitle" idx="1"/>
          </p:nvPr>
        </p:nvSpPr>
        <p:spPr>
          <a:xfrm>
            <a:off x="533400" y="6043123"/>
            <a:ext cx="11125200" cy="571500"/>
          </a:xfrm>
        </p:spPr>
        <p:txBody>
          <a:bodyPr rtlCol="0">
            <a:normAutofit/>
          </a:bodyPr>
          <a:lstStyle>
            <a:lvl1pPr marL="0" indent="0" algn="ctr">
              <a:spcBef>
                <a:spcPts val="0"/>
              </a:spcBef>
              <a:buNone/>
              <a:defRPr sz="2000" cap="all" spc="50" baseline="0">
                <a:solidFill>
                  <a:schemeClr val="bg1"/>
                </a:solidFill>
                <a:latin typeface="+mj-ea"/>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TW" altLang="en-US" noProof="0" smtClean="0"/>
              <a:t>按一下以編輯母片副標題樣式</a:t>
            </a:r>
            <a:endParaRPr lang="zh-TW" altLang="en-US" noProof="0" dirty="0"/>
          </a:p>
        </p:txBody>
      </p:sp>
    </p:spTree>
    <p:extLst>
      <p:ext uri="{BB962C8B-B14F-4D97-AF65-F5344CB8AC3E}">
        <p14:creationId xmlns:p14="http://schemas.microsoft.com/office/powerpoint/2010/main" val="1463745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內容預留位置 2"/>
          <p:cNvSpPr>
            <a:spLocks noGrp="1"/>
          </p:cNvSpPr>
          <p:nvPr>
            <p:ph idx="1"/>
          </p:nvPr>
        </p:nvSpPr>
        <p:spPr/>
        <p:txBody>
          <a:bodyPr rtlCol="0"/>
          <a:lstStyle>
            <a:lvl1pPr>
              <a:defRPr/>
            </a:lvl1pPr>
            <a:lvl5pPr>
              <a:defRPr/>
            </a:lvl5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頁尾預留位置 4"/>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4" name="日期預留位置 3"/>
          <p:cNvSpPr>
            <a:spLocks noGrp="1"/>
          </p:cNvSpPr>
          <p:nvPr>
            <p:ph type="dt" sz="half" idx="10"/>
          </p:nvPr>
        </p:nvSpPr>
        <p:spPr/>
        <p:txBody>
          <a:bodyPr rtlCol="0"/>
          <a:lstStyle>
            <a:lvl1pPr>
              <a:defRPr/>
            </a:lvl1pPr>
          </a:lstStyle>
          <a:p>
            <a:fld id="{B9E56E9A-A9CF-45DA-8936-9E28F68FAD54}" type="datetime2">
              <a:rPr lang="zh-TW" altLang="en-US" smtClean="0"/>
              <a:pPr/>
              <a:t>2018年10月4日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章節標題">
    <p:bg>
      <p:bgPr>
        <a:solidFill>
          <a:schemeClr val="accent1">
            <a:lumMod val="75000"/>
          </a:schemeClr>
        </a:solidFill>
        <a:effectLst/>
      </p:bgPr>
    </p:bg>
    <p:spTree>
      <p:nvGrpSpPr>
        <p:cNvPr id="1" name=""/>
        <p:cNvGrpSpPr/>
        <p:nvPr/>
      </p:nvGrpSpPr>
      <p:grpSpPr>
        <a:xfrm>
          <a:off x="0" y="0"/>
          <a:ext cx="0" cy="0"/>
          <a:chOff x="0" y="0"/>
          <a:chExt cx="0" cy="0"/>
        </a:xfrm>
      </p:grpSpPr>
      <p:sp>
        <p:nvSpPr>
          <p:cNvPr id="7" name="矩形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dirty="0">
              <a:latin typeface="+mj-ea"/>
              <a:ea typeface="+mj-ea"/>
            </a:endParaRPr>
          </a:p>
        </p:txBody>
      </p:sp>
      <p:sp>
        <p:nvSpPr>
          <p:cNvPr id="2" name="標題 1"/>
          <p:cNvSpPr>
            <a:spLocks noGrp="1"/>
          </p:cNvSpPr>
          <p:nvPr>
            <p:ph type="title"/>
          </p:nvPr>
        </p:nvSpPr>
        <p:spPr>
          <a:xfrm>
            <a:off x="831850" y="2483427"/>
            <a:ext cx="10515600" cy="2743200"/>
          </a:xfrm>
        </p:spPr>
        <p:txBody>
          <a:bodyPr rtlCol="0" anchor="b">
            <a:normAutofit/>
          </a:bodyPr>
          <a:lstStyle>
            <a:lvl1pPr algn="ctr">
              <a:defRPr sz="4400" spc="-50" baseline="0">
                <a:solidFill>
                  <a:schemeClr val="bg1"/>
                </a:solidFill>
                <a:latin typeface="+mj-ea"/>
                <a:ea typeface="+mj-ea"/>
              </a:defRPr>
            </a:lvl1pPr>
          </a:lstStyle>
          <a:p>
            <a:pPr rtl="0"/>
            <a:r>
              <a:rPr lang="zh-TW" altLang="en-US" smtClean="0"/>
              <a:t>按一下以編輯母片標題樣式</a:t>
            </a:r>
            <a:endParaRPr lang="zh-TW" altLang="en-US" dirty="0"/>
          </a:p>
        </p:txBody>
      </p:sp>
      <p:sp>
        <p:nvSpPr>
          <p:cNvPr id="5" name="文字預留位置 4"/>
          <p:cNvSpPr>
            <a:spLocks noGrp="1"/>
          </p:cNvSpPr>
          <p:nvPr>
            <p:ph type="body" sz="quarter" idx="10"/>
          </p:nvPr>
        </p:nvSpPr>
        <p:spPr>
          <a:xfrm>
            <a:off x="835025" y="5257800"/>
            <a:ext cx="10515600" cy="914400"/>
          </a:xfrm>
        </p:spPr>
        <p:txBody>
          <a:bodyPr rtlCol="0">
            <a:normAutofit/>
          </a:bodyPr>
          <a:lstStyle>
            <a:lvl1pPr marL="0" indent="0" algn="ctr">
              <a:spcBef>
                <a:spcPts val="0"/>
              </a:spcBef>
              <a:buFontTx/>
              <a:buNone/>
              <a:defRPr sz="2000" cap="all" spc="50" baseline="0">
                <a:solidFill>
                  <a:schemeClr val="bg1"/>
                </a:solidFill>
                <a:latin typeface="+mj-ea"/>
                <a:ea typeface="+mj-ea"/>
              </a:defRPr>
            </a:lvl1pPr>
            <a:lvl2pPr marL="365760" indent="0" algn="ctr">
              <a:buNone/>
              <a:defRPr sz="2000" cap="all" spc="50" baseline="0">
                <a:solidFill>
                  <a:schemeClr val="bg1"/>
                </a:solidFill>
              </a:defRPr>
            </a:lvl2pPr>
            <a:lvl3pPr algn="ctr">
              <a:defRPr sz="2000" cap="all" spc="50" baseline="0">
                <a:solidFill>
                  <a:schemeClr val="bg1"/>
                </a:solidFill>
              </a:defRPr>
            </a:lvl3pPr>
            <a:lvl4pPr algn="ctr">
              <a:defRPr sz="2000" cap="all" spc="50" baseline="0">
                <a:solidFill>
                  <a:schemeClr val="bg1"/>
                </a:solidFill>
              </a:defRPr>
            </a:lvl4pPr>
            <a:lvl5pPr algn="ctr">
              <a:defRPr sz="2000" cap="all" spc="50" baseline="0">
                <a:solidFill>
                  <a:schemeClr val="bg1"/>
                </a:solidFill>
              </a:defRPr>
            </a:lvl5pPr>
          </a:lstStyle>
          <a:p>
            <a:pPr lvl="0" rtl="0"/>
            <a:r>
              <a:rPr lang="zh-TW" altLang="en-US" smtClean="0"/>
              <a:t>編輯母片文字樣式</a:t>
            </a:r>
          </a:p>
        </p:txBody>
      </p:sp>
    </p:spTree>
    <p:extLst>
      <p:ext uri="{BB962C8B-B14F-4D97-AF65-F5344CB8AC3E}">
        <p14:creationId xmlns:p14="http://schemas.microsoft.com/office/powerpoint/2010/main" val="350677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內容預留位置 2"/>
          <p:cNvSpPr>
            <a:spLocks noGrp="1"/>
          </p:cNvSpPr>
          <p:nvPr>
            <p:ph sz="half" idx="1"/>
          </p:nvPr>
        </p:nvSpPr>
        <p:spPr>
          <a:xfrm>
            <a:off x="1524000" y="1714500"/>
            <a:ext cx="4495800" cy="446227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內容預留位置 3"/>
          <p:cNvSpPr>
            <a:spLocks noGrp="1"/>
          </p:cNvSpPr>
          <p:nvPr>
            <p:ph sz="half" idx="2"/>
          </p:nvPr>
        </p:nvSpPr>
        <p:spPr>
          <a:xfrm>
            <a:off x="6172200" y="1714500"/>
            <a:ext cx="4495800" cy="446227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6" name="頁尾預留位置 5"/>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5" name="日期預留位置 4"/>
          <p:cNvSpPr>
            <a:spLocks noGrp="1"/>
          </p:cNvSpPr>
          <p:nvPr>
            <p:ph type="dt" sz="half" idx="10"/>
          </p:nvPr>
        </p:nvSpPr>
        <p:spPr/>
        <p:txBody>
          <a:bodyPr rtlCol="0"/>
          <a:lstStyle>
            <a:lvl1pPr>
              <a:defRPr/>
            </a:lvl1pPr>
          </a:lstStyle>
          <a:p>
            <a:fld id="{8CFD715C-A1FB-42EE-A58D-45F64A889EBF}" type="datetime2">
              <a:rPr lang="zh-TW" altLang="en-US" smtClean="0"/>
              <a:pPr/>
              <a:t>2018年10月4日</a:t>
            </a:fld>
            <a:endParaRPr lang="zh-TW" altLang="en-US" dirty="0"/>
          </a:p>
        </p:txBody>
      </p:sp>
      <p:sp>
        <p:nvSpPr>
          <p:cNvPr id="7" name="投影片編號預留位置 6"/>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文字預留位置 2"/>
          <p:cNvSpPr>
            <a:spLocks noGrp="1"/>
          </p:cNvSpPr>
          <p:nvPr>
            <p:ph type="body" idx="1"/>
          </p:nvPr>
        </p:nvSpPr>
        <p:spPr>
          <a:xfrm>
            <a:off x="1527048" y="1733162"/>
            <a:ext cx="4498848" cy="685800"/>
          </a:xfrm>
        </p:spPr>
        <p:txBody>
          <a:bodyPr rtlCol="0"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smtClean="0"/>
              <a:t>編輯母片文字樣式</a:t>
            </a:r>
          </a:p>
        </p:txBody>
      </p:sp>
      <p:sp>
        <p:nvSpPr>
          <p:cNvPr id="4" name="內容預留位置 3"/>
          <p:cNvSpPr>
            <a:spLocks noGrp="1"/>
          </p:cNvSpPr>
          <p:nvPr>
            <p:ph sz="half" idx="2"/>
          </p:nvPr>
        </p:nvSpPr>
        <p:spPr>
          <a:xfrm>
            <a:off x="1527048" y="2481943"/>
            <a:ext cx="4498848" cy="3690257"/>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文字預留位置 4"/>
          <p:cNvSpPr>
            <a:spLocks noGrp="1"/>
          </p:cNvSpPr>
          <p:nvPr>
            <p:ph type="body" sz="quarter" idx="3"/>
          </p:nvPr>
        </p:nvSpPr>
        <p:spPr>
          <a:xfrm>
            <a:off x="6172200" y="1733162"/>
            <a:ext cx="4498848" cy="685800"/>
          </a:xfrm>
        </p:spPr>
        <p:txBody>
          <a:bodyPr rtlCol="0"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smtClean="0"/>
              <a:t>編輯母片文字樣式</a:t>
            </a:r>
          </a:p>
        </p:txBody>
      </p:sp>
      <p:sp>
        <p:nvSpPr>
          <p:cNvPr id="6" name="內容預留位置 5"/>
          <p:cNvSpPr>
            <a:spLocks noGrp="1"/>
          </p:cNvSpPr>
          <p:nvPr>
            <p:ph sz="quarter" idx="4"/>
          </p:nvPr>
        </p:nvSpPr>
        <p:spPr>
          <a:xfrm>
            <a:off x="6172200" y="2481943"/>
            <a:ext cx="4498848" cy="3690257"/>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8" name="頁尾預留位置 7"/>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7" name="日期預留位置 6"/>
          <p:cNvSpPr>
            <a:spLocks noGrp="1"/>
          </p:cNvSpPr>
          <p:nvPr>
            <p:ph type="dt" sz="half" idx="10"/>
          </p:nvPr>
        </p:nvSpPr>
        <p:spPr/>
        <p:txBody>
          <a:bodyPr rtlCol="0"/>
          <a:lstStyle>
            <a:lvl1pPr>
              <a:defRPr/>
            </a:lvl1pPr>
          </a:lstStyle>
          <a:p>
            <a:fld id="{BE11781F-EB6E-4076-9EA2-C019AC57B5CD}" type="datetime2">
              <a:rPr lang="zh-TW" altLang="en-US" smtClean="0"/>
              <a:pPr/>
              <a:t>2018年10月4日</a:t>
            </a:fld>
            <a:endParaRPr lang="zh-TW" altLang="en-US" dirty="0"/>
          </a:p>
        </p:txBody>
      </p:sp>
      <p:sp>
        <p:nvSpPr>
          <p:cNvPr id="9" name="投影片編號預留位置 8"/>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4" name="頁尾預留位置 3"/>
          <p:cNvSpPr>
            <a:spLocks noGrp="1"/>
          </p:cNvSpPr>
          <p:nvPr>
            <p:ph type="ftr" sz="quarter" idx="11"/>
          </p:nvPr>
        </p:nvSpPr>
        <p:spPr/>
        <p:txBody>
          <a:bodyPr rtlCol="0"/>
          <a:lstStyle/>
          <a:p>
            <a:pPr rtl="0"/>
            <a:r>
              <a:rPr lang="zh-TW" altLang="en-US" dirty="0" smtClean="0"/>
              <a:t>新增頁尾</a:t>
            </a:r>
            <a:endParaRPr lang="zh-TW" altLang="en-US" dirty="0"/>
          </a:p>
        </p:txBody>
      </p:sp>
      <p:sp>
        <p:nvSpPr>
          <p:cNvPr id="3" name="日期預留位置 2"/>
          <p:cNvSpPr>
            <a:spLocks noGrp="1"/>
          </p:cNvSpPr>
          <p:nvPr>
            <p:ph type="dt" sz="half" idx="10"/>
          </p:nvPr>
        </p:nvSpPr>
        <p:spPr/>
        <p:txBody>
          <a:bodyPr rtlCol="0"/>
          <a:lstStyle>
            <a:lvl1pPr>
              <a:defRPr/>
            </a:lvl1pPr>
          </a:lstStyle>
          <a:p>
            <a:fld id="{AB451BE5-2F00-4AFD-9FC6-A52E954BDBD1}" type="datetime2">
              <a:rPr lang="zh-TW" altLang="en-US" smtClean="0"/>
              <a:pPr/>
              <a:t>2018年10月4日</a:t>
            </a:fld>
            <a:endParaRPr lang="zh-TW" altLang="en-US" dirty="0"/>
          </a:p>
        </p:txBody>
      </p:sp>
      <p:sp>
        <p:nvSpPr>
          <p:cNvPr id="5" name="投影片編號預留位置 4"/>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51812" y="1672934"/>
            <a:ext cx="3506788" cy="2880360"/>
          </a:xfrm>
        </p:spPr>
        <p:txBody>
          <a:bodyPr rtlCol="0" anchor="b">
            <a:normAutofit/>
          </a:bodyPr>
          <a:lstStyle>
            <a:lvl1pPr>
              <a:defRPr sz="3000"/>
            </a:lvl1pPr>
          </a:lstStyle>
          <a:p>
            <a:pPr rtl="0"/>
            <a:r>
              <a:rPr lang="zh-TW" altLang="en-US" noProof="0" smtClean="0"/>
              <a:t>按一下以編輯母片標題樣式</a:t>
            </a:r>
            <a:endParaRPr lang="zh-TW" altLang="en-US" noProof="0" dirty="0"/>
          </a:p>
        </p:txBody>
      </p:sp>
      <p:sp>
        <p:nvSpPr>
          <p:cNvPr id="3" name="內容預留位置 2"/>
          <p:cNvSpPr>
            <a:spLocks noGrp="1"/>
          </p:cNvSpPr>
          <p:nvPr>
            <p:ph idx="1"/>
          </p:nvPr>
        </p:nvSpPr>
        <p:spPr>
          <a:xfrm>
            <a:off x="530352" y="457200"/>
            <a:ext cx="7242111" cy="5715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文字預留位置 3"/>
          <p:cNvSpPr>
            <a:spLocks noGrp="1"/>
          </p:cNvSpPr>
          <p:nvPr>
            <p:ph type="body" sz="half" idx="2"/>
          </p:nvPr>
        </p:nvSpPr>
        <p:spPr>
          <a:xfrm>
            <a:off x="8151812" y="4590288"/>
            <a:ext cx="3514564" cy="1581912"/>
          </a:xfrm>
        </p:spPr>
        <p:txBody>
          <a:bodyPr rtlCol="0"/>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noProof="0" smtClean="0"/>
              <a:t>編輯母片文字樣式</a:t>
            </a:r>
          </a:p>
        </p:txBody>
      </p:sp>
      <p:sp>
        <p:nvSpPr>
          <p:cNvPr id="6" name="頁尾預留位置 5"/>
          <p:cNvSpPr>
            <a:spLocks noGrp="1"/>
          </p:cNvSpPr>
          <p:nvPr>
            <p:ph type="ftr" sz="quarter" idx="11"/>
          </p:nvPr>
        </p:nvSpPr>
        <p:spPr/>
        <p:txBody>
          <a:bodyPr rtlCol="0"/>
          <a:lstStyle/>
          <a:p>
            <a:pPr rtl="0"/>
            <a:r>
              <a:rPr lang="zh-TW" altLang="en-US" noProof="0" dirty="0" smtClean="0"/>
              <a:t>新增頁尾</a:t>
            </a:r>
            <a:endParaRPr lang="zh-TW" altLang="en-US" noProof="0" dirty="0"/>
          </a:p>
        </p:txBody>
      </p:sp>
      <p:sp>
        <p:nvSpPr>
          <p:cNvPr id="5" name="日期預留位置 4"/>
          <p:cNvSpPr>
            <a:spLocks noGrp="1"/>
          </p:cNvSpPr>
          <p:nvPr>
            <p:ph type="dt" sz="half" idx="10"/>
          </p:nvPr>
        </p:nvSpPr>
        <p:spPr/>
        <p:txBody>
          <a:bodyPr rtlCol="0"/>
          <a:lstStyle>
            <a:lvl1pPr>
              <a:defRPr/>
            </a:lvl1pPr>
          </a:lstStyle>
          <a:p>
            <a:fld id="{7AEBC0D7-BA24-48B4-A349-A1553F90B0AE}" type="datetime2">
              <a:rPr lang="zh-TW" altLang="en-US" smtClean="0"/>
              <a:pPr/>
              <a:t>2018年10月4日</a:t>
            </a:fld>
            <a:endParaRPr lang="zh-TW" altLang="en-US" dirty="0"/>
          </a:p>
        </p:txBody>
      </p:sp>
      <p:sp>
        <p:nvSpPr>
          <p:cNvPr id="7" name="投影片編號預留位置 6"/>
          <p:cNvSpPr>
            <a:spLocks noGrp="1"/>
          </p:cNvSpPr>
          <p:nvPr>
            <p:ph type="sldNum" sz="quarter" idx="12"/>
          </p:nvPr>
        </p:nvSpPr>
        <p:spPr/>
        <p:txBody>
          <a:bodyPr rtlCol="0"/>
          <a:lstStyle/>
          <a:p>
            <a:pPr rtl="0"/>
            <a:fld id="{E31375A4-56A4-47D6-9801-1991572033F7}" type="slidenum">
              <a:rPr lang="en-US" altLang="zh-TW" noProof="0" smtClean="0"/>
              <a:t>‹#›</a:t>
            </a:fld>
            <a:endParaRPr lang="zh-TW" altLang="en-US"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預留位置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pPr rtl="0"/>
            <a:r>
              <a:rPr lang="zh-TW" altLang="en-US" noProof="0" dirty="0" smtClean="0"/>
              <a:t>按一下以編輯母片標題樣式</a:t>
            </a:r>
            <a:endParaRPr lang="zh-TW" altLang="en-US" noProof="0" dirty="0"/>
          </a:p>
        </p:txBody>
      </p:sp>
      <p:sp>
        <p:nvSpPr>
          <p:cNvPr id="3" name="文字預留位置 2"/>
          <p:cNvSpPr>
            <a:spLocks noGrp="1"/>
          </p:cNvSpPr>
          <p:nvPr>
            <p:ph type="body" idx="1"/>
          </p:nvPr>
        </p:nvSpPr>
        <p:spPr>
          <a:xfrm>
            <a:off x="1524000" y="1714500"/>
            <a:ext cx="9144000" cy="4457700"/>
          </a:xfrm>
          <a:prstGeom prst="rect">
            <a:avLst/>
          </a:prstGeom>
        </p:spPr>
        <p:txBody>
          <a:bodyPr vert="horz" lIns="91440" tIns="45720" rIns="91440" bIns="45720" rtlCol="0">
            <a:normAutofit/>
          </a:bodyPr>
          <a:lstStyle/>
          <a:p>
            <a:pPr lvl="0" rtl="0"/>
            <a:r>
              <a:rPr lang="zh-TW" altLang="en-US" noProof="0" dirty="0" smtClean="0"/>
              <a:t>編輯母片文字樣式</a:t>
            </a:r>
          </a:p>
          <a:p>
            <a:pPr lvl="1" rtl="0"/>
            <a:r>
              <a:rPr lang="zh-TW" altLang="en-US" noProof="0" dirty="0" smtClean="0"/>
              <a:t>第二層</a:t>
            </a:r>
          </a:p>
          <a:p>
            <a:pPr lvl="2" rtl="0"/>
            <a:r>
              <a:rPr lang="zh-TW" altLang="en-US" noProof="0" dirty="0" smtClean="0"/>
              <a:t>第三層</a:t>
            </a:r>
          </a:p>
          <a:p>
            <a:pPr lvl="3" rtl="0"/>
            <a:r>
              <a:rPr lang="zh-TW" altLang="en-US" noProof="0" dirty="0" smtClean="0"/>
              <a:t>第四層</a:t>
            </a:r>
          </a:p>
          <a:p>
            <a:pPr lvl="4" rtl="0"/>
            <a:r>
              <a:rPr lang="zh-TW" altLang="en-US" noProof="0" dirty="0" smtClean="0"/>
              <a:t>第五層</a:t>
            </a:r>
            <a:endParaRPr lang="zh-TW" altLang="en-US" noProof="0" dirty="0"/>
          </a:p>
        </p:txBody>
      </p:sp>
      <p:sp>
        <p:nvSpPr>
          <p:cNvPr id="7" name="矩形 6"/>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dirty="0">
              <a:latin typeface="+mj-ea"/>
              <a:ea typeface="+mj-ea"/>
            </a:endParaRPr>
          </a:p>
        </p:txBody>
      </p:sp>
      <p:sp>
        <p:nvSpPr>
          <p:cNvPr id="5" name="頁尾預留位置 4"/>
          <p:cNvSpPr>
            <a:spLocks noGrp="1"/>
          </p:cNvSpPr>
          <p:nvPr>
            <p:ph type="ftr" sz="quarter" idx="3"/>
          </p:nvPr>
        </p:nvSpPr>
        <p:spPr>
          <a:xfrm>
            <a:off x="1523999" y="6601556"/>
            <a:ext cx="6491381" cy="228600"/>
          </a:xfrm>
          <a:prstGeom prst="rect">
            <a:avLst/>
          </a:prstGeom>
        </p:spPr>
        <p:txBody>
          <a:bodyPr vert="horz" lIns="91440" tIns="45720" rIns="91440" bIns="45720" rtlCol="0" anchor="ctr"/>
          <a:lstStyle>
            <a:lvl1pPr algn="l">
              <a:defRPr sz="1100">
                <a:solidFill>
                  <a:schemeClr val="bg1"/>
                </a:solidFill>
                <a:latin typeface="+mj-ea"/>
                <a:ea typeface="+mj-ea"/>
              </a:defRPr>
            </a:lvl1pPr>
          </a:lstStyle>
          <a:p>
            <a:r>
              <a:rPr lang="zh-TW" altLang="en-US" noProof="0" dirty="0" smtClean="0"/>
              <a:t>新增頁尾</a:t>
            </a:r>
            <a:endParaRPr lang="zh-TW" altLang="en-US" noProof="0" dirty="0"/>
          </a:p>
        </p:txBody>
      </p:sp>
      <p:sp>
        <p:nvSpPr>
          <p:cNvPr id="4" name="日期預留位置 3"/>
          <p:cNvSpPr>
            <a:spLocks noGrp="1"/>
          </p:cNvSpPr>
          <p:nvPr>
            <p:ph type="dt" sz="half" idx="2"/>
          </p:nvPr>
        </p:nvSpPr>
        <p:spPr>
          <a:xfrm>
            <a:off x="8187908" y="6601556"/>
            <a:ext cx="1534064" cy="228600"/>
          </a:xfrm>
          <a:prstGeom prst="rect">
            <a:avLst/>
          </a:prstGeom>
        </p:spPr>
        <p:txBody>
          <a:bodyPr vert="horz" lIns="91440" tIns="45720" rIns="91440" bIns="45720" rtlCol="0" anchor="ctr"/>
          <a:lstStyle>
            <a:lvl1pPr algn="r">
              <a:defRPr sz="1100">
                <a:solidFill>
                  <a:schemeClr val="bg1"/>
                </a:solidFill>
                <a:latin typeface="+mj-ea"/>
                <a:ea typeface="+mj-ea"/>
              </a:defRPr>
            </a:lvl1pPr>
          </a:lstStyle>
          <a:p>
            <a:fld id="{D9B364AD-D8F3-422E-8B86-2D169A736E96}" type="datetime2">
              <a:rPr lang="zh-TW" altLang="en-US" smtClean="0"/>
              <a:pPr/>
              <a:t>2018年10月4日</a:t>
            </a:fld>
            <a:endParaRPr lang="zh-TW" altLang="en-US" dirty="0"/>
          </a:p>
        </p:txBody>
      </p:sp>
      <p:sp>
        <p:nvSpPr>
          <p:cNvPr id="6" name="投影片編號預留位置 5"/>
          <p:cNvSpPr>
            <a:spLocks noGrp="1"/>
          </p:cNvSpPr>
          <p:nvPr>
            <p:ph type="sldNum" sz="quarter" idx="4"/>
          </p:nvPr>
        </p:nvSpPr>
        <p:spPr>
          <a:xfrm>
            <a:off x="9894499" y="6601556"/>
            <a:ext cx="773502" cy="228600"/>
          </a:xfrm>
          <a:prstGeom prst="rect">
            <a:avLst/>
          </a:prstGeom>
        </p:spPr>
        <p:txBody>
          <a:bodyPr vert="horz" lIns="91440" tIns="45720" rIns="91440" bIns="45720" rtlCol="0" anchor="ctr"/>
          <a:lstStyle>
            <a:lvl1pPr algn="r">
              <a:defRPr sz="1100">
                <a:solidFill>
                  <a:schemeClr val="bg1"/>
                </a:solidFill>
                <a:latin typeface="+mj-ea"/>
                <a:ea typeface="+mj-ea"/>
              </a:defRPr>
            </a:lvl1pPr>
          </a:lstStyle>
          <a:p>
            <a:fld id="{E31375A4-56A4-47D6-9801-1991572033F7}" type="slidenum">
              <a:rPr lang="en-US" altLang="zh-TW" noProof="0" smtClean="0"/>
              <a:pPr/>
              <a:t>‹#›</a:t>
            </a:fld>
            <a:endParaRPr lang="zh-TW" altLang="en-US" noProof="0"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cap="all" baseline="0">
          <a:solidFill>
            <a:schemeClr val="accent1">
              <a:lumMod val="75000"/>
            </a:schemeClr>
          </a:solidFill>
          <a:latin typeface="+mj-ea"/>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j-ea"/>
          <a:ea typeface="+mj-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j-ea"/>
          <a:ea typeface="+mj-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j-ea"/>
          <a:ea typeface="+mj-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107&#29677;&#34920;&#19971;&#24180;&#32026;1070813.doc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107&#29677;&#34920;&#20061;&#24180;&#32026;1070813.docx" TargetMode="External"/><Relationship Id="rId4" Type="http://schemas.openxmlformats.org/officeDocument/2006/relationships/hyperlink" Target="107&#29677;&#34920;&#20843;&#24180;&#32026;1070827.docx"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youtube.com/watch?v=W_qCZdxmuyY" TargetMode="Externa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16.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png"/><Relationship Id="rId7" Type="http://schemas.microsoft.com/office/2007/relationships/hdphoto" Target="../media/hdphoto8.wdp"/><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file:///C:\Users\user\Desktop\107&#23416;&#24180;&#24230;&#23478;&#38263;&#21443;&#33287;&#25945;&#23416;&#27963;&#21205;&#36890;&#30693;&#21934;1070927.doc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rtlCol="0">
            <a:normAutofit fontScale="90000"/>
          </a:bodyPr>
          <a:lstStyle/>
          <a:p>
            <a:r>
              <a:rPr lang="zh-TW" altLang="en-US" dirty="0" smtClean="0">
                <a:latin typeface="文鼎中黑" panose="020B0609000000000000" pitchFamily="49" charset="-120"/>
                <a:ea typeface="文鼎中黑" panose="020B0609000000000000" pitchFamily="49" charset="-120"/>
              </a:rPr>
              <a:t>中平</a:t>
            </a:r>
            <a:r>
              <a:rPr lang="zh-TW" altLang="en-US" dirty="0">
                <a:latin typeface="文鼎中黑" panose="020B0609000000000000" pitchFamily="49" charset="-120"/>
                <a:ea typeface="文鼎中黑" panose="020B0609000000000000" pitchFamily="49" charset="-120"/>
              </a:rPr>
              <a:t>國中</a:t>
            </a:r>
            <a:r>
              <a:rPr lang="en-US" altLang="zh-TW" dirty="0">
                <a:latin typeface="文鼎中黑" panose="020B0609000000000000" pitchFamily="49" charset="-120"/>
                <a:ea typeface="文鼎中黑" panose="020B0609000000000000" pitchFamily="49" charset="-120"/>
              </a:rPr>
              <a:t>107</a:t>
            </a:r>
            <a:r>
              <a:rPr lang="zh-TW" altLang="en-US" dirty="0">
                <a:latin typeface="文鼎中黑" panose="020B0609000000000000" pitchFamily="49" charset="-120"/>
                <a:ea typeface="文鼎中黑" panose="020B0609000000000000" pitchFamily="49" charset="-120"/>
              </a:rPr>
              <a:t>學年度第</a:t>
            </a:r>
            <a:r>
              <a:rPr lang="en-US" altLang="zh-TW" dirty="0">
                <a:latin typeface="文鼎中黑" panose="020B0609000000000000" pitchFamily="49" charset="-120"/>
                <a:ea typeface="文鼎中黑" panose="020B0609000000000000" pitchFamily="49" charset="-120"/>
              </a:rPr>
              <a:t>1</a:t>
            </a:r>
            <a:r>
              <a:rPr lang="zh-TW" altLang="en-US" dirty="0">
                <a:latin typeface="文鼎中黑" panose="020B0609000000000000" pitchFamily="49" charset="-120"/>
                <a:ea typeface="文鼎中黑" panose="020B0609000000000000" pitchFamily="49" charset="-120"/>
              </a:rPr>
              <a:t>學期</a:t>
            </a:r>
            <a:r>
              <a:rPr lang="en-US" altLang="zh-TW" dirty="0">
                <a:latin typeface="文鼎中黑" panose="020B0609000000000000" pitchFamily="49" charset="-120"/>
                <a:ea typeface="文鼎中黑" panose="020B0609000000000000" pitchFamily="49" charset="-120"/>
              </a:rPr>
              <a:t/>
            </a:r>
            <a:br>
              <a:rPr lang="en-US" altLang="zh-TW" dirty="0">
                <a:latin typeface="文鼎中黑" panose="020B0609000000000000" pitchFamily="49" charset="-120"/>
                <a:ea typeface="文鼎中黑" panose="020B0609000000000000" pitchFamily="49" charset="-120"/>
              </a:rPr>
            </a:br>
            <a:r>
              <a:rPr lang="zh-TW" altLang="en-US" dirty="0" smtClean="0">
                <a:latin typeface="文鼎中黑" panose="020B0609000000000000" pitchFamily="49" charset="-120"/>
                <a:ea typeface="文鼎中黑" panose="020B0609000000000000" pitchFamily="49" charset="-120"/>
              </a:rPr>
              <a:t>第</a:t>
            </a:r>
            <a:r>
              <a:rPr lang="en-US" altLang="zh-TW" dirty="0" smtClean="0">
                <a:solidFill>
                  <a:schemeClr val="accent4">
                    <a:lumMod val="40000"/>
                    <a:lumOff val="60000"/>
                  </a:schemeClr>
                </a:solidFill>
                <a:latin typeface="文鼎中黑" panose="020B0609000000000000" pitchFamily="49" charset="-120"/>
                <a:ea typeface="文鼎中黑" panose="020B0609000000000000" pitchFamily="49" charset="-120"/>
              </a:rPr>
              <a:t>2</a:t>
            </a:r>
            <a:r>
              <a:rPr lang="zh-TW" altLang="en-US" dirty="0" smtClean="0">
                <a:latin typeface="文鼎中黑" panose="020B0609000000000000" pitchFamily="49" charset="-120"/>
                <a:ea typeface="文鼎中黑" panose="020B0609000000000000" pitchFamily="49" charset="-120"/>
              </a:rPr>
              <a:t>次導師會報</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pic>
        <p:nvPicPr>
          <p:cNvPr id="7" name="圖片預留位置 6" descr="正在舉重的兩個人"/>
          <p:cNvPicPr>
            <a:picLocks noGrp="1" noChangeAspect="1"/>
          </p:cNvPicPr>
          <p:nvPr>
            <p:ph type="pic" idx="10"/>
          </p:nvPr>
        </p:nvPicPr>
        <p:blipFill rotWithShape="1">
          <a:blip r:embed="rId3" cstate="print">
            <a:extLst>
              <a:ext uri="{28A0092B-C50C-407E-A947-70E740481C1C}">
                <a14:useLocalDpi xmlns:a14="http://schemas.microsoft.com/office/drawing/2010/main" val="0"/>
              </a:ext>
            </a:extLst>
          </a:blip>
          <a:srcRect/>
          <a:stretch/>
        </p:blipFill>
        <p:spPr/>
      </p:pic>
      <p:pic>
        <p:nvPicPr>
          <p:cNvPr id="8" name="圖片預留位置 7" descr="青蘋果和捲尺的特寫"/>
          <p:cNvPicPr>
            <a:picLocks noGrp="1" noChangeAspect="1"/>
          </p:cNvPicPr>
          <p:nvPr>
            <p:ph type="pic" idx="11"/>
          </p:nvPr>
        </p:nvPicPr>
        <p:blipFill rotWithShape="1">
          <a:blip r:embed="rId4" cstate="print">
            <a:extLst>
              <a:ext uri="{28A0092B-C50C-407E-A947-70E740481C1C}">
                <a14:useLocalDpi xmlns:a14="http://schemas.microsoft.com/office/drawing/2010/main" val="0"/>
              </a:ext>
            </a:extLst>
          </a:blip>
          <a:srcRect t="19" b="19"/>
          <a:stretch/>
        </p:blipFill>
        <p:spPr/>
      </p:pic>
      <p:pic>
        <p:nvPicPr>
          <p:cNvPr id="9" name="圖片預留位置 8" descr="在室內跑道上跑步的男士和女士"/>
          <p:cNvPicPr>
            <a:picLocks noGrp="1" noChangeAspect="1"/>
          </p:cNvPicPr>
          <p:nvPr>
            <p:ph type="pic" idx="12"/>
          </p:nvPr>
        </p:nvPicPr>
        <p:blipFill rotWithShape="1">
          <a:blip r:embed="rId5" cstate="print">
            <a:extLst>
              <a:ext uri="{28A0092B-C50C-407E-A947-70E740481C1C}">
                <a14:useLocalDpi xmlns:a14="http://schemas.microsoft.com/office/drawing/2010/main" val="0"/>
              </a:ext>
            </a:extLst>
          </a:blip>
          <a:srcRect t="39" b="39"/>
          <a:stretch/>
        </p:blipFill>
        <p:spPr/>
      </p:pic>
      <p:sp>
        <p:nvSpPr>
          <p:cNvPr id="3" name="副標題 2"/>
          <p:cNvSpPr>
            <a:spLocks noGrp="1"/>
          </p:cNvSpPr>
          <p:nvPr>
            <p:ph type="subTitle" idx="1"/>
          </p:nvPr>
        </p:nvSpPr>
        <p:spPr/>
        <p:txBody>
          <a:bodyPr rtlCol="0">
            <a:normAutofit/>
          </a:bodyPr>
          <a:lstStyle/>
          <a:p>
            <a:r>
              <a:rPr lang="zh-TW" altLang="en-US" sz="2800" dirty="0">
                <a:solidFill>
                  <a:schemeClr val="accent4">
                    <a:lumMod val="40000"/>
                    <a:lumOff val="60000"/>
                  </a:schemeClr>
                </a:solidFill>
                <a:latin typeface="文鼎中黑" panose="020B0609000000000000" pitchFamily="49" charset="-120"/>
                <a:ea typeface="文鼎中黑" panose="020B0609000000000000" pitchFamily="49" charset="-120"/>
              </a:rPr>
              <a:t>教務處業務報告 </a:t>
            </a:r>
            <a:r>
              <a:rPr lang="en-US" altLang="zh-TW" sz="2800" smtClean="0">
                <a:solidFill>
                  <a:schemeClr val="accent4">
                    <a:lumMod val="40000"/>
                    <a:lumOff val="60000"/>
                  </a:schemeClr>
                </a:solidFill>
                <a:latin typeface="文鼎中黑" panose="020B0609000000000000" pitchFamily="49" charset="-120"/>
                <a:ea typeface="文鼎中黑" panose="020B0609000000000000" pitchFamily="49" charset="-120"/>
              </a:rPr>
              <a:t>107.10.05</a:t>
            </a:r>
            <a:endParaRPr lang="zh-TW" altLang="en-US" sz="2800" dirty="0">
              <a:solidFill>
                <a:schemeClr val="accent4">
                  <a:lumMod val="40000"/>
                  <a:lumOff val="60000"/>
                </a:schemeClr>
              </a:solidFill>
              <a:latin typeface="文鼎中黑" panose="020B0609000000000000" pitchFamily="49" charset="-120"/>
              <a:ea typeface="文鼎中黑" panose="020B0609000000000000" pitchFamily="49" charset="-120"/>
            </a:endParaRPr>
          </a:p>
        </p:txBody>
      </p:sp>
    </p:spTree>
    <p:extLst>
      <p:ext uri="{BB962C8B-B14F-4D97-AF65-F5344CB8AC3E}">
        <p14:creationId xmlns:p14="http://schemas.microsoft.com/office/powerpoint/2010/main" val="303468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normAutofit/>
          </a:bodyPr>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a:t>
            </a:r>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事項報告</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關於九年級</a:t>
            </a:r>
            <a:r>
              <a:rPr lang="zh-TW" altLang="en-US" sz="32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晚自習</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輪值教師的</a:t>
            </a:r>
            <a:r>
              <a:rPr lang="zh-TW" altLang="en-US" sz="32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補休</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申請作業</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關於各班</a:t>
            </a:r>
            <a:r>
              <a:rPr lang="zh-TW" altLang="en-US" sz="32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配課</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師資均等之疑義</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各班配課表說明 </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hlinkClick r:id="rId3" action="ppaction://hlinkfile"/>
              </a:rPr>
              <a:t>107-7</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hlinkClick r:id="rId3" action="ppaction://hlinkfile"/>
              </a:rPr>
              <a:t>班表</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 </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hlinkClick r:id="rId4" action="ppaction://hlinkfile"/>
              </a:rPr>
              <a:t>107-8</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hlinkClick r:id="rId4" action="ppaction://hlinkfile"/>
              </a:rPr>
              <a:t>班表</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 </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hlinkClick r:id="rId5" action="ppaction://hlinkfile"/>
              </a:rPr>
              <a:t>107-9</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hlinkClick r:id="rId5" action="ppaction://hlinkfile"/>
              </a:rPr>
              <a:t>班表</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教務主任會盡力協助讓各班教學順利</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無法讓每班導師滿意，深感抱歉</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衍伸其他問題</a:t>
            </a:r>
            <a:endParaRPr lang="en-US" altLang="zh-TW" sz="3000" dirty="0">
              <a:latin typeface="文鼎中黑" panose="020B0609000000000000" pitchFamily="49" charset="-120"/>
              <a:ea typeface="文鼎中黑" panose="020B0609000000000000" pitchFamily="49" charset="-120"/>
              <a:sym typeface="新細明體" panose="02020500000000000000" pitchFamily="18" charset="-120"/>
            </a:endParaRPr>
          </a:p>
          <a:p>
            <a:pPr lvl="2"/>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任課教師之班級經營能力與責任</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2"/>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正式教師</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vs</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代理代課教師</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endParaRPr lang="zh-TW" altLang="en-US" sz="30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75683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教學組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6"/>
            <a:ext cx="11049473" cy="5411077"/>
          </a:xfrm>
        </p:spPr>
        <p:txBody>
          <a:bodyPr rtlCol="0">
            <a:normAutofit/>
          </a:bodyPr>
          <a:lstStyle/>
          <a:p>
            <a:pPr marL="45720" indent="0">
              <a:lnSpc>
                <a:spcPct val="150000"/>
              </a:lnSpc>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行事曆提醒</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10/5 </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七八</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年級擴大英語抽背</a:t>
            </a:r>
            <a:r>
              <a:rPr lang="en-US" altLang="zh-TW" sz="3200" dirty="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導報時間</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a:t>
            </a:r>
          </a:p>
          <a:p>
            <a:pPr>
              <a:lnSpc>
                <a:spcPct val="150000"/>
              </a:lnSpc>
            </a:pP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10/22-10/26 </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第二</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次教學</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研究會</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200" dirty="0" smtClean="0">
                <a:solidFill>
                  <a:srgbClr val="FF0000"/>
                </a:solidFill>
                <a:latin typeface="文鼎中黑" panose="020B0609000000000000" pitchFamily="49" charset="-120"/>
                <a:ea typeface="文鼎中黑" panose="020B0609000000000000" pitchFamily="49" charset="-120"/>
                <a:sym typeface="新細明體" panose="02020500000000000000" pitchFamily="18" charset="-120"/>
              </a:rPr>
              <a:t>請討論補考通過率</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a:t>
            </a:r>
          </a:p>
          <a:p>
            <a:pPr>
              <a:lnSpc>
                <a:spcPct val="150000"/>
              </a:lnSpc>
            </a:pP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10/29 </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校</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內英語文競賽</a:t>
            </a:r>
            <a:r>
              <a:rPr lang="en-US" altLang="zh-TW" sz="3200" dirty="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演說、作文</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a:t>
            </a:r>
          </a:p>
          <a:p>
            <a:pPr>
              <a:lnSpc>
                <a:spcPct val="150000"/>
              </a:lnSpc>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119574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教學組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720436" y="1178790"/>
            <a:ext cx="11049473" cy="5411077"/>
          </a:xfrm>
        </p:spPr>
        <p:txBody>
          <a:bodyPr rtlCol="0">
            <a:normAutofit/>
          </a:bodyPr>
          <a:lstStyle/>
          <a:p>
            <a:pPr marL="45720" indent="0">
              <a:lnSpc>
                <a:spcPct val="150000"/>
              </a:lnSpc>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九年級早自習複習考</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依照時程收</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齊</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全年級成績後，先排序一張給導師確認</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無誤再發給各班公告版。</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請導師協助，提醒負責成績登記同學準時繳交成績</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a:t>
            </a:r>
            <a:endParaRPr lang="en-US" altLang="zh-TW" sz="3200" dirty="0">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198702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教學組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6"/>
            <a:ext cx="11049473" cy="5411077"/>
          </a:xfrm>
        </p:spPr>
        <p:txBody>
          <a:bodyPr rtlCol="0">
            <a:normAutofit/>
          </a:bodyPr>
          <a:lstStyle/>
          <a:p>
            <a:pPr marL="45720" indent="0">
              <a:lnSpc>
                <a:spcPct val="150000"/>
              </a:lnSpc>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研習公假排代</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各處室若有需要公假排代參加研習，請提醒出席人員填寫公假排代綠單並附上公文，送至教學組。</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簡化公文交換流程，</a:t>
            </a:r>
            <a:r>
              <a:rPr lang="zh-TW" altLang="en-US" sz="3200" dirty="0" smtClean="0">
                <a:solidFill>
                  <a:srgbClr val="FF0000"/>
                </a:solidFill>
                <a:latin typeface="文鼎中黑" panose="020B0609000000000000" pitchFamily="49" charset="-120"/>
                <a:ea typeface="文鼎中黑" panose="020B0609000000000000" pitchFamily="49" charset="-120"/>
                <a:sym typeface="新細明體" panose="02020500000000000000" pitchFamily="18" charset="-120"/>
              </a:rPr>
              <a:t>不用</a:t>
            </a:r>
            <a:r>
              <a:rPr lang="zh-TW" altLang="en-US" sz="3200" dirty="0">
                <a:solidFill>
                  <a:srgbClr val="FF0000"/>
                </a:solidFill>
                <a:latin typeface="文鼎中黑" panose="020B0609000000000000" pitchFamily="49" charset="-120"/>
                <a:ea typeface="文鼎中黑" panose="020B0609000000000000" pitchFamily="49" charset="-120"/>
                <a:sym typeface="新細明體" panose="02020500000000000000" pitchFamily="18" charset="-120"/>
              </a:rPr>
              <a:t>再</a:t>
            </a:r>
            <a:r>
              <a:rPr lang="zh-TW" altLang="en-US" sz="3200" dirty="0" smtClean="0">
                <a:solidFill>
                  <a:srgbClr val="FF0000"/>
                </a:solidFill>
                <a:latin typeface="文鼎中黑" panose="020B0609000000000000" pitchFamily="49" charset="-120"/>
                <a:ea typeface="文鼎中黑" panose="020B0609000000000000" pitchFamily="49" charset="-120"/>
                <a:sym typeface="新細明體" panose="02020500000000000000" pitchFamily="18" charset="-120"/>
              </a:rPr>
              <a:t>內會研習公文給教學組</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，請各處室協助。</a:t>
            </a:r>
            <a:endParaRPr lang="en-US" altLang="zh-TW" sz="3200" dirty="0">
              <a:latin typeface="文鼎中黑" panose="020B0609000000000000" pitchFamily="49" charset="-120"/>
              <a:ea typeface="文鼎中黑" panose="020B0609000000000000" pitchFamily="49" charset="-120"/>
              <a:sym typeface="新細明體" panose="02020500000000000000" pitchFamily="18" charset="-120"/>
            </a:endParaRPr>
          </a:p>
          <a:p>
            <a:pPr>
              <a:lnSpc>
                <a:spcPct val="150000"/>
              </a:lnSpc>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341719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txBox="1">
            <a:spLocks/>
          </p:cNvSpPr>
          <p:nvPr/>
        </p:nvSpPr>
        <p:spPr>
          <a:xfrm>
            <a:off x="2639617" y="1340768"/>
            <a:ext cx="7621735" cy="538993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lvl="1">
              <a:lnSpc>
                <a:spcPts val="5400"/>
              </a:lnSpc>
              <a:spcBef>
                <a:spcPts val="1200"/>
              </a:spcBef>
            </a:pPr>
            <a:endParaRPr lang="en-US" altLang="zh-TW" sz="3200" dirty="0">
              <a:latin typeface="文鼎粗圓" pitchFamily="49" charset="-120"/>
              <a:ea typeface="文鼎粗圓" pitchFamily="49" charset="-120"/>
            </a:endParaRPr>
          </a:p>
          <a:p>
            <a:pPr lvl="1">
              <a:lnSpc>
                <a:spcPts val="5400"/>
              </a:lnSpc>
              <a:spcBef>
                <a:spcPts val="1200"/>
              </a:spcBef>
            </a:pPr>
            <a:endParaRPr lang="en-US" altLang="zh-TW" sz="3200" dirty="0">
              <a:latin typeface="文鼎粗圓" pitchFamily="49" charset="-120"/>
              <a:ea typeface="文鼎粗圓" pitchFamily="49" charset="-120"/>
            </a:endParaRPr>
          </a:p>
          <a:p>
            <a:pPr marL="82296" indent="0">
              <a:lnSpc>
                <a:spcPts val="5400"/>
              </a:lnSpc>
              <a:spcBef>
                <a:spcPts val="3000"/>
              </a:spcBef>
              <a:buNone/>
            </a:pPr>
            <a:endParaRPr lang="en-US" altLang="zh-TW" sz="3600" dirty="0">
              <a:latin typeface="文鼎粗圓" pitchFamily="49" charset="-120"/>
              <a:ea typeface="文鼎粗圓" pitchFamily="49" charset="-120"/>
            </a:endParaRPr>
          </a:p>
          <a:p>
            <a:pPr>
              <a:lnSpc>
                <a:spcPts val="5400"/>
              </a:lnSpc>
              <a:spcBef>
                <a:spcPts val="1800"/>
              </a:spcBef>
            </a:pPr>
            <a:endParaRPr lang="en-US" altLang="zh-TW" sz="3600" dirty="0">
              <a:latin typeface="文鼎粗圓" pitchFamily="49" charset="-120"/>
              <a:ea typeface="文鼎粗圓" pitchFamily="49" charset="-120"/>
            </a:endParaRPr>
          </a:p>
          <a:p>
            <a:pPr>
              <a:lnSpc>
                <a:spcPts val="5400"/>
              </a:lnSpc>
              <a:spcBef>
                <a:spcPts val="3000"/>
              </a:spcBef>
            </a:pPr>
            <a:endParaRPr lang="en-US" altLang="zh-TW" sz="3600" dirty="0">
              <a:latin typeface="文鼎粗圓" pitchFamily="49" charset="-120"/>
              <a:ea typeface="文鼎粗圓" pitchFamily="49" charset="-120"/>
            </a:endParaRPr>
          </a:p>
          <a:p>
            <a:pPr>
              <a:lnSpc>
                <a:spcPts val="5000"/>
              </a:lnSpc>
              <a:spcBef>
                <a:spcPts val="3000"/>
              </a:spcBef>
            </a:pPr>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2968747899"/>
              </p:ext>
            </p:extLst>
          </p:nvPr>
        </p:nvGraphicFramePr>
        <p:xfrm>
          <a:off x="1479666" y="891134"/>
          <a:ext cx="8504766" cy="5519975"/>
        </p:xfrm>
        <a:graphic>
          <a:graphicData uri="http://schemas.openxmlformats.org/drawingml/2006/table">
            <a:tbl>
              <a:tblPr firstRow="1" bandRow="1">
                <a:tableStyleId>{5C22544A-7EE6-4342-B048-85BDC9FD1C3A}</a:tableStyleId>
              </a:tblPr>
              <a:tblGrid>
                <a:gridCol w="4202355">
                  <a:extLst>
                    <a:ext uri="{9D8B030D-6E8A-4147-A177-3AD203B41FA5}">
                      <a16:colId xmlns:a16="http://schemas.microsoft.com/office/drawing/2014/main" val="20000"/>
                    </a:ext>
                  </a:extLst>
                </a:gridCol>
                <a:gridCol w="1700953">
                  <a:extLst>
                    <a:ext uri="{9D8B030D-6E8A-4147-A177-3AD203B41FA5}">
                      <a16:colId xmlns:a16="http://schemas.microsoft.com/office/drawing/2014/main" val="20001"/>
                    </a:ext>
                  </a:extLst>
                </a:gridCol>
                <a:gridCol w="2601458">
                  <a:extLst>
                    <a:ext uri="{9D8B030D-6E8A-4147-A177-3AD203B41FA5}">
                      <a16:colId xmlns:a16="http://schemas.microsoft.com/office/drawing/2014/main" val="20002"/>
                    </a:ext>
                  </a:extLst>
                </a:gridCol>
              </a:tblGrid>
              <a:tr h="530960">
                <a:tc>
                  <a:txBody>
                    <a:bodyPr/>
                    <a:lstStyle/>
                    <a:p>
                      <a:pPr algn="ctr"/>
                      <a:r>
                        <a:rPr lang="zh-TW" altLang="en-US" sz="2400" dirty="0" smtClean="0"/>
                        <a:t>獎助學金名稱</a:t>
                      </a:r>
                      <a:endParaRPr lang="zh-TW" altLang="en-US" sz="2400" dirty="0"/>
                    </a:p>
                  </a:txBody>
                  <a:tcPr anchor="ctr"/>
                </a:tc>
                <a:tc>
                  <a:txBody>
                    <a:bodyPr/>
                    <a:lstStyle/>
                    <a:p>
                      <a:pPr algn="ctr"/>
                      <a:r>
                        <a:rPr lang="zh-TW" altLang="en-US" sz="2400" dirty="0" smtClean="0"/>
                        <a:t>申請人數</a:t>
                      </a:r>
                      <a:endParaRPr lang="zh-TW" altLang="en-US" sz="2400" dirty="0"/>
                    </a:p>
                  </a:txBody>
                  <a:tcPr anchor="ctr"/>
                </a:tc>
                <a:tc>
                  <a:txBody>
                    <a:bodyPr/>
                    <a:lstStyle/>
                    <a:p>
                      <a:pPr algn="ctr"/>
                      <a:r>
                        <a:rPr lang="zh-TW" altLang="en-US" sz="2400" dirty="0" smtClean="0"/>
                        <a:t>審核結果</a:t>
                      </a:r>
                      <a:endParaRPr lang="zh-TW" altLang="en-US" sz="2400" dirty="0"/>
                    </a:p>
                  </a:txBody>
                  <a:tcPr anchor="ctr"/>
                </a:tc>
                <a:extLst>
                  <a:ext uri="{0D108BD9-81ED-4DB2-BD59-A6C34878D82A}">
                    <a16:rowId xmlns:a16="http://schemas.microsoft.com/office/drawing/2014/main" val="10000"/>
                  </a:ext>
                </a:extLst>
              </a:tr>
              <a:tr h="465210">
                <a:tc>
                  <a:txBody>
                    <a:bodyPr/>
                    <a:lstStyle/>
                    <a:p>
                      <a:r>
                        <a:rPr lang="zh-TW" altLang="zh-TW" sz="2000" dirty="0" smtClean="0">
                          <a:solidFill>
                            <a:schemeClr val="tx1">
                              <a:lumMod val="75000"/>
                            </a:schemeClr>
                          </a:solidFill>
                        </a:rPr>
                        <a:t>教育部學產低收助學金</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33</a:t>
                      </a:r>
                      <a:endParaRPr lang="zh-TW" altLang="en-US" sz="2000" dirty="0">
                        <a:solidFill>
                          <a:schemeClr val="tx1">
                            <a:lumMod val="75000"/>
                          </a:schemeClr>
                        </a:solidFill>
                      </a:endParaRPr>
                    </a:p>
                  </a:txBody>
                  <a:tcPr anchor="ctr"/>
                </a:tc>
                <a:tc>
                  <a:txBody>
                    <a:bodyPr/>
                    <a:lstStyle/>
                    <a:p>
                      <a:pPr algn="ctr"/>
                      <a:r>
                        <a:rPr lang="zh-TW" altLang="en-US" sz="2000" dirty="0" smtClean="0">
                          <a:solidFill>
                            <a:schemeClr val="tx1">
                              <a:lumMod val="75000"/>
                            </a:schemeClr>
                          </a:solidFill>
                        </a:rPr>
                        <a:t>教育部審核中</a:t>
                      </a:r>
                      <a:endParaRPr lang="zh-TW" altLang="en-US" sz="2000" dirty="0">
                        <a:solidFill>
                          <a:schemeClr val="tx1">
                            <a:lumMod val="75000"/>
                          </a:schemeClr>
                        </a:solidFill>
                      </a:endParaRPr>
                    </a:p>
                  </a:txBody>
                  <a:tcPr anchor="ctr"/>
                </a:tc>
                <a:extLst>
                  <a:ext uri="{0D108BD9-81ED-4DB2-BD59-A6C34878D82A}">
                    <a16:rowId xmlns:a16="http://schemas.microsoft.com/office/drawing/2014/main" val="10001"/>
                  </a:ext>
                </a:extLst>
              </a:tr>
              <a:tr h="503988">
                <a:tc>
                  <a:txBody>
                    <a:bodyPr/>
                    <a:lstStyle/>
                    <a:p>
                      <a:r>
                        <a:rPr lang="zh-TW" altLang="zh-TW" sz="2000" dirty="0" smtClean="0">
                          <a:solidFill>
                            <a:schemeClr val="tx1">
                              <a:lumMod val="75000"/>
                            </a:schemeClr>
                          </a:solidFill>
                        </a:rPr>
                        <a:t>行政院清寒原住民助學金</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7</a:t>
                      </a:r>
                      <a:endParaRPr lang="zh-TW" altLang="en-US" sz="2000" dirty="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行政院審核中</a:t>
                      </a:r>
                      <a:endParaRPr lang="zh-TW" altLang="en-US" sz="2000" dirty="0">
                        <a:solidFill>
                          <a:schemeClr val="tx1">
                            <a:lumMod val="75000"/>
                          </a:schemeClr>
                        </a:solidFill>
                      </a:endParaRPr>
                    </a:p>
                  </a:txBody>
                  <a:tcPr anchor="ctr"/>
                </a:tc>
                <a:extLst>
                  <a:ext uri="{0D108BD9-81ED-4DB2-BD59-A6C34878D82A}">
                    <a16:rowId xmlns:a16="http://schemas.microsoft.com/office/drawing/2014/main" val="10002"/>
                  </a:ext>
                </a:extLst>
              </a:tr>
              <a:tr h="503988">
                <a:tc>
                  <a:txBody>
                    <a:bodyPr/>
                    <a:lstStyle/>
                    <a:p>
                      <a:r>
                        <a:rPr lang="zh-TW" altLang="en-US" sz="2000" dirty="0" smtClean="0">
                          <a:solidFill>
                            <a:schemeClr val="tx1">
                              <a:lumMod val="75000"/>
                            </a:schemeClr>
                          </a:solidFill>
                        </a:rPr>
                        <a:t>新北市優秀原住民獎學金</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3</a:t>
                      </a:r>
                      <a:endParaRPr lang="zh-TW" altLang="en-US" sz="2000" dirty="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教育局審核中</a:t>
                      </a:r>
                    </a:p>
                  </a:txBody>
                  <a:tcPr anchor="ctr"/>
                </a:tc>
                <a:extLst>
                  <a:ext uri="{0D108BD9-81ED-4DB2-BD59-A6C34878D82A}">
                    <a16:rowId xmlns:a16="http://schemas.microsoft.com/office/drawing/2014/main" val="10003"/>
                  </a:ext>
                </a:extLst>
              </a:tr>
              <a:tr h="388506">
                <a:tc>
                  <a:txBody>
                    <a:bodyPr/>
                    <a:lstStyle/>
                    <a:p>
                      <a:r>
                        <a:rPr lang="zh-TW" altLang="en-US" sz="2000" dirty="0" smtClean="0">
                          <a:solidFill>
                            <a:schemeClr val="tx1">
                              <a:lumMod val="75000"/>
                            </a:schemeClr>
                          </a:solidFill>
                        </a:rPr>
                        <a:t>軍公教遺族就學費用補助</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2</a:t>
                      </a:r>
                      <a:endParaRPr lang="zh-TW" altLang="en-US" sz="2000" dirty="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教育局審核中</a:t>
                      </a:r>
                    </a:p>
                  </a:txBody>
                  <a:tcPr anchor="ctr"/>
                </a:tc>
                <a:extLst>
                  <a:ext uri="{0D108BD9-81ED-4DB2-BD59-A6C34878D82A}">
                    <a16:rowId xmlns:a16="http://schemas.microsoft.com/office/drawing/2014/main" val="10004"/>
                  </a:ext>
                </a:extLst>
              </a:tr>
              <a:tr h="388506">
                <a:tc>
                  <a:txBody>
                    <a:bodyPr/>
                    <a:lstStyle/>
                    <a:p>
                      <a:r>
                        <a:rPr lang="zh-TW" altLang="en-US" sz="2000" dirty="0" smtClean="0">
                          <a:solidFill>
                            <a:schemeClr val="tx1">
                              <a:lumMod val="75000"/>
                            </a:schemeClr>
                          </a:solidFill>
                        </a:rPr>
                        <a:t>教育部急難慰問金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chemeClr val="tx1">
                              <a:lumMod val="75000"/>
                            </a:schemeClr>
                          </a:solidFill>
                        </a:rPr>
                        <a:t>1</a:t>
                      </a:r>
                      <a:endParaRPr lang="zh-TW" altLang="en-US" sz="2000" dirty="0" smtClean="0">
                        <a:solidFill>
                          <a:schemeClr val="tx1">
                            <a:lumMod val="75000"/>
                          </a:schemeClr>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核撥中</a:t>
                      </a:r>
                    </a:p>
                  </a:txBody>
                  <a:tcPr anchor="ctr"/>
                </a:tc>
                <a:extLst>
                  <a:ext uri="{0D108BD9-81ED-4DB2-BD59-A6C34878D82A}">
                    <a16:rowId xmlns:a16="http://schemas.microsoft.com/office/drawing/2014/main" val="2779635506"/>
                  </a:ext>
                </a:extLst>
              </a:tr>
              <a:tr h="388506">
                <a:tc>
                  <a:txBody>
                    <a:bodyPr/>
                    <a:lstStyle/>
                    <a:p>
                      <a:r>
                        <a:rPr lang="zh-TW" altLang="en-US" sz="2000" dirty="0" smtClean="0">
                          <a:solidFill>
                            <a:schemeClr val="tx1">
                              <a:lumMod val="75000"/>
                            </a:schemeClr>
                          </a:solidFill>
                        </a:rPr>
                        <a:t>本校合作社清寒獎助學金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chemeClr val="tx1">
                              <a:lumMod val="75000"/>
                            </a:schemeClr>
                          </a:solidFill>
                        </a:rPr>
                        <a:t>30</a:t>
                      </a:r>
                      <a:endParaRPr lang="zh-TW" altLang="en-US" sz="2000" dirty="0" smtClean="0">
                        <a:solidFill>
                          <a:schemeClr val="tx1">
                            <a:lumMod val="75000"/>
                          </a:schemeClr>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審核中</a:t>
                      </a:r>
                    </a:p>
                  </a:txBody>
                  <a:tcPr anchor="ctr"/>
                </a:tc>
                <a:extLst>
                  <a:ext uri="{0D108BD9-81ED-4DB2-BD59-A6C34878D82A}">
                    <a16:rowId xmlns:a16="http://schemas.microsoft.com/office/drawing/2014/main" val="2860890055"/>
                  </a:ext>
                </a:extLst>
              </a:tr>
              <a:tr h="503988">
                <a:tc>
                  <a:txBody>
                    <a:bodyPr/>
                    <a:lstStyle/>
                    <a:p>
                      <a:r>
                        <a:rPr lang="zh-TW" altLang="en-US" sz="2000" dirty="0" smtClean="0">
                          <a:solidFill>
                            <a:schemeClr val="tx1">
                              <a:lumMod val="75000"/>
                            </a:schemeClr>
                          </a:solidFill>
                        </a:rPr>
                        <a:t>千佛山慈善基金會</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4</a:t>
                      </a:r>
                      <a:endParaRPr lang="zh-TW" altLang="en-US" sz="2000" dirty="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機構審核中</a:t>
                      </a:r>
                    </a:p>
                  </a:txBody>
                  <a:tcPr anchor="ctr"/>
                </a:tc>
                <a:extLst>
                  <a:ext uri="{0D108BD9-81ED-4DB2-BD59-A6C34878D82A}">
                    <a16:rowId xmlns:a16="http://schemas.microsoft.com/office/drawing/2014/main" val="10005"/>
                  </a:ext>
                </a:extLst>
              </a:tr>
              <a:tr h="503988">
                <a:tc>
                  <a:txBody>
                    <a:bodyPr/>
                    <a:lstStyle/>
                    <a:p>
                      <a:r>
                        <a:rPr lang="zh-TW" altLang="en-US" sz="2000" dirty="0" smtClean="0">
                          <a:solidFill>
                            <a:schemeClr val="tx1">
                              <a:lumMod val="75000"/>
                            </a:schemeClr>
                          </a:solidFill>
                        </a:rPr>
                        <a:t>道德慈善協進會</a:t>
                      </a:r>
                      <a:endParaRPr lang="zh-TW" altLang="en-US" sz="2000" dirty="0">
                        <a:solidFill>
                          <a:schemeClr val="tx1">
                            <a:lumMod val="75000"/>
                          </a:schemeClr>
                        </a:solidFill>
                      </a:endParaRPr>
                    </a:p>
                  </a:txBody>
                  <a:tcPr anchor="ctr"/>
                </a:tc>
                <a:tc>
                  <a:txBody>
                    <a:bodyPr/>
                    <a:lstStyle/>
                    <a:p>
                      <a:pPr algn="ctr"/>
                      <a:r>
                        <a:rPr lang="en-US" altLang="zh-TW" sz="2000" dirty="0" smtClean="0">
                          <a:solidFill>
                            <a:schemeClr val="tx1">
                              <a:lumMod val="75000"/>
                            </a:schemeClr>
                          </a:solidFill>
                        </a:rPr>
                        <a:t>5</a:t>
                      </a:r>
                      <a:endParaRPr lang="zh-TW" altLang="en-US" sz="2000" dirty="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已核撥</a:t>
                      </a:r>
                    </a:p>
                  </a:txBody>
                  <a:tcPr anchor="ctr"/>
                </a:tc>
                <a:extLst>
                  <a:ext uri="{0D108BD9-81ED-4DB2-BD59-A6C34878D82A}">
                    <a16:rowId xmlns:a16="http://schemas.microsoft.com/office/drawing/2014/main" val="10006"/>
                  </a:ext>
                </a:extLst>
              </a:tr>
              <a:tr h="503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靈鷲山普仁獎</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chemeClr val="tx1">
                              <a:lumMod val="75000"/>
                            </a:schemeClr>
                          </a:solidFill>
                        </a:rPr>
                        <a:t>23</a:t>
                      </a:r>
                      <a:endParaRPr lang="zh-TW" altLang="en-US" sz="2000" dirty="0" smtClean="0">
                        <a:solidFill>
                          <a:schemeClr val="tx1">
                            <a:lumMod val="75000"/>
                          </a:schemeClr>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機構審核中</a:t>
                      </a:r>
                    </a:p>
                  </a:txBody>
                  <a:tcPr anchor="ctr"/>
                </a:tc>
                <a:extLst>
                  <a:ext uri="{0D108BD9-81ED-4DB2-BD59-A6C34878D82A}">
                    <a16:rowId xmlns:a16="http://schemas.microsoft.com/office/drawing/2014/main" val="10007"/>
                  </a:ext>
                </a:extLst>
              </a:tr>
              <a:tr h="4189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頭前扶輪社清寒獎助學金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chemeClr val="tx1">
                              <a:lumMod val="75000"/>
                            </a:schemeClr>
                          </a:solidFill>
                        </a:rPr>
                        <a:t>9</a:t>
                      </a:r>
                      <a:endParaRPr lang="zh-TW" altLang="en-US" sz="2000" dirty="0" smtClean="0">
                        <a:solidFill>
                          <a:schemeClr val="tx1">
                            <a:lumMod val="75000"/>
                          </a:schemeClr>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機構審核中</a:t>
                      </a:r>
                    </a:p>
                  </a:txBody>
                  <a:tcPr anchor="ctr"/>
                </a:tc>
                <a:extLst>
                  <a:ext uri="{0D108BD9-81ED-4DB2-BD59-A6C34878D82A}">
                    <a16:rowId xmlns:a16="http://schemas.microsoft.com/office/drawing/2014/main" val="10008"/>
                  </a:ext>
                </a:extLst>
              </a:tr>
              <a:tr h="388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瀚邦社會福利慈善基金會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lumMod val="75000"/>
                            </a:schemeClr>
                          </a:solidFill>
                        </a:rPr>
                        <a:t>申請中</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dirty="0" smtClean="0">
                        <a:solidFill>
                          <a:schemeClr val="tx1">
                            <a:lumMod val="75000"/>
                          </a:schemeClr>
                        </a:solidFill>
                      </a:endParaRPr>
                    </a:p>
                  </a:txBody>
                  <a:tcPr anchor="ctr"/>
                </a:tc>
                <a:extLst>
                  <a:ext uri="{0D108BD9-81ED-4DB2-BD59-A6C34878D82A}">
                    <a16:rowId xmlns:a16="http://schemas.microsoft.com/office/drawing/2014/main" val="3116461256"/>
                  </a:ext>
                </a:extLst>
              </a:tr>
            </a:tbl>
          </a:graphicData>
        </a:graphic>
      </p:graphicFrame>
      <p:sp>
        <p:nvSpPr>
          <p:cNvPr id="6" name="標題 1"/>
          <p:cNvSpPr>
            <a:spLocks noGrp="1"/>
          </p:cNvSpPr>
          <p:nvPr>
            <p:ph type="title"/>
          </p:nvPr>
        </p:nvSpPr>
        <p:spPr>
          <a:xfrm>
            <a:off x="622606" y="263976"/>
            <a:ext cx="5407891" cy="658091"/>
          </a:xfrm>
        </p:spPr>
        <p:txBody>
          <a:bodyPr rtlCol="0">
            <a:normAutofit/>
          </a:bodyPr>
          <a:lstStyle/>
          <a:p>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註冊組</a:t>
            </a:r>
            <a:r>
              <a:rPr lang="en-US" altLang="zh-TW" b="1" dirty="0">
                <a:solidFill>
                  <a:schemeClr val="accent1">
                    <a:lumMod val="50000"/>
                  </a:schemeClr>
                </a:solidFill>
                <a:latin typeface="文鼎中黑" panose="020B0609000000000000" pitchFamily="49" charset="-120"/>
                <a:ea typeface="文鼎中黑" panose="020B0609000000000000" pitchFamily="49" charset="-120"/>
              </a:rPr>
              <a:t>—107-1</a:t>
            </a:r>
            <a:r>
              <a:rPr lang="zh-TW" altLang="en-US" b="1" dirty="0">
                <a:solidFill>
                  <a:schemeClr val="accent1">
                    <a:lumMod val="50000"/>
                  </a:schemeClr>
                </a:solidFill>
                <a:latin typeface="文鼎中黑" panose="020B0609000000000000" pitchFamily="49" charset="-120"/>
                <a:ea typeface="文鼎中黑" panose="020B0609000000000000" pitchFamily="49" charset="-120"/>
              </a:rPr>
              <a:t>獎</a:t>
            </a:r>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助學金</a:t>
            </a:r>
            <a:endParaRPr lang="zh-TW" altLang="en-US" b="1"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Tree>
    <p:extLst>
      <p:ext uri="{BB962C8B-B14F-4D97-AF65-F5344CB8AC3E}">
        <p14:creationId xmlns:p14="http://schemas.microsoft.com/office/powerpoint/2010/main" val="2079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txBox="1">
            <a:spLocks/>
          </p:cNvSpPr>
          <p:nvPr/>
        </p:nvSpPr>
        <p:spPr>
          <a:xfrm>
            <a:off x="2711625" y="1340768"/>
            <a:ext cx="7621735" cy="538993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lvl="1">
              <a:lnSpc>
                <a:spcPts val="5400"/>
              </a:lnSpc>
              <a:spcBef>
                <a:spcPts val="1200"/>
              </a:spcBef>
            </a:pPr>
            <a:endParaRPr lang="en-US" altLang="zh-TW" sz="3200" dirty="0">
              <a:latin typeface="文鼎粗圓" pitchFamily="49" charset="-120"/>
              <a:ea typeface="文鼎粗圓" pitchFamily="49" charset="-120"/>
            </a:endParaRPr>
          </a:p>
          <a:p>
            <a:pPr lvl="1">
              <a:lnSpc>
                <a:spcPts val="5400"/>
              </a:lnSpc>
              <a:spcBef>
                <a:spcPts val="1200"/>
              </a:spcBef>
            </a:pPr>
            <a:endParaRPr lang="en-US" altLang="zh-TW" sz="3200" dirty="0">
              <a:latin typeface="文鼎粗圓" pitchFamily="49" charset="-120"/>
              <a:ea typeface="文鼎粗圓" pitchFamily="49" charset="-120"/>
            </a:endParaRPr>
          </a:p>
          <a:p>
            <a:pPr marL="82296" indent="0">
              <a:lnSpc>
                <a:spcPts val="5400"/>
              </a:lnSpc>
              <a:spcBef>
                <a:spcPts val="3000"/>
              </a:spcBef>
              <a:buNone/>
            </a:pPr>
            <a:endParaRPr lang="en-US" altLang="zh-TW" sz="3600" dirty="0">
              <a:latin typeface="文鼎粗圓" pitchFamily="49" charset="-120"/>
              <a:ea typeface="文鼎粗圓" pitchFamily="49" charset="-120"/>
            </a:endParaRPr>
          </a:p>
          <a:p>
            <a:pPr>
              <a:lnSpc>
                <a:spcPts val="5400"/>
              </a:lnSpc>
              <a:spcBef>
                <a:spcPts val="1800"/>
              </a:spcBef>
            </a:pPr>
            <a:endParaRPr lang="en-US" altLang="zh-TW" sz="3600" dirty="0">
              <a:latin typeface="文鼎粗圓" pitchFamily="49" charset="-120"/>
              <a:ea typeface="文鼎粗圓" pitchFamily="49" charset="-120"/>
            </a:endParaRPr>
          </a:p>
          <a:p>
            <a:pPr>
              <a:lnSpc>
                <a:spcPts val="5400"/>
              </a:lnSpc>
              <a:spcBef>
                <a:spcPts val="3000"/>
              </a:spcBef>
            </a:pPr>
            <a:endParaRPr lang="en-US" altLang="zh-TW" sz="3600" dirty="0">
              <a:latin typeface="文鼎粗圓" pitchFamily="49" charset="-120"/>
              <a:ea typeface="文鼎粗圓" pitchFamily="49" charset="-120"/>
            </a:endParaRPr>
          </a:p>
          <a:p>
            <a:pPr>
              <a:lnSpc>
                <a:spcPts val="5000"/>
              </a:lnSpc>
              <a:spcBef>
                <a:spcPts val="3000"/>
              </a:spcBef>
            </a:pPr>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a:p>
            <a:endParaRPr lang="en-US" altLang="zh-TW" dirty="0">
              <a:latin typeface="文鼎粗圓" pitchFamily="49" charset="-120"/>
              <a:ea typeface="文鼎粗圓" pitchFamily="49" charset="-120"/>
            </a:endParaRPr>
          </a:p>
        </p:txBody>
      </p:sp>
      <p:graphicFrame>
        <p:nvGraphicFramePr>
          <p:cNvPr id="8" name="表格 7"/>
          <p:cNvGraphicFramePr>
            <a:graphicFrameLocks noGrp="1"/>
          </p:cNvGraphicFramePr>
          <p:nvPr>
            <p:extLst>
              <p:ext uri="{D42A27DB-BD31-4B8C-83A1-F6EECF244321}">
                <p14:modId xmlns:p14="http://schemas.microsoft.com/office/powerpoint/2010/main" val="660865433"/>
              </p:ext>
            </p:extLst>
          </p:nvPr>
        </p:nvGraphicFramePr>
        <p:xfrm>
          <a:off x="1645921" y="1473067"/>
          <a:ext cx="8578733" cy="3271218"/>
        </p:xfrm>
        <a:graphic>
          <a:graphicData uri="http://schemas.openxmlformats.org/drawingml/2006/table">
            <a:tbl>
              <a:tblPr firstRow="1" bandRow="1">
                <a:tableStyleId>{5C22544A-7EE6-4342-B048-85BDC9FD1C3A}</a:tableStyleId>
              </a:tblPr>
              <a:tblGrid>
                <a:gridCol w="1248387">
                  <a:extLst>
                    <a:ext uri="{9D8B030D-6E8A-4147-A177-3AD203B41FA5}">
                      <a16:colId xmlns:a16="http://schemas.microsoft.com/office/drawing/2014/main" val="20000"/>
                    </a:ext>
                  </a:extLst>
                </a:gridCol>
                <a:gridCol w="1417803">
                  <a:extLst>
                    <a:ext uri="{9D8B030D-6E8A-4147-A177-3AD203B41FA5}">
                      <a16:colId xmlns:a16="http://schemas.microsoft.com/office/drawing/2014/main" val="20001"/>
                    </a:ext>
                  </a:extLst>
                </a:gridCol>
                <a:gridCol w="1838751">
                  <a:extLst>
                    <a:ext uri="{9D8B030D-6E8A-4147-A177-3AD203B41FA5}">
                      <a16:colId xmlns:a16="http://schemas.microsoft.com/office/drawing/2014/main" val="20002"/>
                    </a:ext>
                  </a:extLst>
                </a:gridCol>
                <a:gridCol w="1639121">
                  <a:extLst>
                    <a:ext uri="{9D8B030D-6E8A-4147-A177-3AD203B41FA5}">
                      <a16:colId xmlns:a16="http://schemas.microsoft.com/office/drawing/2014/main" val="20003"/>
                    </a:ext>
                  </a:extLst>
                </a:gridCol>
                <a:gridCol w="2434671">
                  <a:extLst>
                    <a:ext uri="{9D8B030D-6E8A-4147-A177-3AD203B41FA5}">
                      <a16:colId xmlns:a16="http://schemas.microsoft.com/office/drawing/2014/main" val="91138297"/>
                    </a:ext>
                  </a:extLst>
                </a:gridCol>
              </a:tblGrid>
              <a:tr h="545203">
                <a:tc>
                  <a:txBody>
                    <a:bodyPr/>
                    <a:lstStyle/>
                    <a:p>
                      <a:pPr algn="ctr"/>
                      <a:r>
                        <a:rPr lang="zh-TW" altLang="en-US" sz="2400" dirty="0" smtClean="0"/>
                        <a:t>年級</a:t>
                      </a:r>
                      <a:endParaRPr lang="zh-TW" altLang="en-US" sz="2400" dirty="0"/>
                    </a:p>
                  </a:txBody>
                  <a:tcPr anchor="ctr"/>
                </a:tc>
                <a:tc>
                  <a:txBody>
                    <a:bodyPr/>
                    <a:lstStyle/>
                    <a:p>
                      <a:pPr algn="ctr"/>
                      <a:r>
                        <a:rPr lang="zh-TW" altLang="en-US" sz="2400" dirty="0" smtClean="0"/>
                        <a:t>班級</a:t>
                      </a:r>
                      <a:endParaRPr lang="zh-TW" altLang="en-US" sz="2400" dirty="0"/>
                    </a:p>
                  </a:txBody>
                  <a:tcPr anchor="ctr"/>
                </a:tc>
                <a:tc>
                  <a:txBody>
                    <a:bodyPr/>
                    <a:lstStyle/>
                    <a:p>
                      <a:pPr algn="ctr"/>
                      <a:r>
                        <a:rPr lang="zh-TW" altLang="en-US" sz="2400" dirty="0" smtClean="0"/>
                        <a:t>姓名</a:t>
                      </a:r>
                      <a:endParaRPr lang="zh-TW" altLang="en-US" sz="2400" dirty="0"/>
                    </a:p>
                  </a:txBody>
                  <a:tcPr anchor="ctr"/>
                </a:tc>
                <a:tc>
                  <a:txBody>
                    <a:bodyPr/>
                    <a:lstStyle/>
                    <a:p>
                      <a:pPr algn="ctr"/>
                      <a:r>
                        <a:rPr lang="zh-TW" altLang="en-US" sz="2400" dirty="0" smtClean="0"/>
                        <a:t>級別</a:t>
                      </a:r>
                      <a:endParaRPr lang="zh-TW" altLang="en-US" sz="2400" dirty="0"/>
                    </a:p>
                  </a:txBody>
                  <a:tcPr anchor="ctr"/>
                </a:tc>
                <a:tc>
                  <a:txBody>
                    <a:bodyPr/>
                    <a:lstStyle/>
                    <a:p>
                      <a:pPr algn="ctr"/>
                      <a:r>
                        <a:rPr lang="zh-TW" altLang="en-US" sz="2400" dirty="0" smtClean="0"/>
                        <a:t>報   名</a:t>
                      </a:r>
                      <a:endParaRPr lang="zh-TW" altLang="en-US" sz="2400" dirty="0"/>
                    </a:p>
                  </a:txBody>
                  <a:tcPr anchor="ctr"/>
                </a:tc>
                <a:extLst>
                  <a:ext uri="{0D108BD9-81ED-4DB2-BD59-A6C34878D82A}">
                    <a16:rowId xmlns:a16="http://schemas.microsoft.com/office/drawing/2014/main" val="10000"/>
                  </a:ext>
                </a:extLst>
              </a:tr>
              <a:tr h="545203">
                <a:tc>
                  <a:txBody>
                    <a:bodyPr/>
                    <a:lstStyle/>
                    <a:p>
                      <a:pPr algn="ctr" fontAlgn="ctr"/>
                      <a:r>
                        <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rPr>
                        <a:t>7</a:t>
                      </a:r>
                    </a:p>
                  </a:txBody>
                  <a:tcPr marL="9525" marR="9525" marT="9525" marB="0" anchor="ctr"/>
                </a:tc>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14</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zh-TW" altLang="en-US" sz="2400" b="0" i="0" u="none" strike="noStrike" dirty="0">
                          <a:solidFill>
                            <a:schemeClr val="tx1">
                              <a:lumMod val="75000"/>
                            </a:schemeClr>
                          </a:solidFill>
                          <a:effectLst/>
                          <a:latin typeface="微軟正黑體" panose="020B0604030504040204" pitchFamily="34" charset="-120"/>
                          <a:ea typeface="微軟正黑體" panose="020B0604030504040204" pitchFamily="34" charset="-120"/>
                        </a:rPr>
                        <a:t>賴政杰</a:t>
                      </a:r>
                    </a:p>
                  </a:txBody>
                  <a:tcPr marL="9525" marR="9525" marT="9525" marB="0" anchor="ctr"/>
                </a:tc>
                <a:tc>
                  <a:txBody>
                    <a:bodyPr/>
                    <a:lstStyle/>
                    <a:p>
                      <a:pPr algn="ctr"/>
                      <a:r>
                        <a:rPr lang="zh-TW" altLang="en-US" sz="2400" dirty="0" smtClean="0">
                          <a:solidFill>
                            <a:schemeClr val="tx1">
                              <a:lumMod val="75000"/>
                            </a:schemeClr>
                          </a:solidFill>
                        </a:rPr>
                        <a:t>初級</a:t>
                      </a:r>
                      <a:endParaRPr lang="zh-TW" altLang="en-US" sz="2400" dirty="0">
                        <a:solidFill>
                          <a:schemeClr val="tx1">
                            <a:lumMod val="75000"/>
                          </a:schemeClr>
                        </a:solidFill>
                      </a:endParaRPr>
                    </a:p>
                  </a:txBody>
                  <a:tcPr anchor="ctr"/>
                </a:tc>
                <a:tc>
                  <a:txBody>
                    <a:bodyPr/>
                    <a:lstStyle/>
                    <a:p>
                      <a:pPr algn="ctr"/>
                      <a:r>
                        <a:rPr lang="zh-TW" altLang="en-US" sz="2400" dirty="0" smtClean="0">
                          <a:solidFill>
                            <a:schemeClr val="tx1">
                              <a:lumMod val="75000"/>
                            </a:schemeClr>
                          </a:solidFill>
                        </a:rPr>
                        <a:t>已完成報名</a:t>
                      </a:r>
                      <a:endParaRPr lang="zh-TW" altLang="en-US" sz="2400" dirty="0">
                        <a:solidFill>
                          <a:schemeClr val="tx1">
                            <a:lumMod val="75000"/>
                          </a:schemeClr>
                        </a:solidFill>
                      </a:endParaRPr>
                    </a:p>
                  </a:txBody>
                  <a:tcPr anchor="ctr"/>
                </a:tc>
                <a:extLst>
                  <a:ext uri="{0D108BD9-81ED-4DB2-BD59-A6C34878D82A}">
                    <a16:rowId xmlns:a16="http://schemas.microsoft.com/office/drawing/2014/main" val="10001"/>
                  </a:ext>
                </a:extLst>
              </a:tr>
              <a:tr h="545203">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8</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5</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zh-TW" altLang="en-US" sz="2400" b="0" i="0" u="none" strike="noStrike" dirty="0">
                          <a:solidFill>
                            <a:schemeClr val="tx1">
                              <a:lumMod val="75000"/>
                            </a:schemeClr>
                          </a:solidFill>
                          <a:effectLst/>
                          <a:latin typeface="微軟正黑體" panose="020B0604030504040204" pitchFamily="34" charset="-120"/>
                          <a:ea typeface="微軟正黑體" panose="020B0604030504040204" pitchFamily="34" charset="-120"/>
                        </a:rPr>
                        <a:t>孫翌恩</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lumMod val="75000"/>
                            </a:schemeClr>
                          </a:solidFill>
                        </a:rPr>
                        <a:t>初級</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lumMod val="75000"/>
                            </a:schemeClr>
                          </a:solidFill>
                        </a:rPr>
                        <a:t>已完成報名</a:t>
                      </a:r>
                    </a:p>
                  </a:txBody>
                  <a:tcPr anchor="ctr"/>
                </a:tc>
                <a:extLst>
                  <a:ext uri="{0D108BD9-81ED-4DB2-BD59-A6C34878D82A}">
                    <a16:rowId xmlns:a16="http://schemas.microsoft.com/office/drawing/2014/main" val="10002"/>
                  </a:ext>
                </a:extLst>
              </a:tr>
              <a:tr h="545203">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8</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rPr>
                        <a:t>20</a:t>
                      </a:r>
                    </a:p>
                  </a:txBody>
                  <a:tcPr marL="9525" marR="9525" marT="9525" marB="0" anchor="ctr"/>
                </a:tc>
                <a:tc>
                  <a:txBody>
                    <a:bodyPr/>
                    <a:lstStyle/>
                    <a:p>
                      <a:pPr algn="ctr" fontAlgn="ctr"/>
                      <a:r>
                        <a:rPr lang="zh-TW" altLang="en-US" sz="2400" b="0" i="0" u="none" strike="noStrike" dirty="0">
                          <a:solidFill>
                            <a:schemeClr val="tx1">
                              <a:lumMod val="75000"/>
                            </a:schemeClr>
                          </a:solidFill>
                          <a:effectLst/>
                          <a:latin typeface="微軟正黑體" panose="020B0604030504040204" pitchFamily="34" charset="-120"/>
                          <a:ea typeface="微軟正黑體" panose="020B0604030504040204" pitchFamily="34" charset="-120"/>
                        </a:rPr>
                        <a:t>曾儀萱</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lumMod val="75000"/>
                            </a:schemeClr>
                          </a:solidFill>
                        </a:rPr>
                        <a:t>初級</a:t>
                      </a:r>
                    </a:p>
                  </a:txBody>
                  <a:tcPr anchor="ctr"/>
                </a:tc>
                <a:tc>
                  <a:txBody>
                    <a:bodyPr/>
                    <a:lstStyle/>
                    <a:p>
                      <a:pPr algn="ctr"/>
                      <a:r>
                        <a:rPr lang="zh-TW" altLang="en-US" sz="2400" dirty="0" smtClean="0">
                          <a:solidFill>
                            <a:schemeClr val="tx1">
                              <a:lumMod val="75000"/>
                            </a:schemeClr>
                          </a:solidFill>
                        </a:rPr>
                        <a:t>已完成報名</a:t>
                      </a:r>
                      <a:endParaRPr lang="zh-TW" altLang="en-US" sz="2400" dirty="0">
                        <a:solidFill>
                          <a:schemeClr val="tx1">
                            <a:lumMod val="75000"/>
                          </a:schemeClr>
                        </a:solidFill>
                      </a:endParaRPr>
                    </a:p>
                  </a:txBody>
                  <a:tcPr anchor="ctr"/>
                </a:tc>
                <a:extLst>
                  <a:ext uri="{0D108BD9-81ED-4DB2-BD59-A6C34878D82A}">
                    <a16:rowId xmlns:a16="http://schemas.microsoft.com/office/drawing/2014/main" val="10003"/>
                  </a:ext>
                </a:extLst>
              </a:tr>
              <a:tr h="545203">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9</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rPr>
                        <a:t>1</a:t>
                      </a:r>
                    </a:p>
                  </a:txBody>
                  <a:tcPr marL="9525" marR="9525" marT="9525" marB="0" anchor="ctr"/>
                </a:tc>
                <a:tc>
                  <a:txBody>
                    <a:bodyPr/>
                    <a:lstStyle/>
                    <a:p>
                      <a:pPr algn="ctr" fontAlgn="ctr"/>
                      <a:r>
                        <a:rPr lang="zh-TW" altLang="en-US" sz="2400" b="0" i="0" u="none" strike="noStrike" dirty="0">
                          <a:solidFill>
                            <a:schemeClr val="tx1">
                              <a:lumMod val="75000"/>
                            </a:schemeClr>
                          </a:solidFill>
                          <a:effectLst/>
                          <a:latin typeface="微軟正黑體" panose="020B0604030504040204" pitchFamily="34" charset="-120"/>
                          <a:ea typeface="微軟正黑體" panose="020B0604030504040204" pitchFamily="34" charset="-120"/>
                        </a:rPr>
                        <a:t>宋倢瑜</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lumMod val="75000"/>
                            </a:schemeClr>
                          </a:solidFill>
                        </a:rPr>
                        <a:t>初級</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lumMod val="75000"/>
                            </a:schemeClr>
                          </a:solidFill>
                        </a:rPr>
                        <a:t>已完成報名</a:t>
                      </a:r>
                    </a:p>
                  </a:txBody>
                  <a:tcPr anchor="ctr"/>
                </a:tc>
                <a:extLst>
                  <a:ext uri="{0D108BD9-81ED-4DB2-BD59-A6C34878D82A}">
                    <a16:rowId xmlns:a16="http://schemas.microsoft.com/office/drawing/2014/main" val="10004"/>
                  </a:ext>
                </a:extLst>
              </a:tr>
              <a:tr h="545203">
                <a:tc>
                  <a:txBody>
                    <a:bodyPr/>
                    <a:lstStyle/>
                    <a:p>
                      <a:pPr algn="ctr" fontAlgn="ctr"/>
                      <a:r>
                        <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rPr>
                        <a:t>9</a:t>
                      </a:r>
                    </a:p>
                  </a:txBody>
                  <a:tcPr marL="9525" marR="9525" marT="9525" marB="0" anchor="ctr"/>
                </a:tc>
                <a:tc>
                  <a:txBody>
                    <a:bodyPr/>
                    <a:lstStyle/>
                    <a:p>
                      <a:pPr algn="ctr" fontAlgn="ctr"/>
                      <a:r>
                        <a:rPr lang="en-US" altLang="zh-TW" sz="2400" b="0" i="0" u="none" strike="noStrike" dirty="0" smtClean="0">
                          <a:solidFill>
                            <a:schemeClr val="tx1">
                              <a:lumMod val="75000"/>
                            </a:schemeClr>
                          </a:solidFill>
                          <a:effectLst/>
                          <a:latin typeface="新細明體" panose="02020500000000000000" pitchFamily="18" charset="-120"/>
                          <a:ea typeface="新細明體" panose="02020500000000000000" pitchFamily="18" charset="-120"/>
                        </a:rPr>
                        <a:t>16</a:t>
                      </a:r>
                      <a:endParaRPr lang="en-US" altLang="zh-TW" sz="2400" b="0" i="0" u="none" strike="noStrike" dirty="0">
                        <a:solidFill>
                          <a:schemeClr val="tx1">
                            <a:lumMod val="75000"/>
                          </a:schemeClr>
                        </a:solidFill>
                        <a:effectLst/>
                        <a:latin typeface="新細明體" panose="02020500000000000000" pitchFamily="18" charset="-120"/>
                        <a:ea typeface="新細明體" panose="02020500000000000000" pitchFamily="18" charset="-120"/>
                      </a:endParaRPr>
                    </a:p>
                  </a:txBody>
                  <a:tcPr marL="9525" marR="9525" marT="9525" marB="0" anchor="ctr"/>
                </a:tc>
                <a:tc>
                  <a:txBody>
                    <a:bodyPr/>
                    <a:lstStyle/>
                    <a:p>
                      <a:pPr algn="ctr" fontAlgn="ctr"/>
                      <a:r>
                        <a:rPr lang="zh-TW" altLang="en-US" sz="2400" b="0" i="0" u="none" strike="noStrike" dirty="0" smtClean="0">
                          <a:solidFill>
                            <a:schemeClr val="tx1">
                              <a:lumMod val="75000"/>
                            </a:schemeClr>
                          </a:solidFill>
                          <a:effectLst/>
                          <a:latin typeface="微軟正黑體" panose="020B0604030504040204" pitchFamily="34" charset="-120"/>
                          <a:ea typeface="微軟正黑體" panose="020B0604030504040204" pitchFamily="34" charset="-120"/>
                        </a:rPr>
                        <a:t>高靜宜</a:t>
                      </a:r>
                      <a:endParaRPr lang="zh-TW" altLang="en-US" sz="2400" b="0" i="0" u="none" strike="noStrike" dirty="0">
                        <a:solidFill>
                          <a:schemeClr val="tx1">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a:r>
                        <a:rPr lang="zh-TW" altLang="en-US" sz="2400" dirty="0" smtClean="0">
                          <a:solidFill>
                            <a:schemeClr val="tx1">
                              <a:lumMod val="75000"/>
                            </a:schemeClr>
                          </a:solidFill>
                        </a:rPr>
                        <a:t>中高級</a:t>
                      </a:r>
                      <a:endParaRPr lang="zh-TW" altLang="en-US" sz="2400" dirty="0">
                        <a:solidFill>
                          <a:schemeClr val="tx1">
                            <a:lumMod val="75000"/>
                          </a:schemeClr>
                        </a:solidFill>
                      </a:endParaRPr>
                    </a:p>
                  </a:txBody>
                  <a:tcPr anchor="ctr"/>
                </a:tc>
                <a:tc>
                  <a:txBody>
                    <a:bodyPr/>
                    <a:lstStyle/>
                    <a:p>
                      <a:pPr algn="ctr"/>
                      <a:r>
                        <a:rPr lang="zh-TW" altLang="en-US" sz="2400" dirty="0" smtClean="0">
                          <a:solidFill>
                            <a:schemeClr val="tx1">
                              <a:lumMod val="75000"/>
                            </a:schemeClr>
                          </a:solidFill>
                        </a:rPr>
                        <a:t>已完成報名</a:t>
                      </a:r>
                      <a:endParaRPr lang="zh-TW" altLang="en-US" sz="2400" dirty="0">
                        <a:solidFill>
                          <a:schemeClr val="tx1">
                            <a:lumMod val="75000"/>
                          </a:schemeClr>
                        </a:solidFill>
                      </a:endParaRPr>
                    </a:p>
                  </a:txBody>
                  <a:tcPr anchor="ctr"/>
                </a:tc>
                <a:extLst>
                  <a:ext uri="{0D108BD9-81ED-4DB2-BD59-A6C34878D82A}">
                    <a16:rowId xmlns:a16="http://schemas.microsoft.com/office/drawing/2014/main" val="10005"/>
                  </a:ext>
                </a:extLst>
              </a:tr>
            </a:tbl>
          </a:graphicData>
        </a:graphic>
      </p:graphicFrame>
      <p:sp>
        <p:nvSpPr>
          <p:cNvPr id="11" name="內容版面配置區 2"/>
          <p:cNvSpPr txBox="1">
            <a:spLocks/>
          </p:cNvSpPr>
          <p:nvPr/>
        </p:nvSpPr>
        <p:spPr>
          <a:xfrm>
            <a:off x="2638081" y="5106037"/>
            <a:ext cx="5966862" cy="74731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lgn="just">
              <a:lnSpc>
                <a:spcPts val="3700"/>
              </a:lnSpc>
              <a:buNone/>
            </a:pPr>
            <a:r>
              <a:rPr lang="en-US" altLang="zh-TW" sz="3600" dirty="0" smtClean="0">
                <a:solidFill>
                  <a:srgbClr val="FF0000"/>
                </a:solidFill>
              </a:rPr>
              <a:t>107</a:t>
            </a:r>
            <a:r>
              <a:rPr lang="zh-TW" altLang="en-US" sz="3600" dirty="0" smtClean="0">
                <a:solidFill>
                  <a:srgbClr val="FF0000"/>
                </a:solidFill>
              </a:rPr>
              <a:t>年</a:t>
            </a:r>
            <a:r>
              <a:rPr lang="en-US" altLang="zh-TW" sz="3600" dirty="0">
                <a:solidFill>
                  <a:srgbClr val="FF0000"/>
                </a:solidFill>
              </a:rPr>
              <a:t>12</a:t>
            </a:r>
            <a:r>
              <a:rPr lang="zh-TW" altLang="en-US" sz="3600" dirty="0" smtClean="0">
                <a:solidFill>
                  <a:srgbClr val="FF0000"/>
                </a:solidFill>
              </a:rPr>
              <a:t>月</a:t>
            </a:r>
            <a:r>
              <a:rPr lang="en-US" altLang="zh-TW" sz="3600" dirty="0" smtClean="0">
                <a:solidFill>
                  <a:srgbClr val="FF0000"/>
                </a:solidFill>
              </a:rPr>
              <a:t>8</a:t>
            </a:r>
            <a:r>
              <a:rPr lang="zh-TW" altLang="en-US" sz="3600" dirty="0" smtClean="0">
                <a:solidFill>
                  <a:srgbClr val="FF0000"/>
                </a:solidFill>
              </a:rPr>
              <a:t>日</a:t>
            </a:r>
            <a:r>
              <a:rPr lang="en-US" altLang="zh-TW" sz="3600" dirty="0">
                <a:solidFill>
                  <a:srgbClr val="FF0000"/>
                </a:solidFill>
              </a:rPr>
              <a:t>(</a:t>
            </a:r>
            <a:r>
              <a:rPr lang="zh-TW" altLang="en-US" sz="3600" dirty="0">
                <a:solidFill>
                  <a:srgbClr val="FF0000"/>
                </a:solidFill>
              </a:rPr>
              <a:t>六</a:t>
            </a:r>
            <a:r>
              <a:rPr lang="en-US" altLang="zh-TW" sz="3600" dirty="0">
                <a:solidFill>
                  <a:srgbClr val="FF0000"/>
                </a:solidFill>
              </a:rPr>
              <a:t>)</a:t>
            </a:r>
            <a:r>
              <a:rPr lang="zh-TW" altLang="en-US" sz="3600" dirty="0">
                <a:solidFill>
                  <a:srgbClr val="FF0000"/>
                </a:solidFill>
              </a:rPr>
              <a:t>族語測驗</a:t>
            </a:r>
            <a:endParaRPr lang="en-US" altLang="zh-TW" sz="3600" dirty="0">
              <a:solidFill>
                <a:srgbClr val="FF0000"/>
              </a:solidFill>
              <a:latin typeface="文鼎粗圓" panose="020F0809000000000000" pitchFamily="49" charset="-120"/>
              <a:ea typeface="文鼎粗圓" panose="020F0809000000000000" pitchFamily="49" charset="-120"/>
            </a:endParaRPr>
          </a:p>
        </p:txBody>
      </p:sp>
      <p:sp>
        <p:nvSpPr>
          <p:cNvPr id="6" name="標題 1"/>
          <p:cNvSpPr>
            <a:spLocks noGrp="1"/>
          </p:cNvSpPr>
          <p:nvPr>
            <p:ph type="title"/>
          </p:nvPr>
        </p:nvSpPr>
        <p:spPr>
          <a:xfrm>
            <a:off x="539479" y="453224"/>
            <a:ext cx="6501401" cy="658091"/>
          </a:xfrm>
        </p:spPr>
        <p:txBody>
          <a:bodyPr rtlCol="0">
            <a:normAutofit/>
          </a:bodyPr>
          <a:lstStyle/>
          <a:p>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註冊組</a:t>
            </a:r>
            <a:r>
              <a:rPr lang="en-US" altLang="zh-TW" b="1" dirty="0" smtClean="0">
                <a:solidFill>
                  <a:schemeClr val="accent1">
                    <a:lumMod val="50000"/>
                  </a:schemeClr>
                </a:solidFill>
                <a:latin typeface="文鼎中黑" panose="020B0609000000000000" pitchFamily="49" charset="-120"/>
                <a:ea typeface="文鼎中黑" panose="020B0609000000000000" pitchFamily="49" charset="-120"/>
              </a:rPr>
              <a:t>—107</a:t>
            </a:r>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年原民語認證考試</a:t>
            </a:r>
            <a:endParaRPr lang="zh-TW" altLang="en-US" b="1"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Tree>
    <p:extLst>
      <p:ext uri="{BB962C8B-B14F-4D97-AF65-F5344CB8AC3E}">
        <p14:creationId xmlns:p14="http://schemas.microsoft.com/office/powerpoint/2010/main" val="64840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預留位置 2"/>
          <p:cNvSpPr txBox="1">
            <a:spLocks/>
          </p:cNvSpPr>
          <p:nvPr/>
        </p:nvSpPr>
        <p:spPr>
          <a:xfrm>
            <a:off x="226290" y="1562101"/>
            <a:ext cx="10660611" cy="2475115"/>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j-ea"/>
                <a:ea typeface="+mj-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j-ea"/>
                <a:ea typeface="+mj-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j-ea"/>
                <a:ea typeface="+mj-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a:lstStyle>
          <a:p>
            <a:pPr lvl="1">
              <a:lnSpc>
                <a:spcPct val="100000"/>
              </a:lnSpc>
              <a:spcBef>
                <a:spcPts val="2400"/>
              </a:spcBef>
            </a:pP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代收代辦</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費繳費單發放後，截至</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9/28</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前，又有</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5</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名學生補繳</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107</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年社會福利證明。</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lnSpc>
                <a:spcPct val="100000"/>
              </a:lnSpc>
              <a:spcBef>
                <a:spcPts val="2400"/>
              </a:spcBef>
            </a:pP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註冊組已</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造冊簽核辦理退費事宜。</a:t>
            </a: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
        <p:nvSpPr>
          <p:cNvPr id="5" name="標題 1"/>
          <p:cNvSpPr txBox="1">
            <a:spLocks/>
          </p:cNvSpPr>
          <p:nvPr/>
        </p:nvSpPr>
        <p:spPr>
          <a:xfrm>
            <a:off x="622607" y="536351"/>
            <a:ext cx="6501401" cy="6580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cap="all" baseline="0">
                <a:solidFill>
                  <a:schemeClr val="accent1">
                    <a:lumMod val="75000"/>
                  </a:schemeClr>
                </a:solidFill>
                <a:latin typeface="+mj-ea"/>
                <a:ea typeface="+mj-ea"/>
                <a:cs typeface="+mj-cs"/>
              </a:defRPr>
            </a:lvl1pPr>
          </a:lstStyle>
          <a:p>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註冊組</a:t>
            </a:r>
            <a:r>
              <a:rPr lang="en-US" altLang="zh-TW" b="1" dirty="0" smtClean="0">
                <a:solidFill>
                  <a:schemeClr val="accent1">
                    <a:lumMod val="50000"/>
                  </a:schemeClr>
                </a:solidFill>
                <a:latin typeface="文鼎中黑" panose="020B0609000000000000" pitchFamily="49" charset="-120"/>
                <a:ea typeface="文鼎中黑" panose="020B0609000000000000" pitchFamily="49" charset="-120"/>
              </a:rPr>
              <a:t>—</a:t>
            </a:r>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代收代辦費退費</a:t>
            </a:r>
            <a:endParaRPr lang="zh-TW" altLang="en-US" b="1"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Tree>
    <p:extLst>
      <p:ext uri="{BB962C8B-B14F-4D97-AF65-F5344CB8AC3E}">
        <p14:creationId xmlns:p14="http://schemas.microsoft.com/office/powerpoint/2010/main" val="97473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預留位置 2"/>
          <p:cNvSpPr txBox="1">
            <a:spLocks/>
          </p:cNvSpPr>
          <p:nvPr/>
        </p:nvSpPr>
        <p:spPr>
          <a:xfrm>
            <a:off x="226291" y="1589809"/>
            <a:ext cx="10660611" cy="3605646"/>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j-ea"/>
                <a:ea typeface="+mj-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j-ea"/>
                <a:ea typeface="+mj-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j-ea"/>
                <a:ea typeface="+mj-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j-ea"/>
                <a:ea typeface="+mj-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a:lstStyle>
          <a:p>
            <a:pPr lvl="1">
              <a:lnSpc>
                <a:spcPct val="100000"/>
              </a:lnSpc>
              <a:spcBef>
                <a:spcPts val="2400"/>
              </a:spcBef>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教育部學生資源網本校學區內適齡應入學而未入學國中七年級之新生共計</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63</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名。</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lnSpc>
                <a:spcPct val="100000"/>
              </a:lnSpc>
              <a:spcBef>
                <a:spcPts val="2400"/>
              </a:spcBef>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經註冊組排查後，</a:t>
            </a:r>
            <a:r>
              <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rPr>
              <a:t>63</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名學生皆確認其去向。</a:t>
            </a:r>
            <a:endParaRPr lang="en-US" altLang="zh-TW" sz="3200" dirty="0">
              <a:latin typeface="文鼎中黑" panose="020B0609000000000000" pitchFamily="49" charset="-120"/>
              <a:ea typeface="文鼎中黑" panose="020B0609000000000000" pitchFamily="49" charset="-120"/>
              <a:sym typeface="新細明體" panose="02020500000000000000" pitchFamily="18" charset="-120"/>
            </a:endParaRPr>
          </a:p>
          <a:p>
            <a:pPr lvl="1">
              <a:lnSpc>
                <a:spcPct val="100000"/>
              </a:lnSpc>
              <a:spcBef>
                <a:spcPts val="2400"/>
              </a:spcBef>
            </a:pP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若</a:t>
            </a:r>
            <a:r>
              <a:rPr lang="zh-TW" altLang="en-US" sz="3200" dirty="0">
                <a:latin typeface="文鼎中黑" panose="020B0609000000000000" pitchFamily="49" charset="-120"/>
                <a:ea typeface="文鼎中黑" panose="020B0609000000000000" pitchFamily="49" charset="-120"/>
                <a:sym typeface="新細明體" panose="02020500000000000000" pitchFamily="18" charset="-120"/>
              </a:rPr>
              <a:t>教育部未</a:t>
            </a:r>
            <a:r>
              <a:rPr lang="zh-TW" altLang="en-US" sz="3200" dirty="0" smtClean="0">
                <a:latin typeface="文鼎中黑" panose="020B0609000000000000" pitchFamily="49" charset="-120"/>
                <a:ea typeface="文鼎中黑" panose="020B0609000000000000" pitchFamily="49" charset="-120"/>
                <a:sym typeface="新細明體" panose="02020500000000000000" pitchFamily="18" charset="-120"/>
              </a:rPr>
              <a:t>再派分新案，本學年度輔導處及學務處毋須出動協助處理新生未入學之家訪業務。</a:t>
            </a:r>
            <a:endParaRPr lang="en-US" altLang="zh-TW" sz="3200" dirty="0" smtClean="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Font typeface="Arial" pitchFamily="34" charse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
        <p:nvSpPr>
          <p:cNvPr id="5" name="標題 1"/>
          <p:cNvSpPr txBox="1">
            <a:spLocks/>
          </p:cNvSpPr>
          <p:nvPr/>
        </p:nvSpPr>
        <p:spPr>
          <a:xfrm>
            <a:off x="622607" y="536351"/>
            <a:ext cx="6501401" cy="6580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cap="all" baseline="0">
                <a:solidFill>
                  <a:schemeClr val="accent1">
                    <a:lumMod val="75000"/>
                  </a:schemeClr>
                </a:solidFill>
                <a:latin typeface="+mj-ea"/>
                <a:ea typeface="+mj-ea"/>
                <a:cs typeface="+mj-cs"/>
              </a:defRPr>
            </a:lvl1pPr>
          </a:lstStyle>
          <a:p>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註冊組</a:t>
            </a:r>
            <a:r>
              <a:rPr lang="en-US" altLang="zh-TW" b="1" dirty="0" smtClean="0">
                <a:solidFill>
                  <a:schemeClr val="accent1">
                    <a:lumMod val="50000"/>
                  </a:schemeClr>
                </a:solidFill>
                <a:latin typeface="文鼎中黑" panose="020B0609000000000000" pitchFamily="49" charset="-120"/>
                <a:ea typeface="文鼎中黑" panose="020B0609000000000000" pitchFamily="49" charset="-120"/>
              </a:rPr>
              <a:t>—107</a:t>
            </a:r>
            <a:r>
              <a:rPr lang="zh-TW" altLang="en-US" b="1" dirty="0" smtClean="0">
                <a:solidFill>
                  <a:schemeClr val="accent1">
                    <a:lumMod val="50000"/>
                  </a:schemeClr>
                </a:solidFill>
                <a:latin typeface="文鼎中黑" panose="020B0609000000000000" pitchFamily="49" charset="-120"/>
                <a:ea typeface="文鼎中黑" panose="020B0609000000000000" pitchFamily="49" charset="-120"/>
              </a:rPr>
              <a:t>學年度新生未入學</a:t>
            </a:r>
            <a:endParaRPr lang="zh-TW" altLang="en-US" b="1"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Tree>
    <p:extLst>
      <p:ext uri="{BB962C8B-B14F-4D97-AF65-F5344CB8AC3E}">
        <p14:creationId xmlns:p14="http://schemas.microsoft.com/office/powerpoint/2010/main" val="243235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設備組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lnSpcReduction="10000"/>
          </a:bodyPr>
          <a:lstStyle/>
          <a:p>
            <a:r>
              <a:rPr lang="en-US" altLang="zh-TW" sz="3600" dirty="0" smtClean="0">
                <a:latin typeface="新細明體" panose="02020500000000000000" pitchFamily="18" charset="-120"/>
                <a:sym typeface="新細明體" panose="02020500000000000000" pitchFamily="18" charset="-120"/>
              </a:rPr>
              <a:t>9/18~9/28</a:t>
            </a:r>
            <a:r>
              <a:rPr lang="zh-TW" altLang="en-US" sz="3600" dirty="0" smtClean="0">
                <a:latin typeface="新細明體" panose="02020500000000000000" pitchFamily="18" charset="-120"/>
                <a:sym typeface="新細明體" panose="02020500000000000000" pitchFamily="18" charset="-120"/>
              </a:rPr>
              <a:t>班級</a:t>
            </a:r>
            <a:r>
              <a:rPr lang="zh-TW" altLang="en-US" sz="3600" dirty="0">
                <a:latin typeface="新細明體" panose="02020500000000000000" pitchFamily="18" charset="-120"/>
                <a:sym typeface="新細明體" panose="02020500000000000000" pitchFamily="18" charset="-120"/>
              </a:rPr>
              <a:t>單槍投影下課時間未關機</a:t>
            </a:r>
            <a:r>
              <a:rPr lang="zh-TW" altLang="en-US" sz="3600" dirty="0" smtClean="0">
                <a:latin typeface="新細明體" panose="02020500000000000000" pitchFamily="18" charset="-120"/>
                <a:sym typeface="新細明體" panose="02020500000000000000" pitchFamily="18" charset="-120"/>
              </a:rPr>
              <a:t>統計</a:t>
            </a:r>
            <a:endParaRPr lang="zh-TW" altLang="en-US" sz="3600" dirty="0">
              <a:latin typeface="新細明體" panose="02020500000000000000" pitchFamily="18" charset="-120"/>
              <a:sym typeface="新細明體" panose="02020500000000000000" pitchFamily="18" charset="-120"/>
            </a:endParaRPr>
          </a:p>
          <a:p>
            <a:r>
              <a:rPr lang="zh-TW" altLang="en-US" sz="3600" dirty="0">
                <a:latin typeface="新細明體" panose="02020500000000000000" pitchFamily="18" charset="-120"/>
                <a:sym typeface="新細明體" panose="02020500000000000000" pitchFamily="18" charset="-120"/>
              </a:rPr>
              <a:t>使用完畢請關機，減少燈泡</a:t>
            </a:r>
            <a:r>
              <a:rPr lang="zh-TW" altLang="en-US" sz="3600" dirty="0" smtClean="0">
                <a:latin typeface="新細明體" panose="02020500000000000000" pitchFamily="18" charset="-120"/>
                <a:sym typeface="新細明體" panose="02020500000000000000" pitchFamily="18" charset="-120"/>
              </a:rPr>
              <a:t>耗損</a:t>
            </a:r>
            <a:endParaRPr lang="en-US" altLang="zh-TW" sz="3600" dirty="0" smtClean="0">
              <a:latin typeface="新細明體" panose="02020500000000000000" pitchFamily="18" charset="-120"/>
              <a:sym typeface="新細明體" panose="02020500000000000000" pitchFamily="18" charset="-120"/>
            </a:endParaRPr>
          </a:p>
          <a:p>
            <a:endParaRPr lang="en-US" altLang="zh-TW" dirty="0">
              <a:latin typeface="新細明體" panose="02020500000000000000" pitchFamily="18" charset="-120"/>
              <a:sym typeface="新細明體" panose="02020500000000000000" pitchFamily="18" charset="-120"/>
            </a:endParaRPr>
          </a:p>
          <a:p>
            <a:endParaRPr lang="en-US" altLang="zh-TW" dirty="0" smtClean="0">
              <a:latin typeface="新細明體" panose="02020500000000000000" pitchFamily="18" charset="-120"/>
              <a:sym typeface="新細明體" panose="02020500000000000000" pitchFamily="18" charset="-120"/>
            </a:endParaRPr>
          </a:p>
          <a:p>
            <a:endParaRPr lang="en-US" altLang="zh-TW" dirty="0">
              <a:latin typeface="新細明體" panose="02020500000000000000" pitchFamily="18" charset="-120"/>
              <a:sym typeface="新細明體" panose="02020500000000000000" pitchFamily="18" charset="-120"/>
            </a:endParaRPr>
          </a:p>
          <a:p>
            <a:endParaRPr lang="en-US" altLang="zh-TW" dirty="0" smtClean="0">
              <a:latin typeface="新細明體" panose="02020500000000000000" pitchFamily="18" charset="-120"/>
              <a:sym typeface="新細明體" panose="02020500000000000000" pitchFamily="18" charset="-120"/>
            </a:endParaRPr>
          </a:p>
          <a:p>
            <a:endParaRPr lang="en-US" altLang="zh-TW" dirty="0">
              <a:latin typeface="新細明體" panose="02020500000000000000" pitchFamily="18" charset="-120"/>
              <a:sym typeface="新細明體" panose="02020500000000000000" pitchFamily="18" charset="-120"/>
            </a:endParaRPr>
          </a:p>
          <a:p>
            <a:endParaRPr lang="en-US" altLang="zh-TW" dirty="0" smtClean="0">
              <a:latin typeface="新細明體" panose="02020500000000000000" pitchFamily="18" charset="-120"/>
              <a:sym typeface="新細明體" panose="02020500000000000000" pitchFamily="18" charset="-120"/>
            </a:endParaRPr>
          </a:p>
          <a:p>
            <a:r>
              <a:rPr lang="en-US" altLang="zh-TW" sz="3600" dirty="0" smtClean="0">
                <a:latin typeface="新細明體" panose="02020500000000000000" pitchFamily="18" charset="-120"/>
                <a:sym typeface="新細明體" panose="02020500000000000000" pitchFamily="18" charset="-120"/>
              </a:rPr>
              <a:t>10/18~11/9</a:t>
            </a:r>
            <a:r>
              <a:rPr lang="zh-TW" altLang="en-US" sz="3600" dirty="0">
                <a:latin typeface="新細明體" panose="02020500000000000000" pitchFamily="18" charset="-120"/>
                <a:sym typeface="新細明體" panose="02020500000000000000" pitchFamily="18" charset="-120"/>
              </a:rPr>
              <a:t>校內科展報名作業</a:t>
            </a:r>
            <a:r>
              <a:rPr lang="en-US" altLang="zh-TW" sz="3600" dirty="0">
                <a:latin typeface="新細明體" panose="02020500000000000000" pitchFamily="18" charset="-120"/>
                <a:sym typeface="新細明體" panose="02020500000000000000" pitchFamily="18" charset="-120"/>
              </a:rPr>
              <a:t>(</a:t>
            </a:r>
            <a:r>
              <a:rPr lang="zh-TW" altLang="en-US" sz="3600" dirty="0">
                <a:latin typeface="新細明體" panose="02020500000000000000" pitchFamily="18" charset="-120"/>
                <a:sym typeface="新細明體" panose="02020500000000000000" pitchFamily="18" charset="-120"/>
              </a:rPr>
              <a:t>第一階段</a:t>
            </a:r>
            <a:r>
              <a:rPr lang="en-US" altLang="zh-TW" sz="3600" dirty="0">
                <a:latin typeface="新細明體" panose="02020500000000000000" pitchFamily="18" charset="-120"/>
                <a:sym typeface="新細明體" panose="02020500000000000000" pitchFamily="18" charset="-120"/>
              </a:rPr>
              <a:t>)</a:t>
            </a:r>
            <a:endParaRPr lang="zh-TW" altLang="en-US" sz="3600" dirty="0">
              <a:latin typeface="新細明體" panose="02020500000000000000" pitchFamily="18" charset="-120"/>
              <a:sym typeface="新細明體" panose="02020500000000000000" pitchFamily="18" charset="-120"/>
            </a:endParaRPr>
          </a:p>
          <a:p>
            <a:pPr rtl="0"/>
            <a:endParaRPr lang="en-US" altLang="zh-TW" dirty="0" smtClean="0">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en-US" altLang="zh-TW" dirty="0" smtClean="0">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en-US" altLang="zh-TW" dirty="0">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3713466790"/>
              </p:ext>
            </p:extLst>
          </p:nvPr>
        </p:nvGraphicFramePr>
        <p:xfrm>
          <a:off x="1155468" y="2468878"/>
          <a:ext cx="8462357" cy="2635136"/>
        </p:xfrm>
        <a:graphic>
          <a:graphicData uri="http://schemas.openxmlformats.org/drawingml/2006/table">
            <a:tbl>
              <a:tblPr firstRow="1" firstCol="1" bandRow="1">
                <a:tableStyleId>{69CF1AB2-1976-4502-BF36-3FF5EA218861}</a:tableStyleId>
              </a:tblPr>
              <a:tblGrid>
                <a:gridCol w="1859647">
                  <a:extLst>
                    <a:ext uri="{9D8B030D-6E8A-4147-A177-3AD203B41FA5}">
                      <a16:colId xmlns:a16="http://schemas.microsoft.com/office/drawing/2014/main" val="3777135242"/>
                    </a:ext>
                  </a:extLst>
                </a:gridCol>
                <a:gridCol w="6602710">
                  <a:extLst>
                    <a:ext uri="{9D8B030D-6E8A-4147-A177-3AD203B41FA5}">
                      <a16:colId xmlns:a16="http://schemas.microsoft.com/office/drawing/2014/main" val="3467196938"/>
                    </a:ext>
                  </a:extLst>
                </a:gridCol>
              </a:tblGrid>
              <a:tr h="658784">
                <a:tc>
                  <a:txBody>
                    <a:bodyPr/>
                    <a:lstStyle/>
                    <a:p>
                      <a:pPr algn="ctr">
                        <a:spcAft>
                          <a:spcPts val="0"/>
                        </a:spcAft>
                      </a:pPr>
                      <a:r>
                        <a:rPr lang="en-US" sz="3600" b="0" kern="100" dirty="0">
                          <a:effectLst/>
                          <a:latin typeface="+mj-ea"/>
                          <a:ea typeface="+mj-ea"/>
                        </a:rPr>
                        <a:t> </a:t>
                      </a:r>
                      <a:endParaRPr lang="zh-TW" sz="36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zh-TW" sz="3600" b="0" kern="100" dirty="0">
                          <a:effectLst/>
                          <a:latin typeface="+mj-ea"/>
                          <a:ea typeface="+mj-ea"/>
                        </a:rPr>
                        <a:t>班級</a:t>
                      </a:r>
                      <a:endParaRPr lang="zh-TW" sz="3600" b="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3466335597"/>
                  </a:ext>
                </a:extLst>
              </a:tr>
              <a:tr h="658784">
                <a:tc>
                  <a:txBody>
                    <a:bodyPr/>
                    <a:lstStyle/>
                    <a:p>
                      <a:pPr algn="ctr">
                        <a:spcAft>
                          <a:spcPts val="0"/>
                        </a:spcAft>
                      </a:pPr>
                      <a:r>
                        <a:rPr lang="zh-TW" sz="3200" b="0" kern="100" dirty="0">
                          <a:solidFill>
                            <a:schemeClr val="accent6">
                              <a:lumMod val="75000"/>
                            </a:schemeClr>
                          </a:solidFill>
                          <a:effectLst/>
                          <a:latin typeface="+mj-ea"/>
                          <a:ea typeface="+mj-ea"/>
                        </a:rPr>
                        <a:t>一次</a:t>
                      </a:r>
                      <a:endParaRPr lang="zh-TW" sz="3200" b="0" kern="100" dirty="0">
                        <a:solidFill>
                          <a:schemeClr val="accent6">
                            <a:lumMod val="75000"/>
                          </a:schemeClr>
                        </a:solidFill>
                        <a:effectLst/>
                        <a:latin typeface="+mj-ea"/>
                        <a:ea typeface="+mj-ea"/>
                        <a:cs typeface="Times New Roman" panose="02020603050405020304" pitchFamily="18" charset="0"/>
                      </a:endParaRPr>
                    </a:p>
                  </a:txBody>
                  <a:tcPr marL="68580" marR="68580" marT="0" marB="0" anchor="ctr"/>
                </a:tc>
                <a:tc>
                  <a:txBody>
                    <a:bodyPr/>
                    <a:lstStyle/>
                    <a:p>
                      <a:pPr>
                        <a:spcAft>
                          <a:spcPts val="0"/>
                        </a:spcAft>
                      </a:pPr>
                      <a:r>
                        <a:rPr lang="en-US"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903.904.908.910.916.814.815</a:t>
                      </a:r>
                      <a:endParaRPr lang="zh-TW" sz="3200" b="0" kern="100" dirty="0">
                        <a:solidFill>
                          <a:schemeClr val="accent6">
                            <a:lumMod val="7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7717970"/>
                  </a:ext>
                </a:extLst>
              </a:tr>
              <a:tr h="658784">
                <a:tc>
                  <a:txBody>
                    <a:bodyPr/>
                    <a:lstStyle/>
                    <a:p>
                      <a:pPr algn="ctr">
                        <a:spcAft>
                          <a:spcPts val="0"/>
                        </a:spcAft>
                      </a:pPr>
                      <a:r>
                        <a:rPr lang="zh-TW" sz="3200" b="0" kern="100">
                          <a:solidFill>
                            <a:schemeClr val="accent6">
                              <a:lumMod val="75000"/>
                            </a:schemeClr>
                          </a:solidFill>
                          <a:effectLst/>
                          <a:latin typeface="+mj-ea"/>
                          <a:ea typeface="+mj-ea"/>
                        </a:rPr>
                        <a:t>二次</a:t>
                      </a:r>
                      <a:endParaRPr lang="zh-TW" sz="3200" b="0" kern="100">
                        <a:solidFill>
                          <a:schemeClr val="accent6">
                            <a:lumMod val="75000"/>
                          </a:schemeClr>
                        </a:solidFill>
                        <a:effectLst/>
                        <a:latin typeface="+mj-ea"/>
                        <a:ea typeface="+mj-ea"/>
                        <a:cs typeface="Times New Roman" panose="02020603050405020304" pitchFamily="18" charset="0"/>
                      </a:endParaRPr>
                    </a:p>
                  </a:txBody>
                  <a:tcPr marL="68580" marR="68580" marT="0" marB="0" anchor="ctr"/>
                </a:tc>
                <a:tc>
                  <a:txBody>
                    <a:bodyPr/>
                    <a:lstStyle/>
                    <a:p>
                      <a:pPr>
                        <a:spcAft>
                          <a:spcPts val="0"/>
                        </a:spcAft>
                      </a:pPr>
                      <a:r>
                        <a:rPr lang="en-US" sz="3200" b="0" kern="100" dirty="0">
                          <a:solidFill>
                            <a:schemeClr val="accent6">
                              <a:lumMod val="75000"/>
                            </a:schemeClr>
                          </a:solidFill>
                          <a:effectLst/>
                          <a:latin typeface="微軟正黑體" panose="020B0604030504040204" pitchFamily="34" charset="-120"/>
                          <a:ea typeface="微軟正黑體" panose="020B0604030504040204" pitchFamily="34" charset="-120"/>
                        </a:rPr>
                        <a:t>907.914</a:t>
                      </a:r>
                      <a:r>
                        <a:rPr lang="en-US"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a:t>
                      </a:r>
                      <a:r>
                        <a:rPr lang="en-US" altLang="zh-TW"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cs typeface="+mn-cs"/>
                        </a:rPr>
                        <a:t> 921</a:t>
                      </a:r>
                      <a:endParaRPr lang="zh-TW" sz="3200" b="0" kern="100" dirty="0">
                        <a:solidFill>
                          <a:schemeClr val="accent6">
                            <a:lumMod val="7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13798159"/>
                  </a:ext>
                </a:extLst>
              </a:tr>
              <a:tr h="658784">
                <a:tc>
                  <a:txBody>
                    <a:bodyPr/>
                    <a:lstStyle/>
                    <a:p>
                      <a:pPr algn="ctr">
                        <a:spcAft>
                          <a:spcPts val="0"/>
                        </a:spcAft>
                      </a:pPr>
                      <a:r>
                        <a:rPr lang="zh-TW" sz="3200" b="0" kern="100">
                          <a:solidFill>
                            <a:schemeClr val="accent6">
                              <a:lumMod val="75000"/>
                            </a:schemeClr>
                          </a:solidFill>
                          <a:effectLst/>
                          <a:latin typeface="+mj-ea"/>
                          <a:ea typeface="+mj-ea"/>
                        </a:rPr>
                        <a:t>三次</a:t>
                      </a:r>
                      <a:endParaRPr lang="zh-TW" sz="3200" b="0" kern="100">
                        <a:solidFill>
                          <a:schemeClr val="accent6">
                            <a:lumMod val="75000"/>
                          </a:schemeClr>
                        </a:solidFill>
                        <a:effectLst/>
                        <a:latin typeface="+mj-ea"/>
                        <a:ea typeface="+mj-ea"/>
                        <a:cs typeface="Times New Roman" panose="02020603050405020304" pitchFamily="18" charset="0"/>
                      </a:endParaRPr>
                    </a:p>
                  </a:txBody>
                  <a:tcPr marL="68580" marR="68580" marT="0" marB="0" anchor="ctr"/>
                </a:tc>
                <a:tc>
                  <a:txBody>
                    <a:bodyPr/>
                    <a:lstStyle/>
                    <a:p>
                      <a:pPr>
                        <a:spcAft>
                          <a:spcPts val="0"/>
                        </a:spcAft>
                      </a:pPr>
                      <a:r>
                        <a:rPr lang="en-US"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906</a:t>
                      </a:r>
                      <a:r>
                        <a:rPr lang="zh-TW" altLang="en-US"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 </a:t>
                      </a:r>
                      <a:r>
                        <a:rPr lang="en-US" altLang="zh-TW"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a:t>
                      </a:r>
                      <a:r>
                        <a:rPr lang="zh-TW" altLang="en-US"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已經請教具股長來寫自述表</a:t>
                      </a:r>
                      <a:r>
                        <a:rPr lang="en-US" altLang="zh-TW" sz="3200" b="0" kern="100" dirty="0" smtClean="0">
                          <a:solidFill>
                            <a:schemeClr val="accent6">
                              <a:lumMod val="75000"/>
                            </a:schemeClr>
                          </a:solidFill>
                          <a:effectLst/>
                          <a:latin typeface="微軟正黑體" panose="020B0604030504040204" pitchFamily="34" charset="-120"/>
                          <a:ea typeface="微軟正黑體" panose="020B0604030504040204" pitchFamily="34" charset="-120"/>
                        </a:rPr>
                        <a:t>)</a:t>
                      </a:r>
                      <a:endParaRPr lang="zh-TW" sz="3200" b="0" kern="100" dirty="0">
                        <a:solidFill>
                          <a:schemeClr val="accent6">
                            <a:lumMod val="7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21792991"/>
                  </a:ext>
                </a:extLst>
              </a:tr>
            </a:tbl>
          </a:graphicData>
        </a:graphic>
      </p:graphicFrame>
    </p:spTree>
    <p:extLst>
      <p:ext uri="{BB962C8B-B14F-4D97-AF65-F5344CB8AC3E}">
        <p14:creationId xmlns:p14="http://schemas.microsoft.com/office/powerpoint/2010/main" val="168095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設備組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lstStyle/>
          <a:p>
            <a:pPr rtl="0"/>
            <a:endParaRPr lang="en-US" altLang="zh-TW" dirty="0" smtClean="0">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en-US" altLang="zh-TW" dirty="0">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2958643572"/>
              </p:ext>
            </p:extLst>
          </p:nvPr>
        </p:nvGraphicFramePr>
        <p:xfrm>
          <a:off x="756454" y="1069317"/>
          <a:ext cx="10681858" cy="4676186"/>
        </p:xfrm>
        <a:graphic>
          <a:graphicData uri="http://schemas.openxmlformats.org/drawingml/2006/table">
            <a:tbl>
              <a:tblPr firstRow="1" firstCol="1" bandRow="1">
                <a:tableStyleId>{69CF1AB2-1976-4502-BF36-3FF5EA218861}</a:tableStyleId>
              </a:tblPr>
              <a:tblGrid>
                <a:gridCol w="2867895">
                  <a:extLst>
                    <a:ext uri="{9D8B030D-6E8A-4147-A177-3AD203B41FA5}">
                      <a16:colId xmlns:a16="http://schemas.microsoft.com/office/drawing/2014/main" val="668728308"/>
                    </a:ext>
                  </a:extLst>
                </a:gridCol>
                <a:gridCol w="3117273">
                  <a:extLst>
                    <a:ext uri="{9D8B030D-6E8A-4147-A177-3AD203B41FA5}">
                      <a16:colId xmlns:a16="http://schemas.microsoft.com/office/drawing/2014/main" val="2697906762"/>
                    </a:ext>
                  </a:extLst>
                </a:gridCol>
                <a:gridCol w="2152996">
                  <a:extLst>
                    <a:ext uri="{9D8B030D-6E8A-4147-A177-3AD203B41FA5}">
                      <a16:colId xmlns:a16="http://schemas.microsoft.com/office/drawing/2014/main" val="281744821"/>
                    </a:ext>
                  </a:extLst>
                </a:gridCol>
                <a:gridCol w="2543694">
                  <a:extLst>
                    <a:ext uri="{9D8B030D-6E8A-4147-A177-3AD203B41FA5}">
                      <a16:colId xmlns:a16="http://schemas.microsoft.com/office/drawing/2014/main" val="2228038640"/>
                    </a:ext>
                  </a:extLst>
                </a:gridCol>
              </a:tblGrid>
              <a:tr h="774746">
                <a:tc rowSpan="5">
                  <a:txBody>
                    <a:bodyPr/>
                    <a:lstStyle/>
                    <a:p>
                      <a:pPr algn="ctr">
                        <a:spcAft>
                          <a:spcPts val="0"/>
                        </a:spcAft>
                      </a:pPr>
                      <a:r>
                        <a:rPr lang="zh-TW" sz="3200" b="0" kern="100" dirty="0" smtClean="0">
                          <a:solidFill>
                            <a:srgbClr val="FF0000"/>
                          </a:solidFill>
                          <a:effectLst/>
                          <a:latin typeface="+mj-ea"/>
                          <a:ea typeface="+mj-ea"/>
                        </a:rPr>
                        <a:t>領域</a:t>
                      </a:r>
                      <a:endParaRPr lang="en-US" altLang="zh-TW" sz="3200" b="0" kern="100" dirty="0" smtClean="0">
                        <a:solidFill>
                          <a:srgbClr val="FF0000"/>
                        </a:solidFill>
                        <a:effectLst/>
                        <a:latin typeface="+mj-ea"/>
                        <a:ea typeface="+mj-ea"/>
                      </a:endParaRPr>
                    </a:p>
                    <a:p>
                      <a:pPr algn="ctr">
                        <a:spcAft>
                          <a:spcPts val="0"/>
                        </a:spcAft>
                      </a:pPr>
                      <a:r>
                        <a:rPr lang="zh-TW" sz="3200" b="0" kern="100" dirty="0" smtClean="0">
                          <a:solidFill>
                            <a:srgbClr val="FF0000"/>
                          </a:solidFill>
                          <a:effectLst/>
                          <a:latin typeface="+mj-ea"/>
                          <a:ea typeface="+mj-ea"/>
                        </a:rPr>
                        <a:t>專</a:t>
                      </a:r>
                      <a:r>
                        <a:rPr lang="zh-TW" sz="3200" b="0" kern="100" dirty="0">
                          <a:solidFill>
                            <a:srgbClr val="FF0000"/>
                          </a:solidFill>
                          <a:effectLst/>
                          <a:latin typeface="+mj-ea"/>
                          <a:ea typeface="+mj-ea"/>
                        </a:rPr>
                        <a:t>書導讀</a:t>
                      </a:r>
                      <a:endParaRPr lang="zh-TW" sz="3200" b="0" kern="100" dirty="0">
                        <a:solidFill>
                          <a:srgbClr val="FF0000"/>
                        </a:solidFill>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zh-TW" sz="3200" b="0" kern="100" dirty="0">
                          <a:effectLst/>
                          <a:latin typeface="+mj-ea"/>
                          <a:ea typeface="+mj-ea"/>
                        </a:rPr>
                        <a:t>時間</a:t>
                      </a:r>
                      <a:endParaRPr lang="zh-TW" sz="32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zh-TW" sz="3200" b="0" kern="100">
                          <a:effectLst/>
                          <a:latin typeface="+mj-ea"/>
                          <a:ea typeface="+mj-ea"/>
                        </a:rPr>
                        <a:t>班級</a:t>
                      </a:r>
                      <a:endParaRPr lang="zh-TW" sz="3200" b="0" kern="10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zh-TW" sz="3200" b="0" kern="100">
                          <a:effectLst/>
                          <a:latin typeface="+mj-ea"/>
                          <a:ea typeface="+mj-ea"/>
                        </a:rPr>
                        <a:t>地點</a:t>
                      </a:r>
                      <a:endParaRPr lang="zh-TW" sz="32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2468942223"/>
                  </a:ext>
                </a:extLst>
              </a:tr>
              <a:tr h="774746">
                <a:tc vMerge="1">
                  <a:txBody>
                    <a:bodyPr/>
                    <a:lstStyle/>
                    <a:p>
                      <a:endParaRPr lang="zh-TW" altLang="en-US"/>
                    </a:p>
                  </a:txBody>
                  <a:tcPr/>
                </a:tc>
                <a:tc>
                  <a:txBody>
                    <a:bodyPr/>
                    <a:lstStyle/>
                    <a:p>
                      <a:pPr algn="ctr">
                        <a:spcAft>
                          <a:spcPts val="0"/>
                        </a:spcAft>
                      </a:pPr>
                      <a:r>
                        <a:rPr lang="en-US" sz="3200" b="0" kern="100" dirty="0">
                          <a:effectLst/>
                          <a:latin typeface="+mj-ea"/>
                          <a:ea typeface="+mj-ea"/>
                        </a:rPr>
                        <a:t>10/18(</a:t>
                      </a:r>
                      <a:r>
                        <a:rPr lang="zh-TW" sz="3200" b="0" kern="100" dirty="0">
                          <a:effectLst/>
                          <a:latin typeface="+mj-ea"/>
                          <a:ea typeface="+mj-ea"/>
                        </a:rPr>
                        <a:t>四</a:t>
                      </a:r>
                      <a:r>
                        <a:rPr lang="en-US" sz="3200" b="0" kern="100" dirty="0">
                          <a:effectLst/>
                          <a:latin typeface="+mj-ea"/>
                          <a:ea typeface="+mj-ea"/>
                        </a:rPr>
                        <a:t>) </a:t>
                      </a:r>
                      <a:endParaRPr lang="en-US" sz="3200" b="0" kern="100" dirty="0" smtClean="0">
                        <a:effectLst/>
                        <a:latin typeface="+mj-ea"/>
                        <a:ea typeface="+mj-ea"/>
                      </a:endParaRPr>
                    </a:p>
                    <a:p>
                      <a:pPr algn="ctr">
                        <a:spcAft>
                          <a:spcPts val="0"/>
                        </a:spcAft>
                      </a:pPr>
                      <a:r>
                        <a:rPr lang="zh-TW" sz="3200" b="0" kern="100" dirty="0" smtClean="0">
                          <a:effectLst/>
                          <a:latin typeface="+mj-ea"/>
                          <a:ea typeface="+mj-ea"/>
                        </a:rPr>
                        <a:t>早自習</a:t>
                      </a:r>
                      <a:endParaRPr lang="zh-TW" sz="32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en-US" sz="3200" b="0" kern="100" dirty="0">
                          <a:effectLst/>
                          <a:latin typeface="+mj-ea"/>
                          <a:ea typeface="+mj-ea"/>
                        </a:rPr>
                        <a:t>718-723</a:t>
                      </a:r>
                      <a:endParaRPr lang="zh-TW" sz="3200" b="0" kern="100" dirty="0">
                        <a:effectLst/>
                        <a:latin typeface="+mj-ea"/>
                        <a:ea typeface="+mj-ea"/>
                        <a:cs typeface="Times New Roman" panose="02020603050405020304" pitchFamily="18" charset="0"/>
                      </a:endParaRPr>
                    </a:p>
                  </a:txBody>
                  <a:tcPr marL="68580" marR="68580" marT="0" marB="0" anchor="ctr"/>
                </a:tc>
                <a:tc rowSpan="4">
                  <a:txBody>
                    <a:bodyPr/>
                    <a:lstStyle/>
                    <a:p>
                      <a:pPr algn="ctr">
                        <a:spcAft>
                          <a:spcPts val="0"/>
                        </a:spcAft>
                      </a:pPr>
                      <a:r>
                        <a:rPr lang="zh-TW" sz="3200" b="0" kern="100">
                          <a:effectLst/>
                          <a:latin typeface="+mj-ea"/>
                          <a:ea typeface="+mj-ea"/>
                        </a:rPr>
                        <a:t>四樓會議室</a:t>
                      </a:r>
                      <a:endParaRPr lang="zh-TW" sz="3200" b="0" kern="10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1208930339"/>
                  </a:ext>
                </a:extLst>
              </a:tr>
              <a:tr h="774746">
                <a:tc vMerge="1">
                  <a:txBody>
                    <a:bodyPr/>
                    <a:lstStyle/>
                    <a:p>
                      <a:endParaRPr lang="zh-TW" altLang="en-US"/>
                    </a:p>
                  </a:txBody>
                  <a:tcPr/>
                </a:tc>
                <a:tc>
                  <a:txBody>
                    <a:bodyPr/>
                    <a:lstStyle/>
                    <a:p>
                      <a:pPr algn="ctr">
                        <a:spcAft>
                          <a:spcPts val="0"/>
                        </a:spcAft>
                      </a:pPr>
                      <a:r>
                        <a:rPr lang="en-US" sz="3200" b="0" kern="100" dirty="0">
                          <a:effectLst/>
                          <a:latin typeface="+mj-ea"/>
                          <a:ea typeface="+mj-ea"/>
                        </a:rPr>
                        <a:t>10/23(</a:t>
                      </a:r>
                      <a:r>
                        <a:rPr lang="zh-TW" sz="3200" b="0" kern="100" dirty="0">
                          <a:effectLst/>
                          <a:latin typeface="+mj-ea"/>
                          <a:ea typeface="+mj-ea"/>
                        </a:rPr>
                        <a:t>二</a:t>
                      </a:r>
                      <a:r>
                        <a:rPr lang="en-US" sz="3200" b="0" kern="100" dirty="0">
                          <a:effectLst/>
                          <a:latin typeface="+mj-ea"/>
                          <a:ea typeface="+mj-ea"/>
                        </a:rPr>
                        <a:t>) </a:t>
                      </a:r>
                      <a:endParaRPr lang="en-US" sz="3200" b="0" kern="100" dirty="0" smtClean="0">
                        <a:effectLst/>
                        <a:latin typeface="+mj-ea"/>
                        <a:ea typeface="+mj-ea"/>
                      </a:endParaRPr>
                    </a:p>
                    <a:p>
                      <a:pPr algn="ctr">
                        <a:spcAft>
                          <a:spcPts val="0"/>
                        </a:spcAft>
                      </a:pPr>
                      <a:r>
                        <a:rPr lang="zh-TW" sz="3200" b="0" kern="100" dirty="0" smtClean="0">
                          <a:effectLst/>
                          <a:latin typeface="+mj-ea"/>
                          <a:ea typeface="+mj-ea"/>
                        </a:rPr>
                        <a:t>早自習</a:t>
                      </a:r>
                      <a:endParaRPr lang="zh-TW" sz="32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en-US" sz="3200" b="0" kern="100" dirty="0">
                          <a:effectLst/>
                          <a:latin typeface="+mj-ea"/>
                          <a:ea typeface="+mj-ea"/>
                        </a:rPr>
                        <a:t>801-805</a:t>
                      </a:r>
                      <a:endParaRPr lang="zh-TW" sz="3200" b="0" kern="100" dirty="0">
                        <a:effectLst/>
                        <a:latin typeface="+mj-ea"/>
                        <a:ea typeface="+mj-ea"/>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a16="http://schemas.microsoft.com/office/drawing/2014/main" val="2555876290"/>
                  </a:ext>
                </a:extLst>
              </a:tr>
              <a:tr h="774746">
                <a:tc vMerge="1">
                  <a:txBody>
                    <a:bodyPr/>
                    <a:lstStyle/>
                    <a:p>
                      <a:endParaRPr lang="zh-TW" altLang="en-US"/>
                    </a:p>
                  </a:txBody>
                  <a:tcPr/>
                </a:tc>
                <a:tc>
                  <a:txBody>
                    <a:bodyPr/>
                    <a:lstStyle/>
                    <a:p>
                      <a:pPr algn="ctr">
                        <a:spcAft>
                          <a:spcPts val="0"/>
                        </a:spcAft>
                      </a:pPr>
                      <a:r>
                        <a:rPr lang="en-US" sz="3200" b="0" kern="100" dirty="0">
                          <a:effectLst/>
                          <a:latin typeface="+mj-ea"/>
                          <a:ea typeface="+mj-ea"/>
                        </a:rPr>
                        <a:t>10/25(</a:t>
                      </a:r>
                      <a:r>
                        <a:rPr lang="zh-TW" sz="3200" b="0" kern="100" dirty="0">
                          <a:effectLst/>
                          <a:latin typeface="+mj-ea"/>
                          <a:ea typeface="+mj-ea"/>
                        </a:rPr>
                        <a:t>四</a:t>
                      </a:r>
                      <a:r>
                        <a:rPr lang="en-US" sz="3200" b="0" kern="100" dirty="0">
                          <a:effectLst/>
                          <a:latin typeface="+mj-ea"/>
                          <a:ea typeface="+mj-ea"/>
                        </a:rPr>
                        <a:t>) </a:t>
                      </a:r>
                      <a:endParaRPr lang="en-US" sz="3200" b="0" kern="100" dirty="0" smtClean="0">
                        <a:effectLst/>
                        <a:latin typeface="+mj-ea"/>
                        <a:ea typeface="+mj-ea"/>
                      </a:endParaRPr>
                    </a:p>
                    <a:p>
                      <a:pPr algn="ctr">
                        <a:spcAft>
                          <a:spcPts val="0"/>
                        </a:spcAft>
                      </a:pPr>
                      <a:r>
                        <a:rPr lang="zh-TW" sz="3200" b="0" kern="100" dirty="0" smtClean="0">
                          <a:effectLst/>
                          <a:latin typeface="+mj-ea"/>
                          <a:ea typeface="+mj-ea"/>
                        </a:rPr>
                        <a:t>早自習</a:t>
                      </a:r>
                      <a:endParaRPr lang="zh-TW" sz="32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en-US" sz="3200" b="0" kern="100" dirty="0">
                          <a:effectLst/>
                          <a:latin typeface="+mj-ea"/>
                          <a:ea typeface="+mj-ea"/>
                        </a:rPr>
                        <a:t>713-717</a:t>
                      </a:r>
                      <a:endParaRPr lang="zh-TW" sz="3200" b="0" kern="100" dirty="0">
                        <a:effectLst/>
                        <a:latin typeface="+mj-ea"/>
                        <a:ea typeface="+mj-ea"/>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a16="http://schemas.microsoft.com/office/drawing/2014/main" val="15235782"/>
                  </a:ext>
                </a:extLst>
              </a:tr>
              <a:tr h="774746">
                <a:tc vMerge="1">
                  <a:txBody>
                    <a:bodyPr/>
                    <a:lstStyle/>
                    <a:p>
                      <a:endParaRPr lang="zh-TW" altLang="en-US"/>
                    </a:p>
                  </a:txBody>
                  <a:tcPr/>
                </a:tc>
                <a:tc>
                  <a:txBody>
                    <a:bodyPr/>
                    <a:lstStyle/>
                    <a:p>
                      <a:pPr algn="ctr">
                        <a:spcAft>
                          <a:spcPts val="0"/>
                        </a:spcAft>
                      </a:pPr>
                      <a:r>
                        <a:rPr lang="en-US" sz="3200" b="0" kern="100" dirty="0">
                          <a:effectLst/>
                          <a:latin typeface="+mj-ea"/>
                          <a:ea typeface="+mj-ea"/>
                        </a:rPr>
                        <a:t>10/30(</a:t>
                      </a:r>
                      <a:r>
                        <a:rPr lang="zh-TW" sz="3200" b="0" kern="100" dirty="0">
                          <a:effectLst/>
                          <a:latin typeface="+mj-ea"/>
                          <a:ea typeface="+mj-ea"/>
                        </a:rPr>
                        <a:t>二</a:t>
                      </a:r>
                      <a:r>
                        <a:rPr lang="en-US" sz="3200" b="0" kern="100" dirty="0">
                          <a:effectLst/>
                          <a:latin typeface="+mj-ea"/>
                          <a:ea typeface="+mj-ea"/>
                        </a:rPr>
                        <a:t>) </a:t>
                      </a:r>
                      <a:endParaRPr lang="en-US" sz="3200" b="0" kern="100" dirty="0" smtClean="0">
                        <a:effectLst/>
                        <a:latin typeface="+mj-ea"/>
                        <a:ea typeface="+mj-ea"/>
                      </a:endParaRPr>
                    </a:p>
                    <a:p>
                      <a:pPr algn="ctr">
                        <a:spcAft>
                          <a:spcPts val="0"/>
                        </a:spcAft>
                      </a:pPr>
                      <a:r>
                        <a:rPr lang="zh-TW" sz="3200" b="0" kern="100" dirty="0" smtClean="0">
                          <a:effectLst/>
                          <a:latin typeface="+mj-ea"/>
                          <a:ea typeface="+mj-ea"/>
                        </a:rPr>
                        <a:t>早自習</a:t>
                      </a:r>
                      <a:endParaRPr lang="zh-TW" sz="3200" b="0" kern="100" dirty="0">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en-US" sz="3200" b="0" kern="100" dirty="0">
                          <a:effectLst/>
                          <a:latin typeface="+mj-ea"/>
                          <a:ea typeface="+mj-ea"/>
                        </a:rPr>
                        <a:t>806-810</a:t>
                      </a:r>
                      <a:endParaRPr lang="zh-TW" sz="3200" b="0" kern="100" dirty="0">
                        <a:effectLst/>
                        <a:latin typeface="+mj-ea"/>
                        <a:ea typeface="+mj-ea"/>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a16="http://schemas.microsoft.com/office/drawing/2014/main" val="507408097"/>
                  </a:ext>
                </a:extLst>
              </a:tr>
            </a:tbl>
          </a:graphicData>
        </a:graphic>
      </p:graphicFrame>
    </p:spTree>
    <p:extLst>
      <p:ext uri="{BB962C8B-B14F-4D97-AF65-F5344CB8AC3E}">
        <p14:creationId xmlns:p14="http://schemas.microsoft.com/office/powerpoint/2010/main" val="3285593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1902692" y="512436"/>
            <a:ext cx="8342904" cy="5957818"/>
            <a:chOff x="1332459" y="567077"/>
            <a:chExt cx="8342904" cy="5957818"/>
          </a:xfrm>
        </p:grpSpPr>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2459" y="567077"/>
              <a:ext cx="4260253" cy="2934841"/>
            </a:xfrm>
            <a:prstGeom prst="rect">
              <a:avLst/>
            </a:prstGeom>
            <a:ln>
              <a:noFill/>
            </a:ln>
            <a:effectLst>
              <a:softEdge rad="112500"/>
            </a:effectLst>
          </p:spPr>
        </p:pic>
        <p:pic>
          <p:nvPicPr>
            <p:cNvPr id="8" name="圖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7327" y="3501918"/>
              <a:ext cx="4053420" cy="3022977"/>
            </a:xfrm>
            <a:prstGeom prst="rect">
              <a:avLst/>
            </a:prstGeom>
            <a:ln>
              <a:noFill/>
            </a:ln>
            <a:effectLst>
              <a:softEdge rad="112500"/>
            </a:effectLst>
          </p:spPr>
        </p:pic>
        <p:pic>
          <p:nvPicPr>
            <p:cNvPr id="9" name="圖片 8"/>
            <p:cNvPicPr>
              <a:picLocks noChangeAspect="1"/>
            </p:cNvPicPr>
            <p:nvPr/>
          </p:nvPicPr>
          <p:blipFill rotWithShape="1">
            <a:blip r:embed="rId5">
              <a:extLst>
                <a:ext uri="{28A0092B-C50C-407E-A947-70E740481C1C}">
                  <a14:useLocalDpi xmlns:a14="http://schemas.microsoft.com/office/drawing/2010/main" val="0"/>
                </a:ext>
              </a:extLst>
            </a:blip>
            <a:srcRect r="4862"/>
            <a:stretch/>
          </p:blipFill>
          <p:spPr>
            <a:xfrm>
              <a:off x="1334054" y="3511303"/>
              <a:ext cx="4290385" cy="3013592"/>
            </a:xfrm>
            <a:prstGeom prst="rect">
              <a:avLst/>
            </a:prstGeom>
            <a:ln>
              <a:noFill/>
            </a:ln>
            <a:effectLst>
              <a:softEdge rad="112500"/>
            </a:effectLst>
          </p:spPr>
        </p:pic>
        <p:pic>
          <p:nvPicPr>
            <p:cNvPr id="10" name="圖片 9">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0291" y="567077"/>
              <a:ext cx="4115072" cy="2944226"/>
            </a:xfrm>
            <a:prstGeom prst="rect">
              <a:avLst/>
            </a:prstGeom>
            <a:ln>
              <a:noFill/>
            </a:ln>
            <a:effectLst>
              <a:softEdge rad="112500"/>
            </a:effectLst>
          </p:spPr>
        </p:pic>
      </p:grpSp>
      <p:sp>
        <p:nvSpPr>
          <p:cNvPr id="2" name="摺角紙張 1"/>
          <p:cNvSpPr/>
          <p:nvPr/>
        </p:nvSpPr>
        <p:spPr>
          <a:xfrm>
            <a:off x="2809790" y="1686150"/>
            <a:ext cx="6759083" cy="327377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3600" dirty="0" smtClean="0">
              <a:latin typeface="文鼎新黑體外字M" panose="020B0609000000000000" pitchFamily="49" charset="-120"/>
              <a:ea typeface="文鼎新黑體外字M" panose="020B0609000000000000" pitchFamily="49" charset="-120"/>
            </a:endParaRPr>
          </a:p>
          <a:p>
            <a:pPr algn="ctr"/>
            <a:r>
              <a:rPr lang="zh-TW" altLang="en-US" sz="3600" dirty="0" smtClean="0">
                <a:latin typeface="文鼎新黑體外字M" panose="020B0609000000000000" pitchFamily="49" charset="-120"/>
                <a:ea typeface="文鼎新黑體外字M" panose="020B0609000000000000" pitchFamily="49" charset="-120"/>
              </a:rPr>
              <a:t>請老師仔細觀察、</a:t>
            </a:r>
            <a:endParaRPr lang="en-US" altLang="zh-TW" sz="3600" dirty="0" smtClean="0">
              <a:latin typeface="文鼎新黑體外字M" panose="020B0609000000000000" pitchFamily="49" charset="-120"/>
              <a:ea typeface="文鼎新黑體外字M" panose="020B0609000000000000" pitchFamily="49" charset="-120"/>
            </a:endParaRPr>
          </a:p>
          <a:p>
            <a:pPr algn="ctr"/>
            <a:r>
              <a:rPr lang="zh-TW" altLang="en-US" sz="3600" dirty="0" smtClean="0">
                <a:latin typeface="文鼎新黑體外字M" panose="020B0609000000000000" pitchFamily="49" charset="-120"/>
                <a:ea typeface="文鼎新黑體外字M" panose="020B0609000000000000" pitchFamily="49" charset="-120"/>
              </a:rPr>
              <a:t>用心發掘學生的優點。</a:t>
            </a:r>
            <a:endParaRPr lang="en-US" altLang="zh-TW" sz="3600" dirty="0" smtClean="0">
              <a:latin typeface="文鼎新黑體外字M" panose="020B0609000000000000" pitchFamily="49" charset="-120"/>
              <a:ea typeface="文鼎新黑體外字M" panose="020B0609000000000000" pitchFamily="49" charset="-120"/>
            </a:endParaRPr>
          </a:p>
          <a:p>
            <a:pPr algn="ctr"/>
            <a:endParaRPr lang="en-US" altLang="zh-TW" sz="3600" dirty="0" smtClean="0">
              <a:latin typeface="文鼎新黑體外字M" panose="020B0609000000000000" pitchFamily="49" charset="-120"/>
              <a:ea typeface="文鼎新黑體外字M" panose="020B0609000000000000" pitchFamily="49" charset="-120"/>
            </a:endParaRPr>
          </a:p>
          <a:p>
            <a:pPr algn="ctr"/>
            <a:r>
              <a:rPr lang="zh-TW" altLang="en-US" sz="3600" dirty="0" smtClean="0">
                <a:latin typeface="文鼎新黑體外字M" panose="020B0609000000000000" pitchFamily="49" charset="-120"/>
                <a:ea typeface="文鼎新黑體外字M" panose="020B0609000000000000" pitchFamily="49" charset="-120"/>
              </a:rPr>
              <a:t>抓緊機會，讚美</a:t>
            </a:r>
            <a:r>
              <a:rPr lang="en-US" altLang="zh-TW" sz="3600" dirty="0" smtClean="0">
                <a:latin typeface="文鼎新黑體外字M" panose="020B0609000000000000" pitchFamily="49" charset="-120"/>
                <a:ea typeface="文鼎新黑體外字M" panose="020B0609000000000000" pitchFamily="49" charset="-120"/>
              </a:rPr>
              <a:t>&amp;</a:t>
            </a:r>
            <a:r>
              <a:rPr lang="zh-TW" altLang="en-US" sz="3600" dirty="0" smtClean="0">
                <a:latin typeface="文鼎新黑體外字M" panose="020B0609000000000000" pitchFamily="49" charset="-120"/>
                <a:ea typeface="文鼎新黑體外字M" panose="020B0609000000000000" pitchFamily="49" charset="-120"/>
              </a:rPr>
              <a:t>鼓勵學生！</a:t>
            </a:r>
            <a:endParaRPr lang="en-US" altLang="zh-TW" sz="3600" dirty="0" smtClean="0">
              <a:latin typeface="文鼎新黑體外字M" panose="020B0609000000000000" pitchFamily="49" charset="-120"/>
              <a:ea typeface="文鼎新黑體外字M" panose="020B0609000000000000" pitchFamily="49" charset="-120"/>
            </a:endParaRPr>
          </a:p>
          <a:p>
            <a:pPr algn="ctr"/>
            <a:endParaRPr lang="zh-TW" altLang="en-US" dirty="0">
              <a:latin typeface="文鼎新黑體外字M" panose="020B0609000000000000" pitchFamily="49" charset="-120"/>
              <a:ea typeface="文鼎新黑體外字M" panose="020B0609000000000000" pitchFamily="49" charset="-120"/>
            </a:endParaRPr>
          </a:p>
        </p:txBody>
      </p:sp>
    </p:spTree>
    <p:extLst>
      <p:ext uri="{BB962C8B-B14F-4D97-AF65-F5344CB8AC3E}">
        <p14:creationId xmlns:p14="http://schemas.microsoft.com/office/powerpoint/2010/main" val="208014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ãè®ç¾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0" descr="ãè®ç¾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標題 1"/>
          <p:cNvSpPr>
            <a:spLocks noGrp="1"/>
          </p:cNvSpPr>
          <p:nvPr>
            <p:ph type="title"/>
          </p:nvPr>
        </p:nvSpPr>
        <p:spPr>
          <a:xfrm>
            <a:off x="695902" y="618835"/>
            <a:ext cx="8547852" cy="658091"/>
          </a:xfrm>
        </p:spPr>
        <p:txBody>
          <a:bodyPr rtlCol="0">
            <a:normAutofit fontScale="90000"/>
          </a:bodyPr>
          <a:lstStyle/>
          <a:p>
            <a:r>
              <a:rPr lang="en-US" altLang="zh-TW" dirty="0" smtClean="0">
                <a:latin typeface="文鼎中黑" panose="020B0609000000000000" pitchFamily="49" charset="-120"/>
                <a:ea typeface="文鼎中黑" panose="020B0609000000000000" pitchFamily="49" charset="-120"/>
              </a:rPr>
              <a:t>9</a:t>
            </a:r>
            <a:r>
              <a:rPr lang="zh-TW" altLang="en-US" dirty="0" smtClean="0">
                <a:latin typeface="文鼎中黑" panose="020B0609000000000000" pitchFamily="49" charset="-120"/>
                <a:ea typeface="文鼎中黑" panose="020B0609000000000000" pitchFamily="49" charset="-120"/>
              </a:rPr>
              <a:t>月活動花絮回顧</a:t>
            </a:r>
            <a:r>
              <a:rPr lang="en-US" altLang="zh-TW" dirty="0" smtClean="0">
                <a:latin typeface="文鼎中黑" panose="020B0609000000000000" pitchFamily="49" charset="-120"/>
                <a:ea typeface="文鼎中黑" panose="020B0609000000000000" pitchFamily="49" charset="-120"/>
              </a:rPr>
              <a:t>-</a:t>
            </a:r>
            <a:r>
              <a:rPr lang="zh-TW" altLang="en-US" dirty="0" smtClean="0">
                <a:latin typeface="文鼎中黑" panose="020B0609000000000000" pitchFamily="49" charset="-120"/>
                <a:ea typeface="文鼎中黑" panose="020B0609000000000000" pitchFamily="49" charset="-120"/>
              </a:rPr>
              <a:t>專書導讀</a:t>
            </a:r>
            <a:r>
              <a:rPr lang="en-US" altLang="zh-TW" dirty="0">
                <a:latin typeface="文鼎中黑" panose="020B0609000000000000" pitchFamily="49" charset="-120"/>
                <a:ea typeface="文鼎中黑" panose="020B0609000000000000" pitchFamily="49" charset="-120"/>
              </a:rPr>
              <a:t>(701-706)</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32" y="1913247"/>
            <a:ext cx="2819980" cy="4005653"/>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896196" y="1903612"/>
            <a:ext cx="3011466" cy="4015288"/>
          </a:xfrm>
          <a:prstGeom prst="rect">
            <a:avLst/>
          </a:prstGeom>
          <a:ln>
            <a:noFill/>
          </a:ln>
          <a:effectLst>
            <a:outerShdw blurRad="292100" dist="139700" dir="2700000" algn="tl" rotWithShape="0">
              <a:srgbClr val="333333">
                <a:alpha val="65000"/>
              </a:srgbClr>
            </a:outerShdw>
          </a:effectLst>
        </p:spPr>
      </p:pic>
      <p:sp>
        <p:nvSpPr>
          <p:cNvPr id="6" name="矩形 5"/>
          <p:cNvSpPr/>
          <p:nvPr/>
        </p:nvSpPr>
        <p:spPr>
          <a:xfrm>
            <a:off x="1026274" y="1318837"/>
            <a:ext cx="3167855" cy="3046988"/>
          </a:xfrm>
          <a:prstGeom prst="rect">
            <a:avLst/>
          </a:prstGeom>
        </p:spPr>
        <p:txBody>
          <a:bodyPr wrap="none">
            <a:spAutoFit/>
          </a:bodyPr>
          <a:lstStyle/>
          <a:p>
            <a:r>
              <a:rPr lang="zh-TW" altLang="en-US" sz="3200" dirty="0" smtClean="0">
                <a:solidFill>
                  <a:schemeClr val="bg1">
                    <a:lumMod val="95000"/>
                  </a:schemeClr>
                </a:solidFill>
              </a:rPr>
              <a:t>日期</a:t>
            </a:r>
            <a:r>
              <a:rPr lang="en-US" altLang="zh-TW" sz="3200" dirty="0">
                <a:solidFill>
                  <a:schemeClr val="bg1">
                    <a:lumMod val="95000"/>
                  </a:schemeClr>
                </a:solidFill>
              </a:rPr>
              <a:t>:9/20</a:t>
            </a:r>
          </a:p>
          <a:p>
            <a:r>
              <a:rPr lang="zh-TW" altLang="en-US" sz="3200" dirty="0">
                <a:solidFill>
                  <a:schemeClr val="bg1">
                    <a:lumMod val="95000"/>
                  </a:schemeClr>
                </a:solidFill>
              </a:rPr>
              <a:t>領域</a:t>
            </a:r>
            <a:r>
              <a:rPr lang="en-US" altLang="zh-TW" sz="3200" dirty="0">
                <a:solidFill>
                  <a:schemeClr val="bg1">
                    <a:lumMod val="95000"/>
                  </a:schemeClr>
                </a:solidFill>
              </a:rPr>
              <a:t>:</a:t>
            </a:r>
            <a:r>
              <a:rPr lang="zh-TW" altLang="en-US" sz="3200" dirty="0">
                <a:solidFill>
                  <a:schemeClr val="bg1">
                    <a:lumMod val="95000"/>
                  </a:schemeClr>
                </a:solidFill>
              </a:rPr>
              <a:t>自然</a:t>
            </a:r>
          </a:p>
          <a:p>
            <a:r>
              <a:rPr lang="zh-TW" altLang="en-US" sz="3200" dirty="0">
                <a:solidFill>
                  <a:schemeClr val="bg1">
                    <a:lumMod val="95000"/>
                  </a:schemeClr>
                </a:solidFill>
              </a:rPr>
              <a:t>書名</a:t>
            </a:r>
            <a:r>
              <a:rPr lang="en-US" altLang="zh-TW" sz="3200" dirty="0">
                <a:solidFill>
                  <a:schemeClr val="bg1">
                    <a:lumMod val="95000"/>
                  </a:schemeClr>
                </a:solidFill>
              </a:rPr>
              <a:t>:</a:t>
            </a:r>
            <a:r>
              <a:rPr lang="zh-TW" altLang="en-US" sz="3200" dirty="0">
                <a:solidFill>
                  <a:schemeClr val="bg1">
                    <a:lumMod val="95000"/>
                  </a:schemeClr>
                </a:solidFill>
              </a:rPr>
              <a:t>真夏方程式</a:t>
            </a:r>
          </a:p>
          <a:p>
            <a:r>
              <a:rPr lang="zh-TW" altLang="en-US" sz="3200" dirty="0">
                <a:solidFill>
                  <a:schemeClr val="bg1">
                    <a:lumMod val="95000"/>
                  </a:schemeClr>
                </a:solidFill>
              </a:rPr>
              <a:t>作者</a:t>
            </a:r>
            <a:r>
              <a:rPr lang="en-US" altLang="zh-TW" sz="3200" dirty="0">
                <a:solidFill>
                  <a:schemeClr val="bg1">
                    <a:lumMod val="95000"/>
                  </a:schemeClr>
                </a:solidFill>
              </a:rPr>
              <a:t>:</a:t>
            </a:r>
            <a:r>
              <a:rPr lang="zh-TW" altLang="en-US" sz="3200" dirty="0">
                <a:solidFill>
                  <a:schemeClr val="bg1">
                    <a:lumMod val="95000"/>
                  </a:schemeClr>
                </a:solidFill>
              </a:rPr>
              <a:t>東野圭吾</a:t>
            </a:r>
          </a:p>
          <a:p>
            <a:r>
              <a:rPr lang="zh-TW" altLang="en-US" sz="3200" dirty="0">
                <a:solidFill>
                  <a:schemeClr val="bg1">
                    <a:lumMod val="95000"/>
                  </a:schemeClr>
                </a:solidFill>
              </a:rPr>
              <a:t>講師</a:t>
            </a:r>
            <a:r>
              <a:rPr lang="en-US" altLang="zh-TW" sz="3200" dirty="0">
                <a:solidFill>
                  <a:schemeClr val="bg1">
                    <a:lumMod val="95000"/>
                  </a:schemeClr>
                </a:solidFill>
              </a:rPr>
              <a:t>:</a:t>
            </a:r>
            <a:r>
              <a:rPr lang="zh-TW" altLang="en-US" sz="3200" dirty="0">
                <a:solidFill>
                  <a:schemeClr val="bg1">
                    <a:lumMod val="95000"/>
                  </a:schemeClr>
                </a:solidFill>
              </a:rPr>
              <a:t>宓怡彣老師</a:t>
            </a:r>
          </a:p>
          <a:p>
            <a:endParaRPr lang="zh-TW" altLang="en-US" sz="3200" dirty="0">
              <a:solidFill>
                <a:schemeClr val="tx2"/>
              </a:solidFill>
            </a:endParaRPr>
          </a:p>
        </p:txBody>
      </p:sp>
      <p:pic>
        <p:nvPicPr>
          <p:cNvPr id="7" name="圖片 6"/>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63781" y="3918412"/>
            <a:ext cx="3491345" cy="19638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0557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ãè®ç¾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0" descr="ãè®ç¾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標題 1"/>
          <p:cNvSpPr>
            <a:spLocks noGrp="1"/>
          </p:cNvSpPr>
          <p:nvPr>
            <p:ph type="title"/>
          </p:nvPr>
        </p:nvSpPr>
        <p:spPr>
          <a:xfrm>
            <a:off x="695902" y="618835"/>
            <a:ext cx="8547852" cy="658091"/>
          </a:xfrm>
        </p:spPr>
        <p:txBody>
          <a:bodyPr rtlCol="0">
            <a:normAutofit fontScale="90000"/>
          </a:bodyPr>
          <a:lstStyle/>
          <a:p>
            <a:r>
              <a:rPr lang="en-US" altLang="zh-TW" dirty="0" smtClean="0">
                <a:latin typeface="文鼎中黑" panose="020B0609000000000000" pitchFamily="49" charset="-120"/>
                <a:ea typeface="文鼎中黑" panose="020B0609000000000000" pitchFamily="49" charset="-120"/>
              </a:rPr>
              <a:t>9</a:t>
            </a:r>
            <a:r>
              <a:rPr lang="zh-TW" altLang="en-US" dirty="0" smtClean="0">
                <a:latin typeface="文鼎中黑" panose="020B0609000000000000" pitchFamily="49" charset="-120"/>
                <a:ea typeface="文鼎中黑" panose="020B0609000000000000" pitchFamily="49" charset="-120"/>
              </a:rPr>
              <a:t>月活動花絮回顧</a:t>
            </a:r>
            <a:r>
              <a:rPr lang="en-US" altLang="zh-TW" dirty="0" smtClean="0">
                <a:latin typeface="文鼎中黑" panose="020B0609000000000000" pitchFamily="49" charset="-120"/>
                <a:ea typeface="文鼎中黑" panose="020B0609000000000000" pitchFamily="49" charset="-120"/>
              </a:rPr>
              <a:t>-</a:t>
            </a:r>
            <a:r>
              <a:rPr lang="zh-TW" altLang="en-US" dirty="0" smtClean="0">
                <a:latin typeface="文鼎中黑" panose="020B0609000000000000" pitchFamily="49" charset="-120"/>
                <a:ea typeface="文鼎中黑" panose="020B0609000000000000" pitchFamily="49" charset="-120"/>
              </a:rPr>
              <a:t>專書導讀</a:t>
            </a:r>
            <a:r>
              <a:rPr lang="en-US" altLang="zh-TW" dirty="0">
                <a:latin typeface="文鼎中黑" panose="020B0609000000000000" pitchFamily="49" charset="-120"/>
                <a:ea typeface="文鼎中黑" panose="020B0609000000000000" pitchFamily="49" charset="-120"/>
              </a:rPr>
              <a:t>(</a:t>
            </a:r>
            <a:r>
              <a:rPr lang="en-US" altLang="zh-TW" dirty="0" smtClean="0">
                <a:latin typeface="文鼎中黑" panose="020B0609000000000000" pitchFamily="49" charset="-120"/>
                <a:ea typeface="文鼎中黑" panose="020B0609000000000000" pitchFamily="49" charset="-120"/>
              </a:rPr>
              <a:t>707-712)</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6" name="矩形 5"/>
          <p:cNvSpPr/>
          <p:nvPr/>
        </p:nvSpPr>
        <p:spPr>
          <a:xfrm>
            <a:off x="1026274" y="1318837"/>
            <a:ext cx="3578224" cy="3046988"/>
          </a:xfrm>
          <a:prstGeom prst="rect">
            <a:avLst/>
          </a:prstGeom>
        </p:spPr>
        <p:txBody>
          <a:bodyPr wrap="none">
            <a:spAutoFit/>
          </a:bodyPr>
          <a:lstStyle/>
          <a:p>
            <a:r>
              <a:rPr lang="zh-TW" altLang="en-US" sz="3200" dirty="0" smtClean="0">
                <a:solidFill>
                  <a:schemeClr val="bg1"/>
                </a:solidFill>
              </a:rPr>
              <a:t>日期</a:t>
            </a:r>
            <a:r>
              <a:rPr lang="en-US" altLang="zh-TW" sz="3200" dirty="0">
                <a:solidFill>
                  <a:schemeClr val="bg1"/>
                </a:solidFill>
              </a:rPr>
              <a:t>:9/27</a:t>
            </a:r>
          </a:p>
          <a:p>
            <a:r>
              <a:rPr lang="zh-TW" altLang="en-US" sz="3200" dirty="0">
                <a:solidFill>
                  <a:schemeClr val="bg1"/>
                </a:solidFill>
              </a:rPr>
              <a:t>領域</a:t>
            </a:r>
            <a:r>
              <a:rPr lang="en-US" altLang="zh-TW" sz="3200" dirty="0">
                <a:solidFill>
                  <a:schemeClr val="bg1"/>
                </a:solidFill>
              </a:rPr>
              <a:t>:</a:t>
            </a:r>
            <a:r>
              <a:rPr lang="zh-TW" altLang="en-US" sz="3200" dirty="0">
                <a:solidFill>
                  <a:schemeClr val="bg1"/>
                </a:solidFill>
              </a:rPr>
              <a:t>藝文</a:t>
            </a:r>
          </a:p>
          <a:p>
            <a:r>
              <a:rPr lang="zh-TW" altLang="en-US" sz="3200" dirty="0">
                <a:solidFill>
                  <a:schemeClr val="bg1"/>
                </a:solidFill>
              </a:rPr>
              <a:t>書名</a:t>
            </a:r>
            <a:r>
              <a:rPr lang="en-US" altLang="zh-TW" sz="3200" dirty="0" smtClean="0">
                <a:solidFill>
                  <a:schemeClr val="bg1"/>
                </a:solidFill>
              </a:rPr>
              <a:t>:</a:t>
            </a:r>
            <a:r>
              <a:rPr lang="zh-TW" altLang="en-US" sz="3200" dirty="0" smtClean="0">
                <a:solidFill>
                  <a:schemeClr val="bg1"/>
                </a:solidFill>
              </a:rPr>
              <a:t>叫我最後一名</a:t>
            </a:r>
            <a:endParaRPr lang="en-US" altLang="zh-TW" sz="3200" dirty="0">
              <a:solidFill>
                <a:schemeClr val="bg1"/>
              </a:solidFill>
            </a:endParaRPr>
          </a:p>
          <a:p>
            <a:r>
              <a:rPr lang="zh-TW" altLang="en-US" sz="3200" dirty="0">
                <a:solidFill>
                  <a:schemeClr val="bg1"/>
                </a:solidFill>
              </a:rPr>
              <a:t>作者</a:t>
            </a:r>
            <a:r>
              <a:rPr lang="en-US" altLang="zh-TW" sz="3200" dirty="0">
                <a:solidFill>
                  <a:schemeClr val="bg1"/>
                </a:solidFill>
              </a:rPr>
              <a:t>: </a:t>
            </a:r>
            <a:r>
              <a:rPr lang="zh-TW" altLang="en-US" sz="3200" dirty="0" smtClean="0">
                <a:solidFill>
                  <a:schemeClr val="bg1"/>
                </a:solidFill>
              </a:rPr>
              <a:t>林明進</a:t>
            </a:r>
            <a:endParaRPr lang="en-US" altLang="zh-TW" sz="3200" dirty="0">
              <a:solidFill>
                <a:schemeClr val="bg1"/>
              </a:solidFill>
            </a:endParaRPr>
          </a:p>
          <a:p>
            <a:r>
              <a:rPr lang="zh-TW" altLang="en-US" sz="3200" dirty="0">
                <a:solidFill>
                  <a:schemeClr val="bg1"/>
                </a:solidFill>
              </a:rPr>
              <a:t>講師</a:t>
            </a:r>
            <a:r>
              <a:rPr lang="en-US" altLang="zh-TW" sz="3200" dirty="0">
                <a:solidFill>
                  <a:schemeClr val="bg1"/>
                </a:solidFill>
              </a:rPr>
              <a:t>:</a:t>
            </a:r>
            <a:r>
              <a:rPr lang="zh-TW" altLang="en-US" sz="3200" dirty="0">
                <a:solidFill>
                  <a:schemeClr val="bg1"/>
                </a:solidFill>
              </a:rPr>
              <a:t>黃俊銘老師</a:t>
            </a:r>
          </a:p>
          <a:p>
            <a:endParaRPr lang="zh-TW" altLang="en-US" sz="3200" dirty="0">
              <a:solidFill>
                <a:schemeClr val="tx2"/>
              </a:solidFill>
            </a:endParaRPr>
          </a:p>
        </p:txBody>
      </p:sp>
      <p:pic>
        <p:nvPicPr>
          <p:cNvPr id="2" name="圖片 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5822" r="15871"/>
          <a:stretch/>
        </p:blipFill>
        <p:spPr>
          <a:xfrm>
            <a:off x="9243754" y="505425"/>
            <a:ext cx="2125158" cy="2892710"/>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4498980" y="2500457"/>
            <a:ext cx="2755670" cy="3674226"/>
          </a:xfrm>
          <a:prstGeom prst="rect">
            <a:avLst/>
          </a:prstGeom>
          <a:ln>
            <a:noFill/>
          </a:ln>
          <a:effectLst>
            <a:outerShdw blurRad="292100" dist="139700" dir="2700000" algn="tl" rotWithShape="0">
              <a:srgbClr val="333333">
                <a:alpha val="65000"/>
              </a:srgbClr>
            </a:outerShdw>
          </a:effectLst>
        </p:spPr>
      </p:pic>
      <p:pic>
        <p:nvPicPr>
          <p:cNvPr id="7" name="圖片 6"/>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a:stretch/>
        </p:blipFill>
        <p:spPr>
          <a:xfrm>
            <a:off x="7365076" y="2498814"/>
            <a:ext cx="2580412" cy="3674225"/>
          </a:xfrm>
          <a:prstGeom prst="rect">
            <a:avLst/>
          </a:prstGeom>
          <a:ln>
            <a:noFill/>
          </a:ln>
          <a:effectLst>
            <a:outerShdw blurRad="292100" dist="139700" dir="2700000" algn="tl" rotWithShape="0">
              <a:srgbClr val="333333">
                <a:alpha val="65000"/>
              </a:srgbClr>
            </a:outerShdw>
          </a:effectLst>
        </p:spPr>
      </p:pic>
      <p:pic>
        <p:nvPicPr>
          <p:cNvPr id="10" name="圖片 9"/>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116335" y="3969794"/>
            <a:ext cx="3272219" cy="21831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4489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ãè®ç¾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0" descr="ãè®ç¾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標題 1"/>
          <p:cNvSpPr>
            <a:spLocks noGrp="1"/>
          </p:cNvSpPr>
          <p:nvPr>
            <p:ph type="title"/>
          </p:nvPr>
        </p:nvSpPr>
        <p:spPr>
          <a:xfrm>
            <a:off x="529646" y="711199"/>
            <a:ext cx="7145771" cy="658091"/>
          </a:xfrm>
        </p:spPr>
        <p:txBody>
          <a:bodyPr rtlCol="0">
            <a:normAutofit fontScale="90000"/>
          </a:bodyPr>
          <a:lstStyle/>
          <a:p>
            <a:r>
              <a:rPr lang="en-US" altLang="zh-TW" dirty="0" smtClean="0">
                <a:latin typeface="文鼎中黑" panose="020B0609000000000000" pitchFamily="49" charset="-120"/>
                <a:ea typeface="文鼎中黑" panose="020B0609000000000000" pitchFamily="49" charset="-120"/>
              </a:rPr>
              <a:t>9</a:t>
            </a:r>
            <a:r>
              <a:rPr lang="zh-TW" altLang="en-US" dirty="0" smtClean="0">
                <a:latin typeface="文鼎中黑" panose="020B0609000000000000" pitchFamily="49" charset="-120"/>
                <a:ea typeface="文鼎中黑" panose="020B0609000000000000" pitchFamily="49" charset="-120"/>
              </a:rPr>
              <a:t>月活動花絮回顧</a:t>
            </a:r>
            <a:r>
              <a:rPr lang="en-US" altLang="zh-TW" dirty="0" smtClean="0">
                <a:latin typeface="文鼎中黑" panose="020B0609000000000000" pitchFamily="49" charset="-120"/>
                <a:ea typeface="文鼎中黑" panose="020B0609000000000000" pitchFamily="49" charset="-120"/>
              </a:rPr>
              <a:t>-</a:t>
            </a:r>
            <a:r>
              <a:rPr lang="zh-TW" altLang="en-US" dirty="0" smtClean="0">
                <a:latin typeface="文鼎中黑" panose="020B0609000000000000" pitchFamily="49" charset="-120"/>
                <a:ea typeface="文鼎中黑" panose="020B0609000000000000" pitchFamily="49" charset="-120"/>
              </a:rPr>
              <a:t>圖書館之旅</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pic>
        <p:nvPicPr>
          <p:cNvPr id="4" name="圖片 3"/>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r="18677"/>
          <a:stretch/>
        </p:blipFill>
        <p:spPr>
          <a:xfrm>
            <a:off x="7570741" y="3549765"/>
            <a:ext cx="3812714" cy="2637213"/>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90060" y="1369290"/>
            <a:ext cx="3805185" cy="2630055"/>
          </a:xfrm>
          <a:prstGeom prst="rect">
            <a:avLst/>
          </a:prstGeom>
          <a:ln>
            <a:noFill/>
          </a:ln>
          <a:effectLst>
            <a:outerShdw blurRad="292100" dist="139700" dir="2700000" algn="tl" rotWithShape="0">
              <a:srgbClr val="333333">
                <a:alpha val="65000"/>
              </a:srgbClr>
            </a:outerShdw>
          </a:effectLst>
        </p:spPr>
      </p:pic>
      <p:pic>
        <p:nvPicPr>
          <p:cNvPr id="6" name="圖片 5"/>
          <p:cNvPicPr>
            <a:picLocks noChangeAspect="1"/>
          </p:cNvPicPr>
          <p:nvPr/>
        </p:nvPicPr>
        <p:blipFill rotWithShape="1">
          <a:blip r:embed="rId6" cstate="email">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t="34985"/>
          <a:stretch/>
        </p:blipFill>
        <p:spPr>
          <a:xfrm>
            <a:off x="924368" y="3033223"/>
            <a:ext cx="2376970" cy="2747355"/>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724391" y="1473199"/>
            <a:ext cx="5491682" cy="2000548"/>
          </a:xfrm>
          <a:prstGeom prst="rect">
            <a:avLst/>
          </a:prstGeom>
        </p:spPr>
        <p:txBody>
          <a:bodyPr wrap="square">
            <a:spAutoFit/>
          </a:bodyPr>
          <a:lstStyle/>
          <a:p>
            <a:r>
              <a:rPr lang="zh-TW" altLang="en-US" sz="3200" dirty="0" smtClean="0">
                <a:solidFill>
                  <a:schemeClr val="bg1"/>
                </a:solidFill>
                <a:latin typeface="新細明體" panose="02020500000000000000" pitchFamily="18" charset="-120"/>
                <a:sym typeface="新細明體" panose="02020500000000000000" pitchFamily="18" charset="-120"/>
              </a:rPr>
              <a:t>感謝李宜芬老師、李伶卉老師</a:t>
            </a:r>
            <a:endParaRPr lang="en-US" altLang="zh-TW" sz="3200" dirty="0" smtClean="0">
              <a:solidFill>
                <a:schemeClr val="bg1"/>
              </a:solidFill>
              <a:latin typeface="新細明體" panose="02020500000000000000" pitchFamily="18" charset="-120"/>
              <a:sym typeface="新細明體" panose="02020500000000000000" pitchFamily="18" charset="-120"/>
            </a:endParaRPr>
          </a:p>
          <a:p>
            <a:r>
              <a:rPr lang="zh-TW" altLang="en-US" sz="3200" dirty="0" smtClean="0">
                <a:solidFill>
                  <a:schemeClr val="bg1"/>
                </a:solidFill>
                <a:latin typeface="新細明體" panose="02020500000000000000" pitchFamily="18" charset="-120"/>
                <a:sym typeface="新細明體" panose="02020500000000000000" pitchFamily="18" charset="-120"/>
              </a:rPr>
              <a:t>顏</a:t>
            </a:r>
            <a:r>
              <a:rPr lang="zh-TW" altLang="en-US" sz="3200" dirty="0">
                <a:solidFill>
                  <a:schemeClr val="bg1"/>
                </a:solidFill>
                <a:latin typeface="新細明體" panose="02020500000000000000" pitchFamily="18" charset="-120"/>
                <a:sym typeface="新細明體" panose="02020500000000000000" pitchFamily="18" charset="-120"/>
              </a:rPr>
              <a:t>詩芸</a:t>
            </a:r>
            <a:r>
              <a:rPr lang="zh-TW" altLang="en-US" sz="3200" dirty="0" smtClean="0">
                <a:solidFill>
                  <a:schemeClr val="bg1"/>
                </a:solidFill>
                <a:latin typeface="新細明體" panose="02020500000000000000" pitchFamily="18" charset="-120"/>
                <a:sym typeface="新細明體" panose="02020500000000000000" pitchFamily="18" charset="-120"/>
              </a:rPr>
              <a:t>老師</a:t>
            </a:r>
            <a:r>
              <a:rPr lang="zh-TW" altLang="en-US" sz="3200" dirty="0">
                <a:solidFill>
                  <a:schemeClr val="bg1"/>
                </a:solidFill>
                <a:latin typeface="新細明體" panose="02020500000000000000" pitchFamily="18" charset="-120"/>
                <a:sym typeface="新細明體" panose="02020500000000000000" pitchFamily="18" charset="-120"/>
              </a:rPr>
              <a:t>、林榮俊老師</a:t>
            </a:r>
            <a:endParaRPr lang="en-US" altLang="zh-TW" sz="3200" dirty="0">
              <a:solidFill>
                <a:schemeClr val="bg1"/>
              </a:solidFill>
              <a:latin typeface="新細明體" panose="02020500000000000000" pitchFamily="18" charset="-120"/>
              <a:sym typeface="新細明體" panose="02020500000000000000" pitchFamily="18" charset="-120"/>
            </a:endParaRPr>
          </a:p>
          <a:p>
            <a:r>
              <a:rPr lang="zh-TW" altLang="en-US" sz="3200" dirty="0" smtClean="0">
                <a:solidFill>
                  <a:schemeClr val="bg1"/>
                </a:solidFill>
                <a:latin typeface="新細明體" panose="02020500000000000000" pitchFamily="18" charset="-120"/>
                <a:sym typeface="新細明體" panose="02020500000000000000" pitchFamily="18" charset="-120"/>
              </a:rPr>
              <a:t>羅</a:t>
            </a:r>
            <a:r>
              <a:rPr lang="zh-TW" altLang="en-US" sz="3200" dirty="0">
                <a:solidFill>
                  <a:schemeClr val="bg1"/>
                </a:solidFill>
                <a:latin typeface="新細明體" panose="02020500000000000000" pitchFamily="18" charset="-120"/>
                <a:sym typeface="新細明體" panose="02020500000000000000" pitchFamily="18" charset="-120"/>
              </a:rPr>
              <a:t>琳</a:t>
            </a:r>
            <a:r>
              <a:rPr lang="zh-TW" altLang="en-US" sz="3200" dirty="0" smtClean="0">
                <a:solidFill>
                  <a:schemeClr val="bg1"/>
                </a:solidFill>
                <a:latin typeface="新細明體" panose="02020500000000000000" pitchFamily="18" charset="-120"/>
                <a:sym typeface="新細明體" panose="02020500000000000000" pitchFamily="18" charset="-120"/>
              </a:rPr>
              <a:t>老師  擔任</a:t>
            </a:r>
            <a:r>
              <a:rPr lang="zh-TW" altLang="en-US" sz="3200" dirty="0">
                <a:solidFill>
                  <a:schemeClr val="bg1"/>
                </a:solidFill>
                <a:latin typeface="新細明體" panose="02020500000000000000" pitchFamily="18" charset="-120"/>
                <a:sym typeface="新細明體" panose="02020500000000000000" pitchFamily="18" charset="-120"/>
              </a:rPr>
              <a:t>講師</a:t>
            </a:r>
          </a:p>
          <a:p>
            <a:endParaRPr lang="en-US" altLang="zh-TW" sz="2800" dirty="0" smtClean="0">
              <a:solidFill>
                <a:schemeClr val="accent4">
                  <a:lumMod val="40000"/>
                  <a:lumOff val="60000"/>
                </a:schemeClr>
              </a:solidFill>
              <a:latin typeface="新細明體" panose="02020500000000000000" pitchFamily="18" charset="-120"/>
              <a:sym typeface="新細明體" panose="02020500000000000000" pitchFamily="18" charset="-120"/>
            </a:endParaRPr>
          </a:p>
        </p:txBody>
      </p:sp>
      <p:pic>
        <p:nvPicPr>
          <p:cNvPr id="2" name="圖片 1"/>
          <p:cNvPicPr>
            <a:picLocks noChangeAspect="1"/>
          </p:cNvPicPr>
          <p:nvPr/>
        </p:nvPicPr>
        <p:blipFill rotWithShape="1">
          <a:blip r:embed="rId8" cstate="email">
            <a:extLst>
              <a:ext uri="{28A0092B-C50C-407E-A947-70E740481C1C}">
                <a14:useLocalDpi xmlns:a14="http://schemas.microsoft.com/office/drawing/2010/main"/>
              </a:ext>
            </a:extLst>
          </a:blip>
          <a:srcRect t="34985"/>
          <a:stretch/>
        </p:blipFill>
        <p:spPr>
          <a:xfrm>
            <a:off x="3606750" y="3033223"/>
            <a:ext cx="2377898" cy="27473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826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smtClean="0">
                <a:solidFill>
                  <a:schemeClr val="accent1">
                    <a:lumMod val="50000"/>
                  </a:schemeClr>
                </a:solidFill>
                <a:latin typeface="文鼎中黑" panose="020B0609000000000000" pitchFamily="49" charset="-120"/>
                <a:ea typeface="文鼎中黑" panose="020B0609000000000000" pitchFamily="49" charset="-120"/>
              </a:rPr>
              <a:t>資訊組</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18836" y="1049695"/>
            <a:ext cx="11065164" cy="5064778"/>
          </a:xfrm>
        </p:spPr>
        <p:txBody>
          <a:bodyPr rtlCol="0"/>
          <a:lstStyle/>
          <a:p>
            <a:pPr rtl="0"/>
            <a:r>
              <a:rPr lang="zh-TW" altLang="en-US" sz="2800" dirty="0" smtClean="0">
                <a:latin typeface="新細明體" panose="02020500000000000000" pitchFamily="18" charset="-120"/>
                <a:ea typeface="微軟正黑體" panose="020B0604030504040204" pitchFamily="34" charset="-120"/>
                <a:sym typeface="新細明體" panose="02020500000000000000" pitchFamily="18" charset="-120"/>
              </a:rPr>
              <a:t>中平國中新網站連結</a:t>
            </a:r>
            <a:r>
              <a:rPr lang="en-US" altLang="zh-TW" sz="2800" dirty="0" smtClean="0">
                <a:latin typeface="新細明體" panose="02020500000000000000" pitchFamily="18" charset="-120"/>
                <a:ea typeface="微軟正黑體" panose="020B0604030504040204" pitchFamily="34" charset="-120"/>
                <a:sym typeface="新細明體" panose="02020500000000000000" pitchFamily="18" charset="-120"/>
              </a:rPr>
              <a:t>(</a:t>
            </a:r>
            <a:r>
              <a:rPr lang="en-US" altLang="zh-TW" sz="2800" dirty="0" err="1" smtClean="0">
                <a:latin typeface="新細明體" panose="02020500000000000000" pitchFamily="18" charset="-120"/>
                <a:ea typeface="微軟正黑體" panose="020B0604030504040204" pitchFamily="34" charset="-120"/>
                <a:sym typeface="新細明體" panose="02020500000000000000" pitchFamily="18" charset="-120"/>
              </a:rPr>
              <a:t>web.cpjh.ntpc.edu.tw</a:t>
            </a:r>
            <a:r>
              <a:rPr lang="en-US" altLang="zh-TW" sz="2800" dirty="0" smtClean="0">
                <a:latin typeface="新細明體" panose="02020500000000000000" pitchFamily="18" charset="-120"/>
                <a:ea typeface="微軟正黑體" panose="020B0604030504040204" pitchFamily="34" charset="-120"/>
                <a:sym typeface="新細明體" panose="02020500000000000000" pitchFamily="18" charset="-120"/>
              </a:rPr>
              <a:t>)</a:t>
            </a:r>
          </a:p>
          <a:p>
            <a:pPr rtl="0"/>
            <a:r>
              <a:rPr lang="en-US" altLang="zh-TW" sz="2800" dirty="0" smtClean="0">
                <a:solidFill>
                  <a:srgbClr val="C00000"/>
                </a:solidFill>
                <a:latin typeface="新細明體" panose="02020500000000000000" pitchFamily="18" charset="-120"/>
                <a:ea typeface="微軟正黑體" panose="020B0604030504040204" pitchFamily="34" charset="-120"/>
                <a:sym typeface="新細明體" panose="02020500000000000000" pitchFamily="18" charset="-120"/>
              </a:rPr>
              <a:t>107.11.1</a:t>
            </a:r>
            <a:r>
              <a:rPr lang="zh-TW" altLang="en-US" sz="2800" dirty="0" smtClean="0">
                <a:solidFill>
                  <a:srgbClr val="C00000"/>
                </a:solidFill>
                <a:latin typeface="新細明體" panose="02020500000000000000" pitchFamily="18" charset="-120"/>
                <a:ea typeface="微軟正黑體" panose="020B0604030504040204" pitchFamily="34" charset="-120"/>
                <a:sym typeface="新細明體" panose="02020500000000000000" pitchFamily="18" charset="-120"/>
              </a:rPr>
              <a:t>開始使用新網頁，過渡時期，部分舊資料請老師到舊網站查閱。</a:t>
            </a:r>
            <a:endParaRPr lang="en-US" altLang="zh-TW" sz="2800" dirty="0" smtClean="0">
              <a:solidFill>
                <a:srgbClr val="C00000"/>
              </a:solidFill>
              <a:latin typeface="新細明體" panose="02020500000000000000" pitchFamily="18" charset="-120"/>
              <a:ea typeface="微軟正黑體" panose="020B0604030504040204" pitchFamily="34" charset="-120"/>
              <a:sym typeface="新細明體" panose="02020500000000000000" pitchFamily="18" charset="-120"/>
            </a:endParaRPr>
          </a:p>
          <a:p>
            <a:pPr rtl="0"/>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708" y="2503557"/>
            <a:ext cx="9981870" cy="1638411"/>
          </a:xfrm>
          <a:prstGeom prst="rect">
            <a:avLst/>
          </a:prstGeom>
        </p:spPr>
      </p:pic>
      <p:sp>
        <p:nvSpPr>
          <p:cNvPr id="5" name="矩形 4"/>
          <p:cNvSpPr/>
          <p:nvPr/>
        </p:nvSpPr>
        <p:spPr>
          <a:xfrm>
            <a:off x="10267673" y="3740065"/>
            <a:ext cx="609600" cy="3048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descr="畫面剪輯"/>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4709" y="3460111"/>
            <a:ext cx="6113417" cy="3027367"/>
          </a:xfrm>
          <a:prstGeom prst="rect">
            <a:avLst/>
          </a:prstGeom>
        </p:spPr>
      </p:pic>
      <p:cxnSp>
        <p:nvCxnSpPr>
          <p:cNvPr id="8" name="直線單箭頭接點 7"/>
          <p:cNvCxnSpPr/>
          <p:nvPr/>
        </p:nvCxnSpPr>
        <p:spPr>
          <a:xfrm flipH="1">
            <a:off x="6436694" y="3892465"/>
            <a:ext cx="3805645" cy="120605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95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711200" y="5929744"/>
            <a:ext cx="7370618" cy="644947"/>
          </a:xfrm>
        </p:spPr>
        <p:txBody>
          <a:bodyPr rtlCol="0"/>
          <a:lstStyle/>
          <a:p>
            <a:pPr rtl="0"/>
            <a:r>
              <a:rPr lang="zh-TW" altLang="en-US" dirty="0" smtClean="0">
                <a:solidFill>
                  <a:schemeClr val="accent6">
                    <a:lumMod val="50000"/>
                  </a:schemeClr>
                </a:solidFill>
                <a:latin typeface="+mj-ea"/>
                <a:sym typeface="新細明體" panose="02020500000000000000" pitchFamily="18" charset="-120"/>
              </a:rPr>
              <a:t>感謝各位同仁不分彼此  配合協助相關業務</a:t>
            </a:r>
            <a:endParaRPr lang="zh-TW" altLang="en-US" dirty="0">
              <a:solidFill>
                <a:schemeClr val="accent6">
                  <a:lumMod val="50000"/>
                </a:schemeClr>
              </a:solidFill>
              <a:latin typeface="+mj-ea"/>
              <a:sym typeface="新細明體" panose="02020500000000000000" pitchFamily="18" charset="-120"/>
            </a:endParaRPr>
          </a:p>
        </p:txBody>
      </p:sp>
      <p:sp>
        <p:nvSpPr>
          <p:cNvPr id="3" name="文字預留位置 2"/>
          <p:cNvSpPr>
            <a:spLocks noGrp="1"/>
          </p:cNvSpPr>
          <p:nvPr>
            <p:ph type="body" sz="half" idx="2"/>
          </p:nvPr>
        </p:nvSpPr>
        <p:spPr>
          <a:xfrm>
            <a:off x="8791432" y="5752655"/>
            <a:ext cx="2892568" cy="902145"/>
          </a:xfrm>
        </p:spPr>
        <p:txBody>
          <a:bodyPr rtlCol="0">
            <a:normAutofit/>
          </a:bodyPr>
          <a:lstStyle/>
          <a:p>
            <a:pPr algn="ctr" rtl="0"/>
            <a:r>
              <a:rPr lang="zh-TW" altLang="en-US" sz="2800" dirty="0" smtClean="0">
                <a:latin typeface="+mj-ea"/>
                <a:ea typeface="+mj-ea"/>
                <a:sym typeface="新細明體" panose="02020500000000000000" pitchFamily="18" charset="-120"/>
              </a:rPr>
              <a:t>教務處全體同仁感謝您</a:t>
            </a:r>
            <a:endParaRPr lang="zh-TW" altLang="en-US" sz="2800" dirty="0">
              <a:latin typeface="+mj-ea"/>
              <a:ea typeface="+mj-ea"/>
              <a:sym typeface="新細明體" panose="02020500000000000000" pitchFamily="18" charset="-120"/>
            </a:endParaRPr>
          </a:p>
        </p:txBody>
      </p:sp>
      <p:pic>
        <p:nvPicPr>
          <p:cNvPr id="10" name="圖片 9"/>
          <p:cNvPicPr>
            <a:picLocks noChangeAspect="1"/>
          </p:cNvPicPr>
          <p:nvPr/>
        </p:nvPicPr>
        <p:blipFill rotWithShape="1">
          <a:blip r:embed="rId3">
            <a:extLst>
              <a:ext uri="{28A0092B-C50C-407E-A947-70E740481C1C}">
                <a14:useLocalDpi xmlns:a14="http://schemas.microsoft.com/office/drawing/2010/main" val="0"/>
              </a:ext>
            </a:extLst>
          </a:blip>
          <a:srcRect t="26869" b="31255"/>
          <a:stretch/>
        </p:blipFill>
        <p:spPr>
          <a:xfrm>
            <a:off x="1376921" y="4265600"/>
            <a:ext cx="5565342" cy="1745673"/>
          </a:xfrm>
          <a:prstGeom prst="rect">
            <a:avLst/>
          </a:prstGeom>
        </p:spPr>
      </p:pic>
    </p:spTree>
    <p:extLst>
      <p:ext uri="{BB962C8B-B14F-4D97-AF65-F5344CB8AC3E}">
        <p14:creationId xmlns:p14="http://schemas.microsoft.com/office/powerpoint/2010/main" val="256616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ãè®ç¾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0" descr="ãè®ç¾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標題 1"/>
          <p:cNvSpPr>
            <a:spLocks noGrp="1"/>
          </p:cNvSpPr>
          <p:nvPr>
            <p:ph type="title"/>
          </p:nvPr>
        </p:nvSpPr>
        <p:spPr>
          <a:xfrm>
            <a:off x="695902" y="618835"/>
            <a:ext cx="8547852" cy="658091"/>
          </a:xfrm>
        </p:spPr>
        <p:txBody>
          <a:bodyPr rtlCol="0">
            <a:normAutofit fontScale="90000"/>
          </a:bodyPr>
          <a:lstStyle/>
          <a:p>
            <a:r>
              <a:rPr lang="en-US" altLang="zh-TW" dirty="0" smtClean="0">
                <a:latin typeface="文鼎中黑" panose="020B0609000000000000" pitchFamily="49" charset="-120"/>
                <a:ea typeface="文鼎中黑" panose="020B0609000000000000" pitchFamily="49" charset="-120"/>
              </a:rPr>
              <a:t>9/29-</a:t>
            </a:r>
            <a:r>
              <a:rPr lang="zh-TW" altLang="en-US" dirty="0" smtClean="0">
                <a:latin typeface="文鼎中黑" panose="020B0609000000000000" pitchFamily="49" charset="-120"/>
                <a:ea typeface="文鼎中黑" panose="020B0609000000000000" pitchFamily="49" charset="-120"/>
              </a:rPr>
              <a:t>參加地理知識</a:t>
            </a:r>
            <a:r>
              <a:rPr lang="zh-TW" altLang="en-US" dirty="0">
                <a:latin typeface="文鼎中黑" panose="020B0609000000000000" pitchFamily="49" charset="-120"/>
                <a:ea typeface="文鼎中黑" panose="020B0609000000000000" pitchFamily="49" charset="-120"/>
              </a:rPr>
              <a:t>大</a:t>
            </a:r>
            <a:r>
              <a:rPr lang="zh-TW" altLang="en-US" dirty="0" smtClean="0">
                <a:latin typeface="文鼎中黑" panose="020B0609000000000000" pitchFamily="49" charset="-120"/>
                <a:ea typeface="文鼎中黑" panose="020B0609000000000000" pitchFamily="49" charset="-120"/>
              </a:rPr>
              <a:t>競賽</a:t>
            </a:r>
            <a:r>
              <a:rPr lang="en-US" altLang="zh-TW" dirty="0" smtClean="0">
                <a:latin typeface="文鼎中黑" panose="020B0609000000000000" pitchFamily="49" charset="-120"/>
                <a:ea typeface="文鼎中黑" panose="020B0609000000000000" pitchFamily="49" charset="-120"/>
              </a:rPr>
              <a:t>-</a:t>
            </a:r>
            <a:r>
              <a:rPr lang="zh-TW" altLang="en-US" dirty="0" smtClean="0">
                <a:latin typeface="文鼎中黑" panose="020B0609000000000000" pitchFamily="49" charset="-120"/>
                <a:ea typeface="文鼎中黑" panose="020B0609000000000000" pitchFamily="49" charset="-120"/>
              </a:rPr>
              <a:t>新</a:t>
            </a:r>
            <a:r>
              <a:rPr lang="zh-TW" altLang="en-US" dirty="0">
                <a:latin typeface="文鼎中黑" panose="020B0609000000000000" pitchFamily="49" charset="-120"/>
                <a:ea typeface="文鼎中黑" panose="020B0609000000000000" pitchFamily="49" charset="-120"/>
              </a:rPr>
              <a:t>埔國中</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pic>
        <p:nvPicPr>
          <p:cNvPr id="11" name="圖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755" y="1484761"/>
            <a:ext cx="6292027" cy="4716892"/>
          </a:xfrm>
          <a:prstGeom prst="rect">
            <a:avLst/>
          </a:prstGeom>
        </p:spPr>
      </p:pic>
      <p:sp>
        <p:nvSpPr>
          <p:cNvPr id="12" name="文字方塊 11"/>
          <p:cNvSpPr txBox="1"/>
          <p:nvPr/>
        </p:nvSpPr>
        <p:spPr>
          <a:xfrm>
            <a:off x="7259782" y="1623307"/>
            <a:ext cx="4331855" cy="2062103"/>
          </a:xfrm>
          <a:prstGeom prst="rect">
            <a:avLst/>
          </a:prstGeom>
          <a:noFill/>
        </p:spPr>
        <p:txBody>
          <a:bodyPr wrap="square" rtlCol="0">
            <a:spAutoFit/>
          </a:bodyPr>
          <a:lstStyle/>
          <a:p>
            <a:pPr marL="457200" indent="-457200">
              <a:buFont typeface="Arial" panose="020B0604020202020204" pitchFamily="34" charset="0"/>
              <a:buChar char="•"/>
            </a:pPr>
            <a:r>
              <a:rPr lang="zh-TW" altLang="en-US" sz="3200" dirty="0" smtClean="0">
                <a:solidFill>
                  <a:srgbClr val="FF0000"/>
                </a:solidFill>
              </a:rPr>
              <a:t>感謝賈生玲老師指導</a:t>
            </a:r>
            <a:endParaRPr lang="en-US" altLang="zh-TW" sz="3200" dirty="0" smtClean="0">
              <a:solidFill>
                <a:srgbClr val="FF0000"/>
              </a:solidFill>
            </a:endParaRPr>
          </a:p>
          <a:p>
            <a:endParaRPr lang="en-US" altLang="zh-TW" sz="3200" dirty="0" smtClean="0">
              <a:solidFill>
                <a:schemeClr val="bg1"/>
              </a:solidFill>
            </a:endParaRPr>
          </a:p>
          <a:p>
            <a:pPr marL="457200" indent="-457200">
              <a:buFont typeface="Arial" panose="020B0604020202020204" pitchFamily="34" charset="0"/>
              <a:buChar char="•"/>
            </a:pPr>
            <a:r>
              <a:rPr lang="zh-TW" altLang="en-US" sz="3200" dirty="0" smtClean="0">
                <a:solidFill>
                  <a:schemeClr val="bg1"/>
                </a:solidFill>
              </a:rPr>
              <a:t>感謝亦婷組長協助帶隊工作</a:t>
            </a:r>
            <a:endParaRPr lang="zh-TW" altLang="en-US" sz="3200" dirty="0">
              <a:solidFill>
                <a:schemeClr val="bg1"/>
              </a:solidFill>
            </a:endParaRPr>
          </a:p>
        </p:txBody>
      </p:sp>
    </p:spTree>
    <p:extLst>
      <p:ext uri="{BB962C8B-B14F-4D97-AF65-F5344CB8AC3E}">
        <p14:creationId xmlns:p14="http://schemas.microsoft.com/office/powerpoint/2010/main" val="232815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ãè®ç¾ãçåçæå°çµæ"/>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8" name="AutoShape 10" descr="ãè®ç¾ãçåçæå°çµæ"/>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
        <p:nvSpPr>
          <p:cNvPr id="9" name="標題 1"/>
          <p:cNvSpPr>
            <a:spLocks noGrp="1"/>
          </p:cNvSpPr>
          <p:nvPr>
            <p:ph type="title"/>
          </p:nvPr>
        </p:nvSpPr>
        <p:spPr>
          <a:xfrm>
            <a:off x="695902" y="618835"/>
            <a:ext cx="8547852" cy="658091"/>
          </a:xfrm>
        </p:spPr>
        <p:txBody>
          <a:bodyPr rtlCol="0">
            <a:normAutofit fontScale="90000"/>
          </a:bodyPr>
          <a:lstStyle/>
          <a:p>
            <a:r>
              <a:rPr lang="en-US" altLang="zh-TW" dirty="0" smtClean="0">
                <a:latin typeface="文鼎中黑" panose="020B0609000000000000" pitchFamily="49" charset="-120"/>
                <a:ea typeface="文鼎中黑" panose="020B0609000000000000" pitchFamily="49" charset="-120"/>
              </a:rPr>
              <a:t>9/30-</a:t>
            </a:r>
            <a:r>
              <a:rPr lang="zh-TW" altLang="en-US" dirty="0" smtClean="0">
                <a:latin typeface="文鼎中黑" panose="020B0609000000000000" pitchFamily="49" charset="-120"/>
                <a:ea typeface="文鼎中黑" panose="020B0609000000000000" pitchFamily="49" charset="-120"/>
              </a:rPr>
              <a:t>新北市語文競賽</a:t>
            </a:r>
            <a:r>
              <a:rPr lang="en-US" altLang="zh-TW" dirty="0" smtClean="0">
                <a:latin typeface="文鼎中黑" panose="020B0609000000000000" pitchFamily="49" charset="-120"/>
                <a:ea typeface="文鼎中黑" panose="020B0609000000000000" pitchFamily="49" charset="-120"/>
              </a:rPr>
              <a:t>-</a:t>
            </a:r>
            <a:r>
              <a:rPr lang="zh-TW" altLang="en-US" dirty="0" smtClean="0">
                <a:latin typeface="文鼎中黑" panose="020B0609000000000000" pitchFamily="49" charset="-120"/>
                <a:ea typeface="文鼎中黑" panose="020B0609000000000000" pitchFamily="49" charset="-120"/>
              </a:rPr>
              <a:t>新莊國小</a:t>
            </a:r>
            <a:endParaRPr lang="zh-TW" altLang="en-US" dirty="0">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12" name="文字方塊 11"/>
          <p:cNvSpPr txBox="1"/>
          <p:nvPr/>
        </p:nvSpPr>
        <p:spPr>
          <a:xfrm>
            <a:off x="876609" y="4816037"/>
            <a:ext cx="6277552" cy="1077218"/>
          </a:xfrm>
          <a:prstGeom prst="rect">
            <a:avLst/>
          </a:prstGeom>
          <a:noFill/>
        </p:spPr>
        <p:txBody>
          <a:bodyPr wrap="square" rtlCol="0">
            <a:spAutoFit/>
          </a:bodyPr>
          <a:lstStyle/>
          <a:p>
            <a:pPr marL="457200" indent="-457200">
              <a:buFont typeface="Arial" panose="020B0604020202020204" pitchFamily="34" charset="0"/>
              <a:buChar char="•"/>
            </a:pPr>
            <a:r>
              <a:rPr lang="zh-TW" altLang="en-US" sz="3200" dirty="0" smtClean="0">
                <a:solidFill>
                  <a:srgbClr val="C00000"/>
                </a:solidFill>
              </a:rPr>
              <a:t>感謝莊貴珍主任用心指導</a:t>
            </a:r>
            <a:endParaRPr lang="en-US" altLang="zh-TW" sz="3200" dirty="0" smtClean="0">
              <a:solidFill>
                <a:srgbClr val="C00000"/>
              </a:solidFill>
            </a:endParaRPr>
          </a:p>
          <a:p>
            <a:pPr marL="457200" indent="-457200">
              <a:buFont typeface="Arial" panose="020B0604020202020204" pitchFamily="34" charset="0"/>
              <a:buChar char="•"/>
            </a:pPr>
            <a:r>
              <a:rPr lang="zh-TW" altLang="en-US" sz="3200" dirty="0" smtClean="0">
                <a:solidFill>
                  <a:schemeClr val="bg1"/>
                </a:solidFill>
              </a:rPr>
              <a:t>感謝亦婷組長協助帶隊工作</a:t>
            </a:r>
            <a:endParaRPr lang="zh-TW" altLang="en-US" sz="3200" dirty="0">
              <a:solidFill>
                <a:schemeClr val="bg1"/>
              </a:solidFill>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9332" y="1178879"/>
            <a:ext cx="3163831" cy="2371803"/>
          </a:xfrm>
          <a:prstGeom prst="rect">
            <a:avLst/>
          </a:prstGeom>
        </p:spPr>
      </p:pic>
      <p:sp>
        <p:nvSpPr>
          <p:cNvPr id="5" name="文字方塊 4"/>
          <p:cNvSpPr txBox="1"/>
          <p:nvPr/>
        </p:nvSpPr>
        <p:spPr>
          <a:xfrm>
            <a:off x="876609" y="2118799"/>
            <a:ext cx="8761614" cy="2554545"/>
          </a:xfrm>
          <a:prstGeom prst="rect">
            <a:avLst/>
          </a:prstGeom>
          <a:noFill/>
        </p:spPr>
        <p:txBody>
          <a:bodyPr wrap="square" rtlCol="0">
            <a:spAutoFit/>
          </a:bodyPr>
          <a:lstStyle/>
          <a:p>
            <a:r>
              <a:rPr lang="zh-TW" altLang="en-US" sz="3200" dirty="0" smtClean="0">
                <a:solidFill>
                  <a:schemeClr val="bg1"/>
                </a:solidFill>
              </a:rPr>
              <a:t>客</a:t>
            </a:r>
            <a:r>
              <a:rPr lang="zh-TW" altLang="en-US" sz="3200" dirty="0">
                <a:solidFill>
                  <a:schemeClr val="bg1"/>
                </a:solidFill>
              </a:rPr>
              <a:t>語</a:t>
            </a:r>
            <a:r>
              <a:rPr lang="zh-TW" altLang="en-US" sz="3200" dirty="0" smtClean="0">
                <a:solidFill>
                  <a:schemeClr val="bg1"/>
                </a:solidFill>
              </a:rPr>
              <a:t>演說</a:t>
            </a:r>
            <a:r>
              <a:rPr lang="en-US" altLang="zh-TW" sz="3200" dirty="0" smtClean="0">
                <a:solidFill>
                  <a:schemeClr val="bg1"/>
                </a:solidFill>
              </a:rPr>
              <a:t>-920</a:t>
            </a:r>
            <a:r>
              <a:rPr lang="zh-TW" altLang="en-US" sz="3200" dirty="0" smtClean="0">
                <a:solidFill>
                  <a:schemeClr val="bg1"/>
                </a:solidFill>
              </a:rPr>
              <a:t>徐子晴</a:t>
            </a:r>
            <a:r>
              <a:rPr lang="en-US" altLang="zh-TW" sz="3200" dirty="0" smtClean="0">
                <a:solidFill>
                  <a:schemeClr val="bg1"/>
                </a:solidFill>
              </a:rPr>
              <a:t>-</a:t>
            </a:r>
            <a:r>
              <a:rPr lang="zh-TW" altLang="en-US" sz="3200" dirty="0" smtClean="0">
                <a:solidFill>
                  <a:schemeClr val="bg1"/>
                </a:solidFill>
              </a:rPr>
              <a:t>第</a:t>
            </a:r>
            <a:r>
              <a:rPr lang="en-US" altLang="zh-TW" sz="3200" dirty="0" smtClean="0">
                <a:solidFill>
                  <a:schemeClr val="bg1"/>
                </a:solidFill>
              </a:rPr>
              <a:t>2</a:t>
            </a:r>
            <a:r>
              <a:rPr lang="zh-TW" altLang="en-US" sz="3200" dirty="0" smtClean="0">
                <a:solidFill>
                  <a:schemeClr val="bg1"/>
                </a:solidFill>
              </a:rPr>
              <a:t>名</a:t>
            </a:r>
            <a:r>
              <a:rPr lang="en-US" altLang="zh-TW" sz="3200" dirty="0" smtClean="0">
                <a:solidFill>
                  <a:schemeClr val="bg1"/>
                </a:solidFill>
              </a:rPr>
              <a:t>(</a:t>
            </a:r>
            <a:r>
              <a:rPr lang="zh-TW" altLang="en-US" sz="3200" dirty="0" smtClean="0">
                <a:solidFill>
                  <a:schemeClr val="bg1"/>
                </a:solidFill>
              </a:rPr>
              <a:t>參加國賽</a:t>
            </a:r>
            <a:r>
              <a:rPr lang="en-US" altLang="zh-TW" sz="3200" dirty="0" smtClean="0">
                <a:solidFill>
                  <a:schemeClr val="bg1"/>
                </a:solidFill>
              </a:rPr>
              <a:t>)</a:t>
            </a:r>
          </a:p>
          <a:p>
            <a:r>
              <a:rPr lang="zh-TW" altLang="en-US" sz="3200" dirty="0">
                <a:solidFill>
                  <a:schemeClr val="bg1"/>
                </a:solidFill>
              </a:rPr>
              <a:t>客語</a:t>
            </a:r>
            <a:r>
              <a:rPr lang="zh-TW" altLang="en-US" sz="3200" dirty="0" smtClean="0">
                <a:solidFill>
                  <a:schemeClr val="bg1"/>
                </a:solidFill>
              </a:rPr>
              <a:t>朗讀</a:t>
            </a:r>
            <a:r>
              <a:rPr lang="en-US" altLang="zh-TW" sz="3200" dirty="0" smtClean="0">
                <a:solidFill>
                  <a:schemeClr val="bg1"/>
                </a:solidFill>
              </a:rPr>
              <a:t>-821</a:t>
            </a:r>
            <a:r>
              <a:rPr lang="zh-TW" altLang="en-US" sz="3200" dirty="0" smtClean="0">
                <a:solidFill>
                  <a:schemeClr val="bg1"/>
                </a:solidFill>
              </a:rPr>
              <a:t>陳宜佑</a:t>
            </a:r>
            <a:r>
              <a:rPr lang="en-US" altLang="zh-TW" sz="3200" dirty="0" smtClean="0">
                <a:solidFill>
                  <a:schemeClr val="bg1"/>
                </a:solidFill>
              </a:rPr>
              <a:t>-</a:t>
            </a:r>
            <a:r>
              <a:rPr lang="zh-TW" altLang="en-US" sz="3200" dirty="0" smtClean="0">
                <a:solidFill>
                  <a:schemeClr val="bg1"/>
                </a:solidFill>
              </a:rPr>
              <a:t>第</a:t>
            </a:r>
            <a:r>
              <a:rPr lang="en-US" altLang="zh-TW" sz="3200" dirty="0" smtClean="0">
                <a:solidFill>
                  <a:schemeClr val="bg1"/>
                </a:solidFill>
              </a:rPr>
              <a:t>2</a:t>
            </a:r>
            <a:r>
              <a:rPr lang="zh-TW" altLang="en-US" sz="3200" dirty="0" smtClean="0">
                <a:solidFill>
                  <a:schemeClr val="bg1"/>
                </a:solidFill>
              </a:rPr>
              <a:t>名</a:t>
            </a:r>
            <a:r>
              <a:rPr lang="en-US" altLang="zh-TW" sz="3200" dirty="0">
                <a:solidFill>
                  <a:schemeClr val="bg1"/>
                </a:solidFill>
              </a:rPr>
              <a:t>(</a:t>
            </a:r>
            <a:r>
              <a:rPr lang="zh-TW" altLang="en-US" sz="3200" dirty="0">
                <a:solidFill>
                  <a:schemeClr val="bg1"/>
                </a:solidFill>
              </a:rPr>
              <a:t>參加國賽</a:t>
            </a:r>
            <a:r>
              <a:rPr lang="en-US" altLang="zh-TW" sz="3200" dirty="0" smtClean="0">
                <a:solidFill>
                  <a:schemeClr val="bg1"/>
                </a:solidFill>
              </a:rPr>
              <a:t>)</a:t>
            </a:r>
          </a:p>
          <a:p>
            <a:r>
              <a:rPr lang="zh-TW" altLang="en-US" sz="3200" dirty="0">
                <a:solidFill>
                  <a:schemeClr val="bg1"/>
                </a:solidFill>
              </a:rPr>
              <a:t>客語字音字形</a:t>
            </a:r>
            <a:r>
              <a:rPr lang="en-US" altLang="zh-TW" sz="3200" dirty="0">
                <a:solidFill>
                  <a:schemeClr val="bg1"/>
                </a:solidFill>
              </a:rPr>
              <a:t>-722</a:t>
            </a:r>
            <a:r>
              <a:rPr lang="zh-TW" altLang="en-US" sz="3200" dirty="0">
                <a:solidFill>
                  <a:schemeClr val="bg1"/>
                </a:solidFill>
              </a:rPr>
              <a:t>謝芳紜</a:t>
            </a:r>
            <a:r>
              <a:rPr lang="en-US" altLang="zh-TW" sz="3200" dirty="0">
                <a:solidFill>
                  <a:schemeClr val="bg1"/>
                </a:solidFill>
              </a:rPr>
              <a:t>-</a:t>
            </a:r>
            <a:r>
              <a:rPr lang="zh-TW" altLang="en-US" sz="3200" dirty="0">
                <a:solidFill>
                  <a:schemeClr val="bg1"/>
                </a:solidFill>
              </a:rPr>
              <a:t>第</a:t>
            </a:r>
            <a:r>
              <a:rPr lang="en-US" altLang="zh-TW" sz="3200" dirty="0">
                <a:solidFill>
                  <a:schemeClr val="bg1"/>
                </a:solidFill>
              </a:rPr>
              <a:t>2</a:t>
            </a:r>
            <a:r>
              <a:rPr lang="zh-TW" altLang="en-US" sz="3200" dirty="0">
                <a:solidFill>
                  <a:schemeClr val="bg1"/>
                </a:solidFill>
              </a:rPr>
              <a:t>名</a:t>
            </a:r>
            <a:r>
              <a:rPr lang="en-US" altLang="zh-TW" sz="3200" dirty="0">
                <a:solidFill>
                  <a:schemeClr val="bg1"/>
                </a:solidFill>
              </a:rPr>
              <a:t>(</a:t>
            </a:r>
            <a:r>
              <a:rPr lang="zh-TW" altLang="en-US" sz="3200" dirty="0">
                <a:solidFill>
                  <a:schemeClr val="bg1"/>
                </a:solidFill>
              </a:rPr>
              <a:t>參加國賽</a:t>
            </a:r>
            <a:r>
              <a:rPr lang="en-US" altLang="zh-TW" sz="3200" dirty="0">
                <a:solidFill>
                  <a:schemeClr val="bg1"/>
                </a:solidFill>
              </a:rPr>
              <a:t>)</a:t>
            </a:r>
          </a:p>
          <a:p>
            <a:r>
              <a:rPr lang="zh-TW" altLang="en-US" sz="3200" dirty="0" smtClean="0">
                <a:solidFill>
                  <a:schemeClr val="bg1"/>
                </a:solidFill>
              </a:rPr>
              <a:t>客</a:t>
            </a:r>
            <a:r>
              <a:rPr lang="zh-TW" altLang="en-US" sz="3200" dirty="0">
                <a:solidFill>
                  <a:schemeClr val="bg1"/>
                </a:solidFill>
              </a:rPr>
              <a:t>語朗讀</a:t>
            </a:r>
            <a:r>
              <a:rPr lang="en-US" altLang="zh-TW" sz="3200" dirty="0">
                <a:solidFill>
                  <a:schemeClr val="bg1"/>
                </a:solidFill>
              </a:rPr>
              <a:t>-</a:t>
            </a:r>
            <a:r>
              <a:rPr lang="en-US" altLang="zh-TW" sz="3200" dirty="0" smtClean="0">
                <a:solidFill>
                  <a:schemeClr val="bg1"/>
                </a:solidFill>
              </a:rPr>
              <a:t>821</a:t>
            </a:r>
            <a:r>
              <a:rPr lang="zh-TW" altLang="en-US" sz="3200" dirty="0" smtClean="0">
                <a:solidFill>
                  <a:schemeClr val="bg1"/>
                </a:solidFill>
              </a:rPr>
              <a:t>丁卉妤</a:t>
            </a:r>
            <a:r>
              <a:rPr lang="en-US" altLang="zh-TW" sz="3200" dirty="0" smtClean="0">
                <a:solidFill>
                  <a:schemeClr val="bg1"/>
                </a:solidFill>
              </a:rPr>
              <a:t>-</a:t>
            </a:r>
            <a:r>
              <a:rPr lang="zh-TW" altLang="en-US" sz="3200" dirty="0" smtClean="0">
                <a:solidFill>
                  <a:schemeClr val="bg1"/>
                </a:solidFill>
              </a:rPr>
              <a:t>第</a:t>
            </a:r>
            <a:r>
              <a:rPr lang="en-US" altLang="zh-TW" sz="3200" dirty="0" smtClean="0">
                <a:solidFill>
                  <a:schemeClr val="bg1"/>
                </a:solidFill>
              </a:rPr>
              <a:t>6</a:t>
            </a:r>
            <a:r>
              <a:rPr lang="zh-TW" altLang="en-US" sz="3200" dirty="0" smtClean="0">
                <a:solidFill>
                  <a:schemeClr val="bg1"/>
                </a:solidFill>
              </a:rPr>
              <a:t>名</a:t>
            </a:r>
            <a:endParaRPr lang="en-US" altLang="zh-TW" sz="3200" dirty="0" smtClean="0">
              <a:solidFill>
                <a:schemeClr val="bg1"/>
              </a:solidFill>
            </a:endParaRPr>
          </a:p>
          <a:p>
            <a:r>
              <a:rPr lang="zh-TW" altLang="en-US" sz="3200" dirty="0" smtClean="0">
                <a:solidFill>
                  <a:schemeClr val="bg1"/>
                </a:solidFill>
              </a:rPr>
              <a:t>寫字</a:t>
            </a:r>
            <a:r>
              <a:rPr lang="en-US" altLang="zh-TW" sz="3200" dirty="0" smtClean="0">
                <a:solidFill>
                  <a:schemeClr val="bg1"/>
                </a:solidFill>
              </a:rPr>
              <a:t>-</a:t>
            </a:r>
            <a:r>
              <a:rPr lang="zh-TW" altLang="en-US" sz="3200" dirty="0" smtClean="0">
                <a:solidFill>
                  <a:schemeClr val="bg1"/>
                </a:solidFill>
              </a:rPr>
              <a:t>林炳文老師</a:t>
            </a:r>
            <a:r>
              <a:rPr lang="en-US" altLang="zh-TW" sz="3200" dirty="0" smtClean="0">
                <a:solidFill>
                  <a:schemeClr val="bg1"/>
                </a:solidFill>
              </a:rPr>
              <a:t>-</a:t>
            </a:r>
            <a:r>
              <a:rPr lang="zh-TW" altLang="en-US" sz="3200" dirty="0" smtClean="0">
                <a:solidFill>
                  <a:schemeClr val="bg1"/>
                </a:solidFill>
              </a:rPr>
              <a:t>第</a:t>
            </a:r>
            <a:r>
              <a:rPr lang="en-US" altLang="zh-TW" sz="3200" dirty="0" smtClean="0">
                <a:solidFill>
                  <a:schemeClr val="bg1"/>
                </a:solidFill>
              </a:rPr>
              <a:t>6</a:t>
            </a:r>
            <a:r>
              <a:rPr lang="zh-TW" altLang="en-US" sz="3200" dirty="0" smtClean="0">
                <a:solidFill>
                  <a:schemeClr val="bg1"/>
                </a:solidFill>
              </a:rPr>
              <a:t>名</a:t>
            </a:r>
            <a:endParaRPr lang="en-US" altLang="zh-TW" sz="3200" dirty="0" smtClean="0">
              <a:solidFill>
                <a:schemeClr val="bg1"/>
              </a:solidFill>
            </a:endParaRPr>
          </a:p>
        </p:txBody>
      </p:sp>
      <p:sp>
        <p:nvSpPr>
          <p:cNvPr id="6" name="文字方塊 5"/>
          <p:cNvSpPr txBox="1"/>
          <p:nvPr/>
        </p:nvSpPr>
        <p:spPr>
          <a:xfrm rot="20887339">
            <a:off x="376044" y="1264983"/>
            <a:ext cx="1630142" cy="830997"/>
          </a:xfrm>
          <a:prstGeom prst="rect">
            <a:avLst/>
          </a:prstGeom>
          <a:noFill/>
        </p:spPr>
        <p:txBody>
          <a:bodyPr wrap="square" rtlCol="0">
            <a:spAutoFit/>
          </a:bodyPr>
          <a:lstStyle/>
          <a:p>
            <a:r>
              <a:rPr lang="zh-TW" altLang="en-US" sz="4800" dirty="0">
                <a:solidFill>
                  <a:srgbClr val="FF0000"/>
                </a:solidFill>
              </a:rPr>
              <a:t>狂賀！</a:t>
            </a:r>
            <a:endParaRPr lang="en-US" altLang="zh-TW" sz="4800" dirty="0">
              <a:solidFill>
                <a:srgbClr val="FF0000"/>
              </a:solidFill>
            </a:endParaRPr>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8465" y="3633698"/>
            <a:ext cx="2044698" cy="2724727"/>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106" y="3633698"/>
            <a:ext cx="2044698" cy="2724727"/>
          </a:xfrm>
          <a:prstGeom prst="rect">
            <a:avLst/>
          </a:prstGeom>
        </p:spPr>
      </p:pic>
    </p:spTree>
    <p:extLst>
      <p:ext uri="{BB962C8B-B14F-4D97-AF65-F5344CB8AC3E}">
        <p14:creationId xmlns:p14="http://schemas.microsoft.com/office/powerpoint/2010/main" val="153275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重要事項提醒</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pPr marL="45720" indent="0">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藝術教育貢獻獎實地訪視</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時間：</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月</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15</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日下午</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1:00~3:00</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會場：</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3</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樓校史室。</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en-US" altLang="zh-TW" sz="28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10/3</a:t>
            </a:r>
            <a:r>
              <a:rPr lang="zh-TW" altLang="en-US" sz="28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之前各處室完成簡報</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分工細節已經於</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9/25</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主管會報中討論確認。</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感謝各位主任組長共同協助，完成相關準備工作。</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特別感謝昱螢老師大力協助。</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endParaRPr lang="en-US" altLang="zh-TW" sz="3000" dirty="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422852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重要事項提醒</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pPr marL="45720" indent="0">
              <a:buNone/>
            </a:pPr>
            <a:r>
              <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107</a:t>
            </a: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學年度家長參與教學活動</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時間：</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11/6</a:t>
            </a:r>
            <a:r>
              <a:rPr lang="en-US" altLang="zh-TW" sz="3000" dirty="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二</a:t>
            </a:r>
            <a:r>
              <a:rPr lang="en-US" altLang="zh-TW" sz="3000" dirty="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第</a:t>
            </a:r>
            <a:r>
              <a:rPr lang="en-US" altLang="zh-TW" sz="3000" dirty="0">
                <a:latin typeface="文鼎中黑" panose="020B0609000000000000" pitchFamily="49" charset="-120"/>
                <a:ea typeface="文鼎中黑" panose="020B0609000000000000" pitchFamily="49" charset="-120"/>
                <a:sym typeface="新細明體" panose="02020500000000000000" pitchFamily="18" charset="-120"/>
              </a:rPr>
              <a:t>7</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節</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請老師充分準備教學，該節課不能調課或代課。</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教務處會先調查要參加的家長人數</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hlinkClick r:id="rId3" action="ppaction://hlinkfile"/>
              </a:rPr>
              <a:t>通知暨邀請函</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已經發給各班</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是否準備塑膠椅視人數而定。</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可同時實施教師之</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公</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開授課，但需有一位同領域教師觀課。</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請教師準備家長簽到表。</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教師自行決定</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是否給家長填寫回饋</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單。</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endParaRPr lang="en-US" altLang="zh-TW" sz="3000" dirty="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283697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重要事項提醒</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pPr marL="45720" indent="0">
              <a:buNone/>
            </a:pPr>
            <a:r>
              <a:rPr lang="en-US" altLang="zh-TW" sz="3200" dirty="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10/16-10/17</a:t>
            </a:r>
            <a:r>
              <a:rPr lang="zh-TW" altLang="en-US" sz="3200" dirty="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第一次段</a:t>
            </a: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考</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監考</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請</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依據教務處公告的監考</a:t>
            </a:r>
            <a:r>
              <a:rPr lang="zh-TW" altLang="en-US" sz="3000" dirty="0">
                <a:latin typeface="文鼎中黑" panose="020B0609000000000000" pitchFamily="49" charset="-120"/>
                <a:ea typeface="文鼎中黑" panose="020B0609000000000000" pitchFamily="49" charset="-120"/>
                <a:sym typeface="新細明體" panose="02020500000000000000" pitchFamily="18" charset="-120"/>
              </a:rPr>
              <a:t>表</a:t>
            </a:r>
            <a:endParaRPr lang="en-US" altLang="zh-TW" sz="3000" dirty="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請老師務必提早拿取試卷</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鐘打第一聲就發試題卷和答案卷</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空白之答案卡可先發</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學生抽屜淨空，書包放教室前後或走廊。</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請老師提醒試卷總頁數，認真監考，防堵學生作弊。</a:t>
            </a:r>
            <a:endPar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若延誤發卷，要視狀況延後收卷</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務必先通知教務處一起處理</a:t>
            </a:r>
            <a:r>
              <a:rPr lang="en-US" altLang="zh-TW" sz="30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zh-TW" altLang="en-US" sz="3000" dirty="0" smtClean="0">
                <a:latin typeface="文鼎中黑" panose="020B0609000000000000" pitchFamily="49" charset="-120"/>
                <a:ea typeface="文鼎中黑" panose="020B0609000000000000" pitchFamily="49" charset="-120"/>
                <a:sym typeface="新細明體" panose="02020500000000000000" pitchFamily="18" charset="-120"/>
              </a:rPr>
              <a:t>。</a:t>
            </a:r>
            <a:endParaRPr lang="en-US" altLang="zh-TW" sz="3000" dirty="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257061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重要事項提醒</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pPr marL="45720" indent="0">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新北市國中學校團隊課程培力工作坊</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第</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3</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4</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梯次回流課程：</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10/4</a:t>
            </a:r>
            <a:r>
              <a:rPr lang="zh-TW" altLang="en-US" sz="2800" dirty="0">
                <a:latin typeface="文鼎中黑" panose="020B0609000000000000" pitchFamily="49" charset="-120"/>
                <a:ea typeface="文鼎中黑" panose="020B0609000000000000" pitchFamily="49" charset="-120"/>
                <a:sym typeface="新細明體" panose="02020500000000000000" pitchFamily="18" charset="-120"/>
              </a:rPr>
              <a:t>、</a:t>
            </a:r>
            <a:r>
              <a:rPr lang="en-US" altLang="zh-TW" sz="2800" dirty="0">
                <a:latin typeface="文鼎中黑" panose="020B0609000000000000" pitchFamily="49" charset="-120"/>
                <a:ea typeface="文鼎中黑" panose="020B0609000000000000" pitchFamily="49" charset="-120"/>
                <a:sym typeface="新細明體" panose="02020500000000000000" pitchFamily="18" charset="-120"/>
              </a:rPr>
              <a:t>10/11</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第</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5</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梯次兩天課程：</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10/17</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10/26</a:t>
            </a:r>
            <a:endParaRPr lang="en-US" altLang="zh-TW" sz="2800" dirty="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地點：</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4</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樓會議室</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感謝各處室同仁協助，協助拍照、庶務工作。</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2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請準時交接輪值，如果臨時異動，請互相提醒，我們仍依據原輪值表提早通知下一節同仁交接。</a:t>
            </a:r>
            <a:endParaRPr lang="en-US" altLang="zh-TW" sz="2800" dirty="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74041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8836" y="295562"/>
            <a:ext cx="2844800" cy="658091"/>
          </a:xfrm>
        </p:spPr>
        <p:txBody>
          <a:bodyPr rtlCol="0"/>
          <a:lstStyle/>
          <a:p>
            <a:r>
              <a:rPr lang="zh-TW" altLang="en-US" dirty="0">
                <a:solidFill>
                  <a:schemeClr val="accent1">
                    <a:lumMod val="50000"/>
                  </a:schemeClr>
                </a:solidFill>
                <a:latin typeface="文鼎中黑" panose="020B0609000000000000" pitchFamily="49" charset="-120"/>
                <a:ea typeface="文鼎中黑" panose="020B0609000000000000" pitchFamily="49" charset="-120"/>
              </a:rPr>
              <a:t>重要事項提醒</a:t>
            </a:r>
            <a:endParaRPr lang="zh-TW" altLang="en-US" dirty="0">
              <a:solidFill>
                <a:schemeClr val="accent1">
                  <a:lumMod val="50000"/>
                </a:schemeClr>
              </a:solidFill>
              <a:latin typeface="新細明體" panose="02020500000000000000" pitchFamily="18" charset="-120"/>
              <a:ea typeface="微軟正黑體" panose="020B0604030504040204" pitchFamily="34" charset="-120"/>
              <a:sym typeface="新細明體" panose="02020500000000000000" pitchFamily="18" charset="-120"/>
            </a:endParaRPr>
          </a:p>
        </p:txBody>
      </p:sp>
      <p:sp>
        <p:nvSpPr>
          <p:cNvPr id="3" name="內容預留位置 2"/>
          <p:cNvSpPr>
            <a:spLocks noGrp="1"/>
          </p:cNvSpPr>
          <p:nvPr>
            <p:ph idx="1"/>
          </p:nvPr>
        </p:nvSpPr>
        <p:spPr>
          <a:xfrm>
            <a:off x="683491" y="1188027"/>
            <a:ext cx="11065164" cy="4926446"/>
          </a:xfrm>
        </p:spPr>
        <p:txBody>
          <a:bodyPr rtlCol="0">
            <a:normAutofit/>
          </a:bodyPr>
          <a:lstStyle/>
          <a:p>
            <a:pPr marL="45720" indent="0">
              <a:buNone/>
            </a:pPr>
            <a:r>
              <a:rPr lang="zh-TW" altLang="en-US"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rPr>
              <a:t>七年級英語小書比賽</a:t>
            </a:r>
            <a:endParaRPr lang="en-US" altLang="zh-TW" sz="3200" dirty="0" smtClean="0">
              <a:solidFill>
                <a:schemeClr val="accent6">
                  <a:lumMod val="50000"/>
                </a:schemeClr>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已於</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9/17-9/21</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利用英語彈性課程時間，由兩位英語協同教師說明競賽內容並指導學生如何製作。</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請七年級美術老師協助於課程中指導製作小書之美工技巧。</a:t>
            </a:r>
            <a:r>
              <a:rPr lang="zh-TW" altLang="en-US" sz="28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特別感謝昱螢、秉儀老師協助。</a:t>
            </a:r>
            <a:endParaRPr lang="en-US" altLang="zh-TW" sz="28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10/22</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中午之前：全班小書交給英語彈性課程的中師。</a:t>
            </a:r>
            <a:endPar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endParaRPr>
          </a:p>
          <a:p>
            <a:pPr lvl="1">
              <a:spcBef>
                <a:spcPts val="1800"/>
              </a:spcBef>
            </a:pP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請資訊老師配合於</a:t>
            </a:r>
            <a:r>
              <a:rPr lang="en-US" altLang="zh-TW" sz="2800" dirty="0" smtClean="0">
                <a:latin typeface="文鼎中黑" panose="020B0609000000000000" pitchFamily="49" charset="-120"/>
                <a:ea typeface="文鼎中黑" panose="020B0609000000000000" pitchFamily="49" charset="-120"/>
                <a:sym typeface="新細明體" panose="02020500000000000000" pitchFamily="18" charset="-120"/>
              </a:rPr>
              <a:t>11/16~11/22</a:t>
            </a:r>
            <a:r>
              <a:rPr lang="zh-TW" altLang="en-US" sz="2800" dirty="0" smtClean="0">
                <a:latin typeface="文鼎中黑" panose="020B0609000000000000" pitchFamily="49" charset="-120"/>
                <a:ea typeface="文鼎中黑" panose="020B0609000000000000" pitchFamily="49" charset="-120"/>
                <a:sym typeface="新細明體" panose="02020500000000000000" pitchFamily="18" charset="-120"/>
              </a:rPr>
              <a:t>期間課堂上讓學生看競賽影片並投票。</a:t>
            </a:r>
            <a:r>
              <a:rPr lang="zh-TW" altLang="en-US" sz="2800" dirty="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特別</a:t>
            </a:r>
            <a:r>
              <a:rPr lang="zh-TW" altLang="en-US" sz="2800" dirty="0" smtClean="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感謝秀明、俊男、志軒、慶宇老師</a:t>
            </a:r>
            <a:r>
              <a:rPr lang="zh-TW" altLang="en-US" sz="2800" dirty="0">
                <a:solidFill>
                  <a:srgbClr val="C00000"/>
                </a:solidFill>
                <a:latin typeface="文鼎中黑" panose="020B0609000000000000" pitchFamily="49" charset="-120"/>
                <a:ea typeface="文鼎中黑" panose="020B0609000000000000" pitchFamily="49" charset="-120"/>
                <a:sym typeface="新細明體" panose="02020500000000000000" pitchFamily="18" charset="-120"/>
              </a:rPr>
              <a:t>協助。</a:t>
            </a:r>
            <a:endParaRPr lang="en-US" altLang="zh-TW" sz="2800" dirty="0">
              <a:latin typeface="文鼎中黑" panose="020B0609000000000000" pitchFamily="49" charset="-120"/>
              <a:ea typeface="文鼎中黑" panose="020B0609000000000000" pitchFamily="49" charset="-120"/>
              <a:sym typeface="新細明體" panose="02020500000000000000" pitchFamily="18" charset="-120"/>
            </a:endParaRPr>
          </a:p>
          <a:p>
            <a:pPr marL="45720" indent="0">
              <a:buNone/>
            </a:pPr>
            <a:endParaRPr lang="zh-TW" altLang="en-US" sz="3200" dirty="0">
              <a:latin typeface="文鼎中黑" panose="020B0609000000000000" pitchFamily="49" charset="-120"/>
              <a:ea typeface="文鼎中黑" panose="020B0609000000000000" pitchFamily="49" charset="-120"/>
              <a:sym typeface="新細明體" panose="02020500000000000000" pitchFamily="18" charset="-120"/>
            </a:endParaRPr>
          </a:p>
        </p:txBody>
      </p:sp>
    </p:spTree>
    <p:extLst>
      <p:ext uri="{BB962C8B-B14F-4D97-AF65-F5344CB8AC3E}">
        <p14:creationId xmlns:p14="http://schemas.microsoft.com/office/powerpoint/2010/main" val="2506168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健康與健身 16x9">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063549_TF02922391.potx" id="{E2EBAC87-9802-42EB-8CD6-3C0870F3E719}" vid="{D72780ED-B491-4621-8137-59493006007D}"/>
    </a:ext>
  </a:extLst>
</a:theme>
</file>

<file path=ppt/theme/theme2.xml><?xml version="1.0" encoding="utf-8"?>
<a:theme xmlns:a="http://schemas.openxmlformats.org/drawingml/2006/main" name="Office 佈景主題">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健康與健身簡報 (寬螢幕)</Template>
  <TotalTime>299</TotalTime>
  <Words>1345</Words>
  <Application>Microsoft Office PowerPoint</Application>
  <PresentationFormat>寬螢幕</PresentationFormat>
  <Paragraphs>256</Paragraphs>
  <Slides>24</Slides>
  <Notes>22</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24</vt:i4>
      </vt:variant>
    </vt:vector>
  </HeadingPairs>
  <TitlesOfParts>
    <vt:vector size="36" baseType="lpstr">
      <vt:lpstr>文鼎中黑</vt:lpstr>
      <vt:lpstr>文鼎粗圓</vt:lpstr>
      <vt:lpstr>文鼎新黑體外字M</vt:lpstr>
      <vt:lpstr>微軟正黑體</vt:lpstr>
      <vt:lpstr>新細明體</vt:lpstr>
      <vt:lpstr>Arial</vt:lpstr>
      <vt:lpstr>Calibri</vt:lpstr>
      <vt:lpstr>Calibri Light</vt:lpstr>
      <vt:lpstr>Times New Roman</vt:lpstr>
      <vt:lpstr>Verdana</vt:lpstr>
      <vt:lpstr>Wingdings 2</vt:lpstr>
      <vt:lpstr>健康與健身 16x9</vt:lpstr>
      <vt:lpstr>中平國中107學年度第1學期 第2次導師會報</vt:lpstr>
      <vt:lpstr>PowerPoint 簡報</vt:lpstr>
      <vt:lpstr>9/29-參加地理知識大競賽-新埔國中</vt:lpstr>
      <vt:lpstr>9/30-新北市語文競賽-新莊國小</vt:lpstr>
      <vt:lpstr>重要事項提醒</vt:lpstr>
      <vt:lpstr>重要事項提醒</vt:lpstr>
      <vt:lpstr>重要事項提醒</vt:lpstr>
      <vt:lpstr>重要事項提醒</vt:lpstr>
      <vt:lpstr>重要事項提醒</vt:lpstr>
      <vt:lpstr>重要事項報告</vt:lpstr>
      <vt:lpstr>教學組</vt:lpstr>
      <vt:lpstr>教學組</vt:lpstr>
      <vt:lpstr>教學組</vt:lpstr>
      <vt:lpstr>註冊組—107-1獎助學金</vt:lpstr>
      <vt:lpstr>註冊組—107年原民語認證考試</vt:lpstr>
      <vt:lpstr>PowerPoint 簡報</vt:lpstr>
      <vt:lpstr>PowerPoint 簡報</vt:lpstr>
      <vt:lpstr>設備組</vt:lpstr>
      <vt:lpstr>設備組</vt:lpstr>
      <vt:lpstr>9月活動花絮回顧-專書導讀(701-706)</vt:lpstr>
      <vt:lpstr>9月活動花絮回顧-專書導讀(707-712)</vt:lpstr>
      <vt:lpstr>9月活動花絮回顧-圖書館之旅</vt:lpstr>
      <vt:lpstr>資訊組</vt:lpstr>
      <vt:lpstr>感謝各位同仁不分彼此  配合協助相關業務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中平國中107學年度第1學期 第2次行政會報</dc:title>
  <dc:creator>user</dc:creator>
  <cp:lastModifiedBy>user</cp:lastModifiedBy>
  <cp:revision>65</cp:revision>
  <dcterms:created xsi:type="dcterms:W3CDTF">2018-09-21T00:08:08Z</dcterms:created>
  <dcterms:modified xsi:type="dcterms:W3CDTF">2018-10-04T09:15:29Z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