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1" r:id="rId7"/>
    <p:sldId id="260"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61" autoAdjust="0"/>
    <p:restoredTop sz="94660"/>
  </p:normalViewPr>
  <p:slideViewPr>
    <p:cSldViewPr snapToGrid="0">
      <p:cViewPr>
        <p:scale>
          <a:sx n="114" d="100"/>
          <a:sy n="114" d="100"/>
        </p:scale>
        <p:origin x="23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9/4/17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8" Type="http://schemas.openxmlformats.org/officeDocument/2006/relationships/image" Target="../media/image13.jpeg"/><Relationship Id="rId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692397" y="-546099"/>
            <a:ext cx="7421759" cy="1676399"/>
          </a:xfrm>
        </p:spPr>
        <p:txBody>
          <a:bodyPr/>
          <a:lstStyle/>
          <a:p>
            <a:r>
              <a:rPr lang="en-US" altLang="zh-TW" dirty="0" smtClean="0"/>
              <a:t>Famous </a:t>
            </a:r>
            <a:r>
              <a:rPr lang="en-US" altLang="zh-TW" smtClean="0"/>
              <a:t>Event in African</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91" y="4839084"/>
            <a:ext cx="2556904" cy="1968635"/>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61" y="1299949"/>
            <a:ext cx="2733098" cy="1596179"/>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087" y="1057579"/>
            <a:ext cx="2763270" cy="1789069"/>
          </a:xfrm>
          <a:prstGeom prst="rect">
            <a:avLst/>
          </a:prstGeom>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092" y="2846648"/>
            <a:ext cx="2704984" cy="1865707"/>
          </a:xfrm>
          <a:prstGeom prst="rect">
            <a:avLst/>
          </a:prstGeom>
        </p:spPr>
      </p:pic>
      <p:pic>
        <p:nvPicPr>
          <p:cNvPr id="11" name="圖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7394" y="4956124"/>
            <a:ext cx="2726655" cy="1833123"/>
          </a:xfrm>
          <a:prstGeom prst="rect">
            <a:avLst/>
          </a:prstGeom>
        </p:spPr>
      </p:pic>
      <p:pic>
        <p:nvPicPr>
          <p:cNvPr id="6" name="圖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1228" y="3104181"/>
            <a:ext cx="2081987" cy="2081987"/>
          </a:xfrm>
          <a:prstGeom prst="rect">
            <a:avLst/>
          </a:prstGeom>
        </p:spPr>
      </p:pic>
      <p:pic>
        <p:nvPicPr>
          <p:cNvPr id="5122" name="Picture 2" descr="「africa」的圖片搜尋結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5991" y="1489401"/>
            <a:ext cx="3903135" cy="433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9735" y="5537921"/>
            <a:ext cx="1015838" cy="1269798"/>
          </a:xfrm>
          <a:prstGeom prst="rect">
            <a:avLst/>
          </a:prstGeom>
        </p:spPr>
      </p:pic>
      <p:sp>
        <p:nvSpPr>
          <p:cNvPr id="12" name="文字方塊 11"/>
          <p:cNvSpPr txBox="1"/>
          <p:nvPr/>
        </p:nvSpPr>
        <p:spPr>
          <a:xfrm>
            <a:off x="6891454" y="3557239"/>
            <a:ext cx="184731" cy="369332"/>
          </a:xfrm>
          <a:prstGeom prst="rect">
            <a:avLst/>
          </a:prstGeom>
          <a:noFill/>
        </p:spPr>
        <p:txBody>
          <a:bodyPr wrap="none" rtlCol="0">
            <a:spAutoFit/>
          </a:bodyPr>
          <a:lstStyle/>
          <a:p>
            <a:endParaRPr kumimoji="1" lang="zh-TW" altLang="en-US" dirty="0"/>
          </a:p>
        </p:txBody>
      </p:sp>
    </p:spTree>
    <p:extLst>
      <p:ext uri="{BB962C8B-B14F-4D97-AF65-F5344CB8AC3E}">
        <p14:creationId xmlns:p14="http://schemas.microsoft.com/office/powerpoint/2010/main" val="3740912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2" y="1117600"/>
            <a:ext cx="9677398" cy="1317599"/>
          </a:xfrm>
        </p:spPr>
        <p:txBody>
          <a:bodyPr>
            <a:normAutofit/>
          </a:bodyPr>
          <a:lstStyle/>
          <a:p>
            <a:r>
              <a:rPr lang="zh-TW" altLang="en-US" dirty="0" smtClean="0"/>
              <a:t>圖坦卡門的詛咒</a:t>
            </a:r>
            <a:endParaRPr lang="zh-TW" altLang="en-US" dirty="0"/>
          </a:p>
        </p:txBody>
      </p:sp>
      <p:sp>
        <p:nvSpPr>
          <p:cNvPr id="3" name="內容版面配置區 2"/>
          <p:cNvSpPr>
            <a:spLocks noGrp="1"/>
          </p:cNvSpPr>
          <p:nvPr>
            <p:ph idx="1"/>
          </p:nvPr>
        </p:nvSpPr>
        <p:spPr>
          <a:xfrm>
            <a:off x="1295402" y="2405358"/>
            <a:ext cx="4882374" cy="2374900"/>
          </a:xfrm>
        </p:spPr>
        <p:txBody>
          <a:bodyPr>
            <a:normAutofit fontScale="92500" lnSpcReduction="20000"/>
          </a:bodyPr>
          <a:lstStyle/>
          <a:p>
            <a:r>
              <a:rPr lang="en-US" altLang="zh-TW" dirty="0"/>
              <a:t>The 1922 discovery by </a:t>
            </a:r>
            <a:r>
              <a:rPr lang="en-US" altLang="zh-TW" dirty="0" smtClean="0"/>
              <a:t>Howard Carter of </a:t>
            </a:r>
            <a:r>
              <a:rPr lang="en-US" altLang="zh-TW" dirty="0"/>
              <a:t>Tutankhamun's </a:t>
            </a:r>
            <a:r>
              <a:rPr lang="en-US" altLang="zh-TW" dirty="0" smtClean="0"/>
              <a:t>early intact, </a:t>
            </a:r>
            <a:r>
              <a:rPr lang="en-US" altLang="zh-TW" dirty="0"/>
              <a:t>funded by </a:t>
            </a:r>
            <a:r>
              <a:rPr lang="en-US" altLang="zh-TW" dirty="0" smtClean="0"/>
              <a:t>Lord </a:t>
            </a:r>
            <a:r>
              <a:rPr lang="en-US" altLang="zh-TW" dirty="0" err="1" smtClean="0"/>
              <a:t>Carnavon</a:t>
            </a:r>
            <a:r>
              <a:rPr lang="en-US" altLang="zh-TW" dirty="0" smtClean="0"/>
              <a:t>,</a:t>
            </a:r>
            <a:r>
              <a:rPr lang="en-US" altLang="zh-TW" dirty="0"/>
              <a:t> received worldwide press coverage. It sparked a renewed public interest in </a:t>
            </a:r>
            <a:r>
              <a:rPr lang="en-US" altLang="zh-TW" dirty="0" smtClean="0"/>
              <a:t>ancient Egypt, </a:t>
            </a:r>
            <a:r>
              <a:rPr lang="en-US" altLang="zh-TW" dirty="0"/>
              <a:t>for which </a:t>
            </a:r>
            <a:r>
              <a:rPr lang="en-US" altLang="zh-TW" dirty="0" smtClean="0"/>
              <a:t>Tutankhamun’s mask, </a:t>
            </a:r>
            <a:r>
              <a:rPr lang="en-US" altLang="zh-TW" dirty="0"/>
              <a:t>now in </a:t>
            </a:r>
            <a:r>
              <a:rPr lang="en-US" altLang="zh-TW" dirty="0" smtClean="0"/>
              <a:t>the Egyptian Museum, </a:t>
            </a:r>
            <a:r>
              <a:rPr lang="en-US" altLang="zh-TW" dirty="0"/>
              <a:t>remains the popular symbol.</a:t>
            </a:r>
            <a:endParaRPr lang="zh-TW" altLang="en-US" dirty="0"/>
          </a:p>
        </p:txBody>
      </p:sp>
      <p:sp>
        <p:nvSpPr>
          <p:cNvPr id="4" name="文字方塊 3"/>
          <p:cNvSpPr txBox="1"/>
          <p:nvPr/>
        </p:nvSpPr>
        <p:spPr>
          <a:xfrm>
            <a:off x="1295402" y="4572000"/>
            <a:ext cx="4882374" cy="1754326"/>
          </a:xfrm>
          <a:prstGeom prst="rect">
            <a:avLst/>
          </a:prstGeom>
          <a:noFill/>
        </p:spPr>
        <p:txBody>
          <a:bodyPr wrap="square" rtlCol="0">
            <a:spAutoFit/>
          </a:bodyPr>
          <a:lstStyle/>
          <a:p>
            <a:pPr marL="285750" indent="-285750">
              <a:buFont typeface="Arial" charset="0"/>
              <a:buChar char="•"/>
            </a:pPr>
            <a:r>
              <a:rPr kumimoji="1" lang="en-US" altLang="zh-TW" dirty="0" smtClean="0"/>
              <a:t>1992</a:t>
            </a:r>
            <a:r>
              <a:rPr kumimoji="1" lang="zh-TW" altLang="en-US" dirty="0" smtClean="0"/>
              <a:t>年在</a:t>
            </a:r>
            <a:r>
              <a:rPr kumimoji="1" lang="en-US" altLang="zh-TW" dirty="0" smtClean="0"/>
              <a:t>Lord Carnarvon</a:t>
            </a:r>
            <a:r>
              <a:rPr kumimoji="1" lang="zh-TW" altLang="en-US" dirty="0" smtClean="0"/>
              <a:t>的資助之下，</a:t>
            </a:r>
            <a:r>
              <a:rPr kumimoji="1" lang="en-US" altLang="zh-TW" dirty="0" smtClean="0"/>
              <a:t>Howard Carter </a:t>
            </a:r>
            <a:r>
              <a:rPr kumimoji="1" lang="zh-TW" altLang="en-US" dirty="0" smtClean="0"/>
              <a:t>發掘圖坦卡門近乎完整的陵墓，而這項創舉激起了群眾對於古埃及的興趣，許多人都想一睹圖坦卡門的神秘面紗。現在它被存放於埃及博物館，且仍被視為流行的象徵。</a:t>
            </a:r>
            <a:endParaRPr kumimoji="1"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959" y="2780886"/>
            <a:ext cx="4842678" cy="3196167"/>
          </a:xfrm>
          <a:prstGeom prst="rect">
            <a:avLst/>
          </a:prstGeom>
        </p:spPr>
      </p:pic>
    </p:spTree>
    <p:extLst>
      <p:ext uri="{BB962C8B-B14F-4D97-AF65-F5344CB8AC3E}">
        <p14:creationId xmlns:p14="http://schemas.microsoft.com/office/powerpoint/2010/main" val="981994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南非</a:t>
            </a:r>
            <a:r>
              <a:rPr lang="zh-TW" altLang="en-US" dirty="0"/>
              <a:t>種族隔離</a:t>
            </a:r>
          </a:p>
        </p:txBody>
      </p:sp>
      <p:sp>
        <p:nvSpPr>
          <p:cNvPr id="3" name="內容版面配置區 2"/>
          <p:cNvSpPr>
            <a:spLocks noGrp="1"/>
          </p:cNvSpPr>
          <p:nvPr>
            <p:ph idx="1"/>
          </p:nvPr>
        </p:nvSpPr>
        <p:spPr>
          <a:xfrm>
            <a:off x="990601" y="2556932"/>
            <a:ext cx="5443653" cy="3318936"/>
          </a:xfrm>
        </p:spPr>
        <p:txBody>
          <a:bodyPr>
            <a:normAutofit/>
          </a:bodyPr>
          <a:lstStyle/>
          <a:p>
            <a:r>
              <a:rPr lang="en-US" altLang="zh-TW" dirty="0"/>
              <a:t>Apartheid </a:t>
            </a:r>
            <a:r>
              <a:rPr lang="en-US" altLang="zh-TW" dirty="0" smtClean="0"/>
              <a:t>was </a:t>
            </a:r>
            <a:r>
              <a:rPr lang="en-US" altLang="zh-TW" dirty="0"/>
              <a:t>a system of </a:t>
            </a:r>
            <a:r>
              <a:rPr lang="en-US" altLang="zh-TW" dirty="0" smtClean="0"/>
              <a:t>institutionalized racial segregation</a:t>
            </a:r>
            <a:r>
              <a:rPr lang="en-US" altLang="zh-TW" dirty="0"/>
              <a:t> </a:t>
            </a:r>
            <a:r>
              <a:rPr lang="en-US" altLang="zh-TW" dirty="0" smtClean="0"/>
              <a:t>and discrimination</a:t>
            </a:r>
            <a:r>
              <a:rPr lang="en-US" altLang="zh-TW" dirty="0"/>
              <a:t> </a:t>
            </a:r>
            <a:r>
              <a:rPr lang="en-US" altLang="zh-TW" dirty="0" smtClean="0"/>
              <a:t>in South Africa</a:t>
            </a:r>
            <a:r>
              <a:rPr lang="en-US" altLang="zh-TW" dirty="0"/>
              <a:t> between 1948 and 1991</a:t>
            </a:r>
            <a:r>
              <a:rPr lang="en-US" altLang="zh-TW" dirty="0" smtClean="0"/>
              <a:t>.</a:t>
            </a:r>
          </a:p>
          <a:p>
            <a:r>
              <a:rPr lang="zh-TW" altLang="en-US" dirty="0" smtClean="0"/>
              <a:t>種族隔離是</a:t>
            </a:r>
            <a:r>
              <a:rPr lang="zh-TW" altLang="en-US" dirty="0" smtClean="0"/>
              <a:t>南非於</a:t>
            </a:r>
            <a:r>
              <a:rPr lang="en-US" altLang="zh-TW" dirty="0" smtClean="0"/>
              <a:t>1948</a:t>
            </a:r>
            <a:r>
              <a:rPr lang="zh-TW" altLang="en-US" dirty="0" smtClean="0"/>
              <a:t>年至</a:t>
            </a:r>
            <a:r>
              <a:rPr lang="en-US" altLang="zh-TW" dirty="0" smtClean="0"/>
              <a:t>1991</a:t>
            </a:r>
            <a:r>
              <a:rPr lang="zh-TW" altLang="en-US" dirty="0" smtClean="0"/>
              <a:t>年間的一個政策。它是一個涵蓋種族隔離和歧視的體制。</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829" y="2650658"/>
            <a:ext cx="5106020" cy="3406933"/>
          </a:xfrm>
          <a:prstGeom prst="rect">
            <a:avLst/>
          </a:prstGeom>
        </p:spPr>
      </p:pic>
    </p:spTree>
    <p:extLst>
      <p:ext uri="{BB962C8B-B14F-4D97-AF65-F5344CB8AC3E}">
        <p14:creationId xmlns:p14="http://schemas.microsoft.com/office/powerpoint/2010/main" val="3788651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97202" y="1410137"/>
            <a:ext cx="6534576" cy="799662"/>
          </a:xfrm>
        </p:spPr>
        <p:txBody>
          <a:bodyPr>
            <a:normAutofit/>
          </a:bodyPr>
          <a:lstStyle/>
          <a:p>
            <a:r>
              <a:rPr lang="zh-TW" altLang="en-US" dirty="0" smtClean="0"/>
              <a:t>南非音樂的變革</a:t>
            </a:r>
            <a:endParaRPr lang="zh-TW" altLang="en-US" dirty="0"/>
          </a:p>
        </p:txBody>
      </p:sp>
      <p:sp>
        <p:nvSpPr>
          <p:cNvPr id="3" name="內容版面配置區 2"/>
          <p:cNvSpPr>
            <a:spLocks noGrp="1"/>
          </p:cNvSpPr>
          <p:nvPr>
            <p:ph idx="1"/>
          </p:nvPr>
        </p:nvSpPr>
        <p:spPr>
          <a:xfrm>
            <a:off x="1282700" y="2556930"/>
            <a:ext cx="6946900" cy="3536121"/>
          </a:xfrm>
        </p:spPr>
        <p:txBody>
          <a:bodyPr>
            <a:normAutofit lnSpcReduction="10000"/>
          </a:bodyPr>
          <a:lstStyle/>
          <a:p>
            <a:r>
              <a:rPr lang="en-US" altLang="zh-TW" dirty="0" smtClean="0"/>
              <a:t>In 20</a:t>
            </a:r>
            <a:r>
              <a:rPr lang="en-US" altLang="zh-TW" baseline="30000" dirty="0" smtClean="0"/>
              <a:t>th</a:t>
            </a:r>
            <a:r>
              <a:rPr lang="en-US" altLang="zh-TW" dirty="0" smtClean="0"/>
              <a:t> century, the darkest era of African history, Jonny Clegg integrated traditional </a:t>
            </a:r>
            <a:r>
              <a:rPr lang="en-US" altLang="zh-TW" dirty="0" err="1" smtClean="0"/>
              <a:t>amaZulu</a:t>
            </a:r>
            <a:r>
              <a:rPr lang="en-US" altLang="zh-TW" dirty="0" smtClean="0"/>
              <a:t> music with European style and founded a band called </a:t>
            </a:r>
            <a:r>
              <a:rPr lang="en-US" altLang="zh-TW" dirty="0" err="1" smtClean="0"/>
              <a:t>Juluka</a:t>
            </a:r>
            <a:r>
              <a:rPr lang="en-US" altLang="zh-TW" dirty="0" smtClean="0"/>
              <a:t>. He went on tour around the world to show the prosperity of the combination of two cultures. </a:t>
            </a:r>
          </a:p>
          <a:p>
            <a:r>
              <a:rPr lang="zh-TW" altLang="en-US" dirty="0" smtClean="0"/>
              <a:t>在</a:t>
            </a:r>
            <a:r>
              <a:rPr lang="en-US" altLang="zh-TW" dirty="0"/>
              <a:t>20</a:t>
            </a:r>
            <a:r>
              <a:rPr lang="zh-TW" altLang="en-US" dirty="0"/>
              <a:t>世纪</a:t>
            </a:r>
            <a:r>
              <a:rPr lang="en-US" altLang="zh-TW" dirty="0"/>
              <a:t>80</a:t>
            </a:r>
            <a:r>
              <a:rPr lang="zh-TW" altLang="en-US" dirty="0"/>
              <a:t>年代以及</a:t>
            </a:r>
            <a:r>
              <a:rPr lang="zh-TW" altLang="en-US" dirty="0" smtClean="0"/>
              <a:t>南非歷史</a:t>
            </a:r>
            <a:r>
              <a:rPr lang="zh-TW" altLang="en-US" dirty="0"/>
              <a:t>上最黑暗</a:t>
            </a:r>
            <a:r>
              <a:rPr lang="zh-TW" altLang="en-US" dirty="0" smtClean="0"/>
              <a:t>的時期</a:t>
            </a:r>
            <a:r>
              <a:rPr lang="zh-TW" altLang="en-US" dirty="0" smtClean="0"/>
              <a:t>，</a:t>
            </a:r>
            <a:r>
              <a:rPr lang="en-US" altLang="zh-TW" dirty="0" smtClean="0"/>
              <a:t>Johnny </a:t>
            </a:r>
            <a:r>
              <a:rPr lang="en-US" altLang="zh-TW" dirty="0" smtClean="0"/>
              <a:t>Clegg</a:t>
            </a:r>
            <a:r>
              <a:rPr lang="zh-TW" altLang="en-US" dirty="0" smtClean="0"/>
              <a:t>將傳統</a:t>
            </a:r>
            <a:r>
              <a:rPr lang="zh-TW" altLang="en-US" dirty="0" smtClean="0"/>
              <a:t>的祖魯族</a:t>
            </a:r>
            <a:r>
              <a:rPr lang="zh-TW" altLang="en-US" dirty="0"/>
              <a:t>歌舞</a:t>
            </a:r>
            <a:r>
              <a:rPr lang="zh-TW" altLang="en-US" dirty="0" smtClean="0"/>
              <a:t>融入歐洲</a:t>
            </a:r>
            <a:r>
              <a:rPr lang="zh-TW" altLang="en-US" dirty="0" smtClean="0"/>
              <a:t>風</a:t>
            </a:r>
            <a:r>
              <a:rPr lang="zh-TW" altLang="en-US" dirty="0" smtClean="0"/>
              <a:t>格，創建</a:t>
            </a:r>
            <a:r>
              <a:rPr lang="zh-TW" altLang="en-US" dirty="0"/>
              <a:t>了一支</a:t>
            </a:r>
            <a:r>
              <a:rPr lang="zh-TW" altLang="en-US" dirty="0" smtClean="0"/>
              <a:t>名為</a:t>
            </a:r>
            <a:r>
              <a:rPr lang="en-US" altLang="zh-TW" dirty="0" err="1" smtClean="0"/>
              <a:t>Juluka</a:t>
            </a:r>
            <a:r>
              <a:rPr lang="zh-TW" altLang="en-US" dirty="0" smtClean="0"/>
              <a:t>的樂隊。</a:t>
            </a:r>
            <a:r>
              <a:rPr lang="zh-TW" altLang="en-US" dirty="0"/>
              <a:t>他在南非和世界各</a:t>
            </a:r>
            <a:r>
              <a:rPr lang="zh-TW" altLang="en-US" dirty="0" smtClean="0"/>
              <a:t>地進行</a:t>
            </a:r>
            <a:r>
              <a:rPr lang="zh-TW" altLang="en-US" dirty="0"/>
              <a:t>巡回演出</a:t>
            </a:r>
            <a:r>
              <a:rPr lang="zh-TW" altLang="en-US" dirty="0" smtClean="0"/>
              <a:t>，為人們展示了</a:t>
            </a:r>
            <a:r>
              <a:rPr lang="zh-TW" altLang="en-US" dirty="0" smtClean="0"/>
              <a:t>兩種</a:t>
            </a:r>
            <a:r>
              <a:rPr lang="zh-TW" altLang="en-US" dirty="0" smtClean="0"/>
              <a:t>文化</a:t>
            </a:r>
            <a:r>
              <a:rPr lang="zh-TW" altLang="en-US" dirty="0"/>
              <a:t>共</a:t>
            </a:r>
            <a:r>
              <a:rPr lang="zh-TW" altLang="en-US" dirty="0" smtClean="0"/>
              <a:t>生共榮的</a:t>
            </a:r>
            <a:r>
              <a:rPr lang="zh-TW" altLang="en-US" dirty="0"/>
              <a:t>景象。</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217" y="2842652"/>
            <a:ext cx="2964676" cy="2964676"/>
          </a:xfrm>
          <a:prstGeom prst="rect">
            <a:avLst/>
          </a:prstGeom>
        </p:spPr>
      </p:pic>
    </p:spTree>
    <p:extLst>
      <p:ext uri="{BB962C8B-B14F-4D97-AF65-F5344CB8AC3E}">
        <p14:creationId xmlns:p14="http://schemas.microsoft.com/office/powerpoint/2010/main" val="421569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非洲獨立年（</a:t>
            </a:r>
            <a:r>
              <a:rPr lang="en-US" altLang="zh-TW" dirty="0"/>
              <a:t>1960</a:t>
            </a:r>
            <a:r>
              <a:rPr lang="zh-TW" altLang="en-US" dirty="0"/>
              <a:t>年</a:t>
            </a:r>
            <a:r>
              <a:rPr lang="zh-TW" altLang="en-US" dirty="0" smtClean="0"/>
              <a:t>）</a:t>
            </a:r>
            <a:endParaRPr lang="zh-TW" altLang="en-US" dirty="0"/>
          </a:p>
        </p:txBody>
      </p:sp>
      <p:sp>
        <p:nvSpPr>
          <p:cNvPr id="4" name="內容版面配置區 3"/>
          <p:cNvSpPr>
            <a:spLocks noGrp="1"/>
          </p:cNvSpPr>
          <p:nvPr>
            <p:ph idx="1"/>
          </p:nvPr>
        </p:nvSpPr>
        <p:spPr>
          <a:xfrm>
            <a:off x="1295402" y="2616814"/>
            <a:ext cx="5661101" cy="3761684"/>
          </a:xfrm>
        </p:spPr>
        <p:txBody>
          <a:bodyPr>
            <a:normAutofit fontScale="85000" lnSpcReduction="20000"/>
          </a:bodyPr>
          <a:lstStyle/>
          <a:p>
            <a:r>
              <a:rPr lang="en-US" altLang="zh-TW" dirty="0"/>
              <a:t>1960 is referred to as the Year of Africa because of a series of events that took place during the year—namely the independence of seventeen African nations—that highlighted the </a:t>
            </a:r>
            <a:r>
              <a:rPr lang="en-US" altLang="zh-TW" dirty="0" smtClean="0"/>
              <a:t>growing Pan-African</a:t>
            </a:r>
            <a:r>
              <a:rPr lang="en-US" altLang="zh-TW" dirty="0"/>
              <a:t> </a:t>
            </a:r>
            <a:r>
              <a:rPr lang="en-US" altLang="zh-TW" dirty="0" smtClean="0"/>
              <a:t>sentiments </a:t>
            </a:r>
            <a:r>
              <a:rPr lang="en-US" altLang="zh-TW" dirty="0"/>
              <a:t>in the continent. The year brought about the culmination of </a:t>
            </a:r>
            <a:r>
              <a:rPr lang="en-US" altLang="zh-TW" dirty="0" smtClean="0"/>
              <a:t>African independence movements</a:t>
            </a:r>
            <a:r>
              <a:rPr lang="en-US" altLang="zh-TW" dirty="0"/>
              <a:t> </a:t>
            </a:r>
            <a:r>
              <a:rPr lang="en-US" altLang="zh-TW" dirty="0" smtClean="0"/>
              <a:t>and </a:t>
            </a:r>
            <a:r>
              <a:rPr lang="en-US" altLang="zh-TW" dirty="0"/>
              <a:t>the subsequent emergence of Africa as a major force in </a:t>
            </a:r>
            <a:r>
              <a:rPr lang="en-US" altLang="zh-TW" dirty="0" smtClean="0"/>
              <a:t>the United Nations.</a:t>
            </a:r>
            <a:r>
              <a:rPr lang="en-US" altLang="zh-TW" dirty="0"/>
              <a:t> </a:t>
            </a:r>
            <a:endParaRPr lang="en-US" altLang="zh-TW" dirty="0" smtClean="0"/>
          </a:p>
          <a:p>
            <a:r>
              <a:rPr lang="en-US" altLang="zh-TW" dirty="0" smtClean="0"/>
              <a:t>1960</a:t>
            </a:r>
            <a:r>
              <a:rPr lang="zh-TW" altLang="en-US" dirty="0" smtClean="0"/>
              <a:t>年又稱非洲獨立年，因為許多非洲國家都陸續獨立，而這也壯大了泛非主義這般的大陸情懷，就在那年非洲的獨立運動達到巔峰並且隨後非洲也成為聯合國的巨頭之一。</a:t>
            </a:r>
            <a:endParaRPr lang="en-US" altLang="zh-TW"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292" y="2988527"/>
            <a:ext cx="4497307" cy="2704674"/>
          </a:xfrm>
          <a:prstGeom prst="rect">
            <a:avLst/>
          </a:prstGeom>
        </p:spPr>
      </p:pic>
    </p:spTree>
    <p:extLst>
      <p:ext uri="{BB962C8B-B14F-4D97-AF65-F5344CB8AC3E}">
        <p14:creationId xmlns:p14="http://schemas.microsoft.com/office/powerpoint/2010/main" val="300092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2010</a:t>
            </a:r>
            <a:r>
              <a:rPr lang="zh-TW" altLang="en-US" dirty="0" smtClean="0"/>
              <a:t>南非世足</a:t>
            </a:r>
            <a:endParaRPr lang="zh-TW" altLang="en-US" dirty="0"/>
          </a:p>
        </p:txBody>
      </p:sp>
      <p:sp>
        <p:nvSpPr>
          <p:cNvPr id="5" name="矩形 4"/>
          <p:cNvSpPr/>
          <p:nvPr/>
        </p:nvSpPr>
        <p:spPr>
          <a:xfrm>
            <a:off x="1193804" y="2525237"/>
            <a:ext cx="6934198" cy="3139321"/>
          </a:xfrm>
          <a:prstGeom prst="rect">
            <a:avLst/>
          </a:prstGeom>
        </p:spPr>
        <p:txBody>
          <a:bodyPr wrap="square">
            <a:spAutoFit/>
          </a:bodyPr>
          <a:lstStyle/>
          <a:p>
            <a:pPr marL="285750" indent="-285750">
              <a:buFont typeface="Arial" charset="0"/>
              <a:buChar char="•"/>
            </a:pPr>
            <a:r>
              <a:rPr lang="en-US" altLang="zh-TW" dirty="0"/>
              <a:t>The 2010 FIFA World Cup was the </a:t>
            </a:r>
            <a:r>
              <a:rPr lang="en-US" altLang="zh-TW" dirty="0" smtClean="0"/>
              <a:t>19</a:t>
            </a:r>
            <a:r>
              <a:rPr lang="en-US" altLang="zh-TW" baseline="30000" dirty="0" smtClean="0"/>
              <a:t>th</a:t>
            </a:r>
            <a:r>
              <a:rPr lang="en-US" altLang="zh-TW" dirty="0" smtClean="0"/>
              <a:t> FIFA World Cup. </a:t>
            </a:r>
            <a:r>
              <a:rPr lang="en-US" altLang="zh-TW" dirty="0"/>
              <a:t>It took place in South Africa from 11 June to 11 July 2010. T</a:t>
            </a:r>
            <a:r>
              <a:rPr lang="en-US" altLang="zh-TW" dirty="0" smtClean="0"/>
              <a:t>here were 32 teams and 64 matches. This session is the first time for African to held a world cup. There were over 320 billion audience watch the contest through televisions, which reaches the highest ratings in the history. </a:t>
            </a:r>
          </a:p>
          <a:p>
            <a:pPr marL="285750" indent="-285750">
              <a:buFont typeface="Arial" charset="0"/>
              <a:buChar char="•"/>
            </a:pPr>
            <a:r>
              <a:rPr lang="en-US" altLang="zh-TW" dirty="0"/>
              <a:t>2010</a:t>
            </a:r>
            <a:r>
              <a:rPr lang="zh-TW" altLang="en-US" dirty="0"/>
              <a:t>年國際足總世界盃（官方名稱：</a:t>
            </a:r>
            <a:r>
              <a:rPr lang="en-US" altLang="zh-TW" dirty="0"/>
              <a:t>2010 FIFA World Cup South Africa</a:t>
            </a:r>
            <a:r>
              <a:rPr lang="zh-TW" altLang="en-US" dirty="0"/>
              <a:t>）</a:t>
            </a:r>
            <a:r>
              <a:rPr lang="zh-TW" altLang="en-US" dirty="0" smtClean="0"/>
              <a:t>是</a:t>
            </a:r>
            <a:r>
              <a:rPr lang="zh-TW" altLang="en-US" dirty="0" smtClean="0"/>
              <a:t>國際足總</a:t>
            </a:r>
            <a:r>
              <a:rPr lang="zh-TW" altLang="en-US" dirty="0" smtClean="0"/>
              <a:t>第十九屆國際足總世界盃，</a:t>
            </a:r>
            <a:r>
              <a:rPr lang="zh-TW" altLang="en-US" dirty="0"/>
              <a:t>於</a:t>
            </a:r>
            <a:r>
              <a:rPr lang="en-US" altLang="zh-TW" dirty="0"/>
              <a:t>2010</a:t>
            </a:r>
            <a:r>
              <a:rPr lang="zh-TW" altLang="en-US" dirty="0"/>
              <a:t>年</a:t>
            </a:r>
            <a:r>
              <a:rPr lang="en-US" altLang="zh-TW" dirty="0"/>
              <a:t>6</a:t>
            </a:r>
            <a:r>
              <a:rPr lang="zh-TW" altLang="en-US" dirty="0"/>
              <a:t>月</a:t>
            </a:r>
            <a:r>
              <a:rPr lang="en-US" altLang="zh-TW" dirty="0"/>
              <a:t>11</a:t>
            </a:r>
            <a:r>
              <a:rPr lang="zh-TW" altLang="en-US" dirty="0"/>
              <a:t>日至</a:t>
            </a:r>
            <a:r>
              <a:rPr lang="en-US" altLang="zh-TW" dirty="0"/>
              <a:t>7</a:t>
            </a:r>
            <a:r>
              <a:rPr lang="zh-TW" altLang="en-US" dirty="0"/>
              <a:t>月</a:t>
            </a:r>
            <a:r>
              <a:rPr lang="en-US" altLang="zh-TW" dirty="0"/>
              <a:t>11</a:t>
            </a:r>
            <a:r>
              <a:rPr lang="zh-TW" altLang="en-US" dirty="0"/>
              <a:t>日</a:t>
            </a:r>
            <a:r>
              <a:rPr lang="zh-TW" altLang="en-US" dirty="0" smtClean="0"/>
              <a:t>在</a:t>
            </a:r>
            <a:r>
              <a:rPr lang="zh-TW" altLang="en-US" dirty="0" smtClean="0"/>
              <a:t>南非</a:t>
            </a:r>
            <a:r>
              <a:rPr lang="zh-TW" altLang="en-US" dirty="0" smtClean="0"/>
              <a:t>舉行</a:t>
            </a:r>
            <a:r>
              <a:rPr lang="zh-TW" altLang="en-US" dirty="0"/>
              <a:t>，由來自世界各地的 </a:t>
            </a:r>
            <a:r>
              <a:rPr lang="en-US" altLang="zh-TW" dirty="0"/>
              <a:t>32 </a:t>
            </a:r>
            <a:r>
              <a:rPr lang="zh-TW" altLang="en-US" dirty="0"/>
              <a:t>支球隊參加賽事，進行 </a:t>
            </a:r>
            <a:r>
              <a:rPr lang="en-US" altLang="zh-TW" dirty="0"/>
              <a:t>64 </a:t>
            </a:r>
            <a:r>
              <a:rPr lang="zh-TW" altLang="en-US" dirty="0"/>
              <a:t>場比賽決定冠軍隊伍</a:t>
            </a:r>
            <a:r>
              <a:rPr lang="zh-TW" altLang="en-US" dirty="0" smtClean="0"/>
              <a:t>。本</a:t>
            </a:r>
            <a:r>
              <a:rPr lang="zh-TW" altLang="en-US" dirty="0"/>
              <a:t>屆是首次</a:t>
            </a:r>
            <a:r>
              <a:rPr lang="zh-TW" altLang="en-US" dirty="0" smtClean="0"/>
              <a:t>在</a:t>
            </a:r>
            <a:r>
              <a:rPr lang="zh-TW" altLang="en-US" dirty="0" smtClean="0"/>
              <a:t>非洲</a:t>
            </a:r>
            <a:r>
              <a:rPr lang="zh-TW" altLang="en-US" dirty="0" smtClean="0"/>
              <a:t>舉行</a:t>
            </a:r>
            <a:r>
              <a:rPr lang="zh-TW" altLang="en-US" dirty="0"/>
              <a:t>的世界盃比賽</a:t>
            </a:r>
            <a:r>
              <a:rPr lang="zh-TW" altLang="en-US" dirty="0" smtClean="0"/>
              <a:t>。共</a:t>
            </a:r>
            <a:r>
              <a:rPr lang="zh-TW" altLang="en-US" dirty="0"/>
              <a:t>有超過 </a:t>
            </a:r>
            <a:r>
              <a:rPr lang="en-US" altLang="zh-TW" dirty="0"/>
              <a:t>320 </a:t>
            </a:r>
            <a:r>
              <a:rPr lang="zh-TW" altLang="en-US" dirty="0"/>
              <a:t>億人次的觀眾通過電視直播觀看本屆賽事，成為歷史新高。</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600" y="2711295"/>
            <a:ext cx="2540000" cy="3175000"/>
          </a:xfrm>
          <a:prstGeom prst="rect">
            <a:avLst/>
          </a:prstGeom>
        </p:spPr>
      </p:pic>
    </p:spTree>
    <p:extLst>
      <p:ext uri="{BB962C8B-B14F-4D97-AF65-F5344CB8AC3E}">
        <p14:creationId xmlns:p14="http://schemas.microsoft.com/office/powerpoint/2010/main" val="1776656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南非總統曼德拉</a:t>
            </a:r>
            <a:r>
              <a:rPr lang="en-US" altLang="zh-TW" dirty="0"/>
              <a:t>1993</a:t>
            </a:r>
            <a:r>
              <a:rPr lang="zh-TW" altLang="en-US" dirty="0"/>
              <a:t>年</a:t>
            </a:r>
            <a:r>
              <a:rPr lang="zh-TW" altLang="en-US" dirty="0" smtClean="0"/>
              <a:t>的諾貝爾和平獎</a:t>
            </a:r>
            <a:endParaRPr lang="zh-TW" altLang="en-US" dirty="0"/>
          </a:p>
        </p:txBody>
      </p:sp>
      <p:sp>
        <p:nvSpPr>
          <p:cNvPr id="4" name="內容版面配置區 3"/>
          <p:cNvSpPr>
            <a:spLocks noGrp="1"/>
          </p:cNvSpPr>
          <p:nvPr>
            <p:ph idx="1"/>
          </p:nvPr>
        </p:nvSpPr>
        <p:spPr>
          <a:xfrm>
            <a:off x="1295403" y="2679595"/>
            <a:ext cx="5565076" cy="3318936"/>
          </a:xfrm>
        </p:spPr>
        <p:txBody>
          <a:bodyPr>
            <a:normAutofit fontScale="92500" lnSpcReduction="10000"/>
          </a:bodyPr>
          <a:lstStyle/>
          <a:p>
            <a:r>
              <a:rPr lang="en-US" altLang="zh-TW" dirty="0"/>
              <a:t>The Nobel Peace Prize 1993 was awarded jointly to Nelson Mandela and Frederik Willem de Klerk </a:t>
            </a:r>
            <a:r>
              <a:rPr lang="en-US" altLang="zh-TW" i="1" dirty="0"/>
              <a:t>"for their work for the peaceful termination of the apartheid regime, and for laying the foundations for a new democratic South Africa"</a:t>
            </a:r>
            <a:endParaRPr lang="en-US" altLang="zh-TW" dirty="0"/>
          </a:p>
          <a:p>
            <a:r>
              <a:rPr lang="en-US" altLang="zh-TW" dirty="0" smtClean="0"/>
              <a:t>1993</a:t>
            </a:r>
            <a:r>
              <a:rPr lang="zh-TW" altLang="en-US" dirty="0" smtClean="0"/>
              <a:t>年的諾貝爾和平獎由</a:t>
            </a:r>
            <a:r>
              <a:rPr lang="en-US" altLang="zh-TW" dirty="0"/>
              <a:t>Nelson </a:t>
            </a:r>
            <a:r>
              <a:rPr lang="en-US" altLang="zh-TW" dirty="0" smtClean="0"/>
              <a:t>Mandela</a:t>
            </a:r>
            <a:r>
              <a:rPr lang="zh-TW" altLang="en-US" dirty="0" smtClean="0"/>
              <a:t>和</a:t>
            </a:r>
            <a:r>
              <a:rPr lang="en-US" altLang="zh-TW" dirty="0" smtClean="0"/>
              <a:t>Frederik </a:t>
            </a:r>
            <a:r>
              <a:rPr lang="en-US" altLang="zh-TW" dirty="0"/>
              <a:t>Willem de </a:t>
            </a:r>
            <a:r>
              <a:rPr lang="en-US" altLang="zh-TW" dirty="0" smtClean="0"/>
              <a:t>Klerk</a:t>
            </a:r>
            <a:r>
              <a:rPr lang="zh-TW" altLang="en-US" dirty="0" smtClean="0"/>
              <a:t>獲得，因為他們的在和平上的貢獻和努力，終止了種族隔離和歧視，並且為南非的新民主立下了里程碑。</a:t>
            </a:r>
            <a:endParaRPr kumimoji="1"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8969" y="2492249"/>
            <a:ext cx="4681032" cy="3693628"/>
          </a:xfrm>
          <a:prstGeom prst="rect">
            <a:avLst/>
          </a:prstGeom>
        </p:spPr>
      </p:pic>
    </p:spTree>
    <p:extLst>
      <p:ext uri="{BB962C8B-B14F-4D97-AF65-F5344CB8AC3E}">
        <p14:creationId xmlns:p14="http://schemas.microsoft.com/office/powerpoint/2010/main" val="2635464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1978</a:t>
            </a:r>
            <a:r>
              <a:rPr lang="zh-TW" altLang="en-US" dirty="0" smtClean="0"/>
              <a:t>年烏坦戰爭</a:t>
            </a:r>
            <a:endParaRPr kumimoji="1" lang="zh-TW" altLang="en-US" dirty="0"/>
          </a:p>
        </p:txBody>
      </p:sp>
      <p:sp>
        <p:nvSpPr>
          <p:cNvPr id="3" name="內容版面配置區 2"/>
          <p:cNvSpPr>
            <a:spLocks noGrp="1"/>
          </p:cNvSpPr>
          <p:nvPr>
            <p:ph idx="1"/>
          </p:nvPr>
        </p:nvSpPr>
        <p:spPr>
          <a:xfrm>
            <a:off x="1295401" y="2556932"/>
            <a:ext cx="5451087" cy="3318936"/>
          </a:xfrm>
        </p:spPr>
        <p:txBody>
          <a:bodyPr/>
          <a:lstStyle/>
          <a:p>
            <a:r>
              <a:rPr lang="en-US" altLang="zh-TW" dirty="0"/>
              <a:t>The Uganda–Tanzania war (usually referred to </a:t>
            </a:r>
            <a:r>
              <a:rPr lang="en-US" altLang="zh-TW" dirty="0" smtClean="0"/>
              <a:t>in</a:t>
            </a:r>
            <a:r>
              <a:rPr lang="zh-TW" altLang="en-US" dirty="0" smtClean="0"/>
              <a:t> </a:t>
            </a:r>
            <a:r>
              <a:rPr lang="en-US" altLang="zh-TW" dirty="0" smtClean="0"/>
              <a:t>Uganda</a:t>
            </a:r>
            <a:r>
              <a:rPr lang="en-US" altLang="zh-TW" dirty="0"/>
              <a:t> as the Liberation War) was fought between Uganda </a:t>
            </a:r>
            <a:r>
              <a:rPr lang="en-US" altLang="zh-TW" dirty="0" smtClean="0"/>
              <a:t>and Tanzania</a:t>
            </a:r>
            <a:r>
              <a:rPr lang="en-US" altLang="zh-TW" dirty="0"/>
              <a:t> in 1978–1979, and led to the overthrow </a:t>
            </a:r>
            <a:r>
              <a:rPr lang="en-US" altLang="zh-TW" dirty="0" smtClean="0"/>
              <a:t>of Idi Amin’s</a:t>
            </a:r>
            <a:r>
              <a:rPr lang="en-US" altLang="zh-TW" dirty="0"/>
              <a:t> </a:t>
            </a:r>
            <a:r>
              <a:rPr lang="en-US" altLang="zh-TW" dirty="0" smtClean="0"/>
              <a:t>regime</a:t>
            </a:r>
            <a:r>
              <a:rPr lang="en-US" altLang="zh-TW" dirty="0" smtClean="0"/>
              <a:t>.</a:t>
            </a:r>
          </a:p>
          <a:p>
            <a:r>
              <a:rPr lang="zh-TW" altLang="en-US" dirty="0" smtClean="0"/>
              <a:t>烏坦戰爭在</a:t>
            </a:r>
            <a:r>
              <a:rPr lang="en-US" altLang="zh-TW" dirty="0" smtClean="0"/>
              <a:t>1978</a:t>
            </a:r>
            <a:r>
              <a:rPr lang="zh-TW" altLang="en-US" dirty="0" smtClean="0"/>
              <a:t>至</a:t>
            </a:r>
            <a:r>
              <a:rPr lang="en-US" altLang="zh-TW" dirty="0" smtClean="0"/>
              <a:t>1979</a:t>
            </a:r>
            <a:r>
              <a:rPr lang="zh-TW" altLang="en-US" dirty="0" smtClean="0"/>
              <a:t>年於烏干達及坦桑尼雅開打，而這場戰役最終也成為推翻</a:t>
            </a:r>
            <a:r>
              <a:rPr lang="en-US" altLang="zh-TW" dirty="0" smtClean="0"/>
              <a:t>Idi Amin</a:t>
            </a:r>
            <a:r>
              <a:rPr lang="zh-TW" altLang="en-US" dirty="0" smtClean="0"/>
              <a:t>獨裁政權的契機。</a:t>
            </a:r>
            <a:endParaRPr kumimoji="1"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962" y="2756016"/>
            <a:ext cx="4833434" cy="3249504"/>
          </a:xfrm>
          <a:prstGeom prst="rect">
            <a:avLst/>
          </a:prstGeom>
        </p:spPr>
      </p:pic>
    </p:spTree>
    <p:extLst>
      <p:ext uri="{BB962C8B-B14F-4D97-AF65-F5344CB8AC3E}">
        <p14:creationId xmlns:p14="http://schemas.microsoft.com/office/powerpoint/2010/main" val="1855551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2139</TotalTime>
  <Words>221</Words>
  <Application>Microsoft Macintosh PowerPoint</Application>
  <PresentationFormat>寬螢幕</PresentationFormat>
  <Paragraphs>22</Paragraphs>
  <Slides>8</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8</vt:i4>
      </vt:variant>
    </vt:vector>
  </HeadingPairs>
  <TitlesOfParts>
    <vt:vector size="13" baseType="lpstr">
      <vt:lpstr>Garamond</vt:lpstr>
      <vt:lpstr>微軟正黑體</vt:lpstr>
      <vt:lpstr>新細明體</vt:lpstr>
      <vt:lpstr>Arial</vt:lpstr>
      <vt:lpstr>有機</vt:lpstr>
      <vt:lpstr>Famous Event in African</vt:lpstr>
      <vt:lpstr>圖坦卡門的詛咒</vt:lpstr>
      <vt:lpstr>南非種族隔離</vt:lpstr>
      <vt:lpstr>南非音樂的變革</vt:lpstr>
      <vt:lpstr>非洲獨立年（1960年）</vt:lpstr>
      <vt:lpstr>2010南非世足</vt:lpstr>
      <vt:lpstr>南非總統曼德拉1993年的諾貝爾和平獎</vt:lpstr>
      <vt:lpstr>1978年烏坦戰爭</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African people</dc:title>
  <dc:creator>user</dc:creator>
  <cp:lastModifiedBy>Microsoft Office 使用者</cp:lastModifiedBy>
  <cp:revision>51</cp:revision>
  <dcterms:created xsi:type="dcterms:W3CDTF">2016-10-11T09:11:57Z</dcterms:created>
  <dcterms:modified xsi:type="dcterms:W3CDTF">2017-09-04T01:15:04Z</dcterms:modified>
</cp:coreProperties>
</file>