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handoutMasterIdLst>
    <p:handoutMasterId r:id="rId151"/>
  </p:handoutMasterIdLst>
  <p:sldIdLst>
    <p:sldId id="1814" r:id="rId2"/>
    <p:sldId id="1538" r:id="rId3"/>
    <p:sldId id="1539" r:id="rId4"/>
    <p:sldId id="1540" r:id="rId5"/>
    <p:sldId id="1586" r:id="rId6"/>
    <p:sldId id="1267" r:id="rId7"/>
    <p:sldId id="1730" r:id="rId8"/>
    <p:sldId id="1819" r:id="rId9"/>
    <p:sldId id="1561" r:id="rId10"/>
    <p:sldId id="292" r:id="rId11"/>
    <p:sldId id="1826" r:id="rId12"/>
    <p:sldId id="1831" r:id="rId13"/>
    <p:sldId id="1847" r:id="rId14"/>
    <p:sldId id="1849" r:id="rId15"/>
    <p:sldId id="1562" r:id="rId16"/>
    <p:sldId id="1916" r:id="rId17"/>
    <p:sldId id="1820" r:id="rId18"/>
    <p:sldId id="1483" r:id="rId19"/>
    <p:sldId id="1893" r:id="rId20"/>
    <p:sldId id="1894" r:id="rId21"/>
    <p:sldId id="1861" r:id="rId22"/>
    <p:sldId id="1864" r:id="rId23"/>
    <p:sldId id="1866" r:id="rId24"/>
    <p:sldId id="1869" r:id="rId25"/>
    <p:sldId id="1870" r:id="rId26"/>
    <p:sldId id="1867" r:id="rId27"/>
    <p:sldId id="1832" r:id="rId28"/>
    <p:sldId id="1722" r:id="rId29"/>
    <p:sldId id="1361" r:id="rId30"/>
    <p:sldId id="1885" r:id="rId31"/>
    <p:sldId id="1888" r:id="rId32"/>
    <p:sldId id="1834" r:id="rId33"/>
    <p:sldId id="407" r:id="rId34"/>
    <p:sldId id="271" r:id="rId35"/>
    <p:sldId id="272" r:id="rId36"/>
    <p:sldId id="1925" r:id="rId37"/>
    <p:sldId id="273" r:id="rId38"/>
    <p:sldId id="291" r:id="rId39"/>
    <p:sldId id="1758" r:id="rId40"/>
    <p:sldId id="1473" r:id="rId41"/>
    <p:sldId id="1475" r:id="rId42"/>
    <p:sldId id="1474" r:id="rId43"/>
    <p:sldId id="495" r:id="rId44"/>
    <p:sldId id="1477" r:id="rId45"/>
    <p:sldId id="1476" r:id="rId46"/>
    <p:sldId id="490" r:id="rId47"/>
    <p:sldId id="1863" r:id="rId48"/>
    <p:sldId id="295" r:id="rId49"/>
    <p:sldId id="377" r:id="rId50"/>
    <p:sldId id="286" r:id="rId51"/>
    <p:sldId id="1896" r:id="rId52"/>
    <p:sldId id="1897" r:id="rId53"/>
    <p:sldId id="1898" r:id="rId54"/>
    <p:sldId id="1574" r:id="rId55"/>
    <p:sldId id="1575" r:id="rId56"/>
    <p:sldId id="1576" r:id="rId57"/>
    <p:sldId id="1731" r:id="rId58"/>
    <p:sldId id="1839" r:id="rId59"/>
    <p:sldId id="1840" r:id="rId60"/>
    <p:sldId id="1875" r:id="rId61"/>
    <p:sldId id="1876" r:id="rId62"/>
    <p:sldId id="1877" r:id="rId63"/>
    <p:sldId id="1878" r:id="rId64"/>
    <p:sldId id="1835" r:id="rId65"/>
    <p:sldId id="1900" r:id="rId66"/>
    <p:sldId id="1871" r:id="rId67"/>
    <p:sldId id="1873" r:id="rId68"/>
    <p:sldId id="1892" r:id="rId69"/>
    <p:sldId id="1891" r:id="rId70"/>
    <p:sldId id="1375" r:id="rId71"/>
    <p:sldId id="1836" r:id="rId72"/>
    <p:sldId id="1911" r:id="rId73"/>
    <p:sldId id="1910" r:id="rId74"/>
    <p:sldId id="1912" r:id="rId75"/>
    <p:sldId id="1913" r:id="rId76"/>
    <p:sldId id="1914" r:id="rId77"/>
    <p:sldId id="1915" r:id="rId78"/>
    <p:sldId id="1837" r:id="rId79"/>
    <p:sldId id="1427" r:id="rId80"/>
    <p:sldId id="1872" r:id="rId81"/>
    <p:sldId id="1899" r:id="rId82"/>
    <p:sldId id="1838" r:id="rId83"/>
    <p:sldId id="1380" r:id="rId84"/>
    <p:sldId id="1381" r:id="rId85"/>
    <p:sldId id="1382" r:id="rId86"/>
    <p:sldId id="1383" r:id="rId87"/>
    <p:sldId id="1384" r:id="rId88"/>
    <p:sldId id="1385" r:id="rId89"/>
    <p:sldId id="1386" r:id="rId90"/>
    <p:sldId id="1853" r:id="rId91"/>
    <p:sldId id="1598" r:id="rId92"/>
    <p:sldId id="1874" r:id="rId93"/>
    <p:sldId id="1388" r:id="rId94"/>
    <p:sldId id="1346" r:id="rId95"/>
    <p:sldId id="1391" r:id="rId96"/>
    <p:sldId id="1392" r:id="rId97"/>
    <p:sldId id="1393" r:id="rId98"/>
    <p:sldId id="1394" r:id="rId99"/>
    <p:sldId id="1395" r:id="rId100"/>
    <p:sldId id="1396" r:id="rId101"/>
    <p:sldId id="1397" r:id="rId102"/>
    <p:sldId id="1733" r:id="rId103"/>
    <p:sldId id="1824" r:id="rId104"/>
    <p:sldId id="1247" r:id="rId105"/>
    <p:sldId id="1248" r:id="rId106"/>
    <p:sldId id="1249" r:id="rId107"/>
    <p:sldId id="1493" r:id="rId108"/>
    <p:sldId id="1222" r:id="rId109"/>
    <p:sldId id="1224" r:id="rId110"/>
    <p:sldId id="1854" r:id="rId111"/>
    <p:sldId id="1855" r:id="rId112"/>
    <p:sldId id="1848" r:id="rId113"/>
    <p:sldId id="1856" r:id="rId114"/>
    <p:sldId id="1857" r:id="rId115"/>
    <p:sldId id="1858" r:id="rId116"/>
    <p:sldId id="1841" r:id="rId117"/>
    <p:sldId id="1223" r:id="rId118"/>
    <p:sldId id="1825" r:id="rId119"/>
    <p:sldId id="1917" r:id="rId120"/>
    <p:sldId id="1924" r:id="rId121"/>
    <p:sldId id="1903" r:id="rId122"/>
    <p:sldId id="1811" r:id="rId123"/>
    <p:sldId id="1812" r:id="rId124"/>
    <p:sldId id="1813" r:id="rId125"/>
    <p:sldId id="1902" r:id="rId126"/>
    <p:sldId id="1815" r:id="rId127"/>
    <p:sldId id="1923" r:id="rId128"/>
    <p:sldId id="1889" r:id="rId129"/>
    <p:sldId id="1918" r:id="rId130"/>
    <p:sldId id="1879" r:id="rId131"/>
    <p:sldId id="1906" r:id="rId132"/>
    <p:sldId id="1905" r:id="rId133"/>
    <p:sldId id="1886" r:id="rId134"/>
    <p:sldId id="1880" r:id="rId135"/>
    <p:sldId id="1881" r:id="rId136"/>
    <p:sldId id="1887" r:id="rId137"/>
    <p:sldId id="1882" r:id="rId138"/>
    <p:sldId id="1883" r:id="rId139"/>
    <p:sldId id="1919" r:id="rId140"/>
    <p:sldId id="1850" r:id="rId141"/>
    <p:sldId id="1890" r:id="rId142"/>
    <p:sldId id="1920" r:id="rId143"/>
    <p:sldId id="1904" r:id="rId144"/>
    <p:sldId id="1922" r:id="rId145"/>
    <p:sldId id="1895" r:id="rId146"/>
    <p:sldId id="1768" r:id="rId147"/>
    <p:sldId id="1845" r:id="rId148"/>
    <p:sldId id="1846" r:id="rId149"/>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00FF"/>
    <a:srgbClr val="FFCCFF"/>
    <a:srgbClr val="CCFFCC"/>
    <a:srgbClr val="FFFFCC"/>
    <a:srgbClr val="CCFFFF"/>
    <a:srgbClr val="3333FF"/>
    <a:srgbClr val="FFFFFF"/>
    <a:srgbClr val="FFFF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10" d="100"/>
          <a:sy n="110" d="100"/>
        </p:scale>
        <p:origin x="1626" y="11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5932"/>
    </p:cViewPr>
  </p:sorterViewPr>
  <p:notesViewPr>
    <p:cSldViewPr>
      <p:cViewPr varScale="1">
        <p:scale>
          <a:sx n="84" d="100"/>
          <a:sy n="84" d="100"/>
        </p:scale>
        <p:origin x="391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6FA85F-0D86-42F5-A3C7-B94F93DCA9B8}"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zh-TW" altLang="en-US"/>
        </a:p>
      </dgm:t>
    </dgm:pt>
    <dgm:pt modelId="{F7AB56FF-21FD-46D5-8DE6-AB3ECF1DA80A}">
      <dgm:prSet phldrT="[文字]" custT="1"/>
      <dgm:spPr/>
      <dgm:t>
        <a:bodyPr/>
        <a:lstStyle/>
        <a:p>
          <a:r>
            <a:rPr lang="en-US" altLang="zh-TW"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1</a:t>
          </a:r>
          <a:r>
            <a:rPr lang="zh-TW" altLang="en-US"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gm:t>
    </dgm:pt>
    <dgm:pt modelId="{FAC85833-51AF-436C-91F9-9F769AF926A1}" type="parTrans" cxnId="{14F181DB-A0B5-4DF0-A86D-CA326606079C}">
      <dgm:prSet/>
      <dgm:spPr/>
      <dgm:t>
        <a:bodyPr/>
        <a:lstStyle/>
        <a:p>
          <a:endParaRPr lang="zh-TW" altLang="en-US" baseline="0">
            <a:latin typeface="Cambria Math" pitchFamily="18" charset="0"/>
            <a:ea typeface="全真顏體" pitchFamily="49" charset="-120"/>
          </a:endParaRPr>
        </a:p>
      </dgm:t>
    </dgm:pt>
    <dgm:pt modelId="{C5C0EFD7-D8D3-49F3-A9F8-94EEC2BE845D}" type="sibTrans" cxnId="{14F181DB-A0B5-4DF0-A86D-CA326606079C}">
      <dgm:prSet/>
      <dgm:spPr/>
      <dgm:t>
        <a:bodyPr/>
        <a:lstStyle/>
        <a:p>
          <a:endParaRPr lang="zh-TW" altLang="en-US" baseline="0">
            <a:latin typeface="Cambria Math" pitchFamily="18" charset="0"/>
            <a:ea typeface="全真顏體" pitchFamily="49" charset="-120"/>
          </a:endParaRPr>
        </a:p>
      </dgm:t>
    </dgm:pt>
    <dgm:pt modelId="{5FCC98B5-4FCF-4346-92F4-A9130EB84393}">
      <dgm:prSet phldrT="[文字]" custT="1"/>
      <dgm:spPr>
        <a:solidFill>
          <a:srgbClr val="FF00FF"/>
        </a:solidFill>
      </dgm:spPr>
      <dgm:t>
        <a:bodyPr/>
        <a:lstStyle/>
        <a:p>
          <a:r>
            <a:rPr lang="en-US" altLang="zh-TW"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5</a:t>
          </a:r>
          <a:r>
            <a:rPr lang="zh-TW" altLang="en-US"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gm:t>
    </dgm:pt>
    <dgm:pt modelId="{80498741-AD13-4824-A04E-B3888047D68D}" type="parTrans" cxnId="{D3420680-AA0C-4F53-A754-D85C6132A7B0}">
      <dgm:prSet/>
      <dgm:spPr/>
      <dgm:t>
        <a:bodyPr/>
        <a:lstStyle/>
        <a:p>
          <a:endParaRPr lang="zh-TW" altLang="en-US" baseline="0">
            <a:latin typeface="Cambria Math" pitchFamily="18" charset="0"/>
            <a:ea typeface="全真顏體" pitchFamily="49" charset="-120"/>
          </a:endParaRPr>
        </a:p>
      </dgm:t>
    </dgm:pt>
    <dgm:pt modelId="{37434E3F-8EE7-4929-809F-519B09CD0A96}" type="sibTrans" cxnId="{D3420680-AA0C-4F53-A754-D85C6132A7B0}">
      <dgm:prSet/>
      <dgm:spPr/>
      <dgm:t>
        <a:bodyPr/>
        <a:lstStyle/>
        <a:p>
          <a:endParaRPr lang="zh-TW" altLang="en-US" baseline="0">
            <a:latin typeface="Cambria Math" pitchFamily="18" charset="0"/>
            <a:ea typeface="全真顏體" pitchFamily="49" charset="-120"/>
          </a:endParaRPr>
        </a:p>
      </dgm:t>
    </dgm:pt>
    <dgm:pt modelId="{DACB64E3-DA06-4709-A5FE-7C251809BA92}">
      <dgm:prSet phldrT="[文字]" custT="1"/>
      <dgm:spPr>
        <a:solidFill>
          <a:srgbClr val="FF00FF"/>
        </a:solidFill>
      </dgm:spPr>
      <dgm:t>
        <a:bodyPr/>
        <a:lstStyle/>
        <a:p>
          <a:r>
            <a:rPr lang="en-US" altLang="zh-TW"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6</a:t>
          </a:r>
          <a:r>
            <a:rPr lang="zh-TW" altLang="en-US"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gm:t>
    </dgm:pt>
    <dgm:pt modelId="{79D586D0-3631-4761-94AA-938FA996E8A7}" type="parTrans" cxnId="{16D4A576-AB84-41F7-9311-BC40DAFF9F25}">
      <dgm:prSet/>
      <dgm:spPr/>
      <dgm:t>
        <a:bodyPr/>
        <a:lstStyle/>
        <a:p>
          <a:endParaRPr lang="zh-TW" altLang="en-US" baseline="0">
            <a:latin typeface="Cambria Math" pitchFamily="18" charset="0"/>
            <a:ea typeface="全真顏體" pitchFamily="49" charset="-120"/>
          </a:endParaRPr>
        </a:p>
      </dgm:t>
    </dgm:pt>
    <dgm:pt modelId="{C36C5D1F-1837-431D-B009-4AD416C2067C}" type="sibTrans" cxnId="{16D4A576-AB84-41F7-9311-BC40DAFF9F25}">
      <dgm:prSet/>
      <dgm:spPr/>
      <dgm:t>
        <a:bodyPr/>
        <a:lstStyle/>
        <a:p>
          <a:endParaRPr lang="zh-TW" altLang="en-US" baseline="0">
            <a:latin typeface="Cambria Math" pitchFamily="18" charset="0"/>
            <a:ea typeface="全真顏體" pitchFamily="49" charset="-120"/>
          </a:endParaRPr>
        </a:p>
      </dgm:t>
    </dgm:pt>
    <dgm:pt modelId="{5C8F10B6-BF9F-494F-A7D3-328711D31E68}">
      <dgm:prSet custT="1"/>
      <dgm:spPr/>
      <dgm:t>
        <a:bodyPr/>
        <a:lstStyle/>
        <a:p>
          <a:r>
            <a:rPr lang="en-US" altLang="zh-TW"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3</a:t>
          </a:r>
          <a:r>
            <a:rPr lang="zh-TW" altLang="en-US"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gm:t>
    </dgm:pt>
    <dgm:pt modelId="{37F4C702-79DD-4F2C-8041-6BFC741B3628}" type="parTrans" cxnId="{B90B7EF7-F73F-46E3-9FBC-B2AAAADDD649}">
      <dgm:prSet/>
      <dgm:spPr/>
      <dgm:t>
        <a:bodyPr/>
        <a:lstStyle/>
        <a:p>
          <a:endParaRPr lang="zh-TW" altLang="en-US" baseline="0">
            <a:latin typeface="Cambria Math" pitchFamily="18" charset="0"/>
            <a:ea typeface="全真顏體" pitchFamily="49" charset="-120"/>
          </a:endParaRPr>
        </a:p>
      </dgm:t>
    </dgm:pt>
    <dgm:pt modelId="{E6605A70-A07E-48C3-B289-9FEF53C70CB9}" type="sibTrans" cxnId="{B90B7EF7-F73F-46E3-9FBC-B2AAAADDD649}">
      <dgm:prSet/>
      <dgm:spPr/>
      <dgm:t>
        <a:bodyPr/>
        <a:lstStyle/>
        <a:p>
          <a:endParaRPr lang="zh-TW" altLang="en-US" baseline="0">
            <a:latin typeface="Cambria Math" pitchFamily="18" charset="0"/>
            <a:ea typeface="全真顏體" pitchFamily="49" charset="-120"/>
          </a:endParaRPr>
        </a:p>
      </dgm:t>
    </dgm:pt>
    <dgm:pt modelId="{5E007A18-8524-47AF-8838-A4FF6F1C07F7}">
      <dgm:prSet custT="1"/>
      <dgm:spPr/>
      <dgm:t>
        <a:bodyPr/>
        <a:lstStyle/>
        <a:p>
          <a:r>
            <a:rPr lang="en-US" altLang="zh-TW"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2</a:t>
          </a:r>
          <a:r>
            <a:rPr lang="zh-TW" altLang="en-US"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gm:t>
    </dgm:pt>
    <dgm:pt modelId="{40BB9CEF-33B5-4A27-AFCD-54DADA81A3A5}" type="parTrans" cxnId="{9F70F6CF-5A83-4591-98C9-E1E7AEE7CC32}">
      <dgm:prSet/>
      <dgm:spPr/>
      <dgm:t>
        <a:bodyPr/>
        <a:lstStyle/>
        <a:p>
          <a:endParaRPr lang="zh-TW" altLang="en-US" baseline="0">
            <a:latin typeface="Cambria Math" pitchFamily="18" charset="0"/>
            <a:ea typeface="全真顏體" pitchFamily="49" charset="-120"/>
          </a:endParaRPr>
        </a:p>
      </dgm:t>
    </dgm:pt>
    <dgm:pt modelId="{31195768-0F6A-4101-9E53-85192B693F96}" type="sibTrans" cxnId="{9F70F6CF-5A83-4591-98C9-E1E7AEE7CC32}">
      <dgm:prSet/>
      <dgm:spPr/>
      <dgm:t>
        <a:bodyPr/>
        <a:lstStyle/>
        <a:p>
          <a:endParaRPr lang="zh-TW" altLang="en-US" baseline="0">
            <a:latin typeface="Cambria Math" pitchFamily="18" charset="0"/>
            <a:ea typeface="全真顏體" pitchFamily="49" charset="-120"/>
          </a:endParaRPr>
        </a:p>
      </dgm:t>
    </dgm:pt>
    <dgm:pt modelId="{BAE7B4EE-9D51-44A4-8720-726F587D7EDA}">
      <dgm:prSet custT="1"/>
      <dgm:spPr>
        <a:solidFill>
          <a:srgbClr val="00CC00"/>
        </a:solidFill>
      </dgm:spPr>
      <dgm:t>
        <a:bodyPr/>
        <a:lstStyle/>
        <a:p>
          <a:r>
            <a:rPr lang="en-US" altLang="zh-TW"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4</a:t>
          </a:r>
          <a:r>
            <a:rPr lang="zh-TW" altLang="en-US" sz="2400" b="1"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gm:t>
    </dgm:pt>
    <dgm:pt modelId="{87166C62-8BBC-47EE-AB95-76E34A8C87E8}" type="parTrans" cxnId="{52208EFF-102E-4F25-B975-F20EB56AF419}">
      <dgm:prSet/>
      <dgm:spPr/>
      <dgm:t>
        <a:bodyPr/>
        <a:lstStyle/>
        <a:p>
          <a:endParaRPr lang="zh-TW" altLang="en-US" baseline="0">
            <a:latin typeface="Cambria Math" pitchFamily="18" charset="0"/>
            <a:ea typeface="全真顏體" pitchFamily="49" charset="-120"/>
          </a:endParaRPr>
        </a:p>
      </dgm:t>
    </dgm:pt>
    <dgm:pt modelId="{6FC5DAF1-B220-4605-9B3D-D67FD23F6D09}" type="sibTrans" cxnId="{52208EFF-102E-4F25-B975-F20EB56AF419}">
      <dgm:prSet/>
      <dgm:spPr/>
      <dgm:t>
        <a:bodyPr/>
        <a:lstStyle/>
        <a:p>
          <a:endParaRPr lang="zh-TW" altLang="en-US" baseline="0">
            <a:latin typeface="Cambria Math" pitchFamily="18" charset="0"/>
            <a:ea typeface="全真顏體" pitchFamily="49" charset="-120"/>
          </a:endParaRPr>
        </a:p>
      </dgm:t>
    </dgm:pt>
    <dgm:pt modelId="{F6556CDD-707A-4D23-A2C2-236236B9C11C}" type="pres">
      <dgm:prSet presAssocID="{6B6FA85F-0D86-42F5-A3C7-B94F93DCA9B8}" presName="Name0" presStyleCnt="0">
        <dgm:presLayoutVars>
          <dgm:dir/>
          <dgm:resizeHandles val="exact"/>
        </dgm:presLayoutVars>
      </dgm:prSet>
      <dgm:spPr/>
    </dgm:pt>
    <dgm:pt modelId="{F496512A-CD10-4D48-AFA6-1E6899E86D5E}" type="pres">
      <dgm:prSet presAssocID="{F7AB56FF-21FD-46D5-8DE6-AB3ECF1DA80A}" presName="node" presStyleLbl="node1" presStyleIdx="0" presStyleCnt="6" custLinFactNeighborX="79993" custLinFactNeighborY="4964">
        <dgm:presLayoutVars>
          <dgm:bulletEnabled val="1"/>
        </dgm:presLayoutVars>
      </dgm:prSet>
      <dgm:spPr/>
    </dgm:pt>
    <dgm:pt modelId="{C0F2E48D-28D2-422E-BC50-49B2A70C7D4F}" type="pres">
      <dgm:prSet presAssocID="{C5C0EFD7-D8D3-49F3-A9F8-94EEC2BE845D}" presName="sibTrans" presStyleLbl="sibTrans2D1" presStyleIdx="0" presStyleCnt="5"/>
      <dgm:spPr/>
    </dgm:pt>
    <dgm:pt modelId="{B02D742E-76B5-4D90-B680-923F263B1891}" type="pres">
      <dgm:prSet presAssocID="{C5C0EFD7-D8D3-49F3-A9F8-94EEC2BE845D}" presName="connectorText" presStyleLbl="sibTrans2D1" presStyleIdx="0" presStyleCnt="5"/>
      <dgm:spPr/>
    </dgm:pt>
    <dgm:pt modelId="{379449F0-C3AF-4558-8B61-4EFECC3F5E6F}" type="pres">
      <dgm:prSet presAssocID="{5E007A18-8524-47AF-8838-A4FF6F1C07F7}" presName="node" presStyleLbl="node1" presStyleIdx="1" presStyleCnt="6" custLinFactNeighborX="65995" custLinFactNeighborY="4964">
        <dgm:presLayoutVars>
          <dgm:bulletEnabled val="1"/>
        </dgm:presLayoutVars>
      </dgm:prSet>
      <dgm:spPr/>
    </dgm:pt>
    <dgm:pt modelId="{FD2AC5FE-B99A-4BD1-86C4-F46BB3396760}" type="pres">
      <dgm:prSet presAssocID="{31195768-0F6A-4101-9E53-85192B693F96}" presName="sibTrans" presStyleLbl="sibTrans2D1" presStyleIdx="1" presStyleCnt="5"/>
      <dgm:spPr/>
    </dgm:pt>
    <dgm:pt modelId="{2D77E98B-D32F-4FCE-B07E-2E4567670ABB}" type="pres">
      <dgm:prSet presAssocID="{31195768-0F6A-4101-9E53-85192B693F96}" presName="connectorText" presStyleLbl="sibTrans2D1" presStyleIdx="1" presStyleCnt="5"/>
      <dgm:spPr/>
    </dgm:pt>
    <dgm:pt modelId="{5E2E2118-9686-4A6B-8A3E-ADA9A56CF3EE}" type="pres">
      <dgm:prSet presAssocID="{5C8F10B6-BF9F-494F-A7D3-328711D31E68}" presName="node" presStyleLbl="node1" presStyleIdx="2" presStyleCnt="6" custLinFactNeighborX="35996" custLinFactNeighborY="4964">
        <dgm:presLayoutVars>
          <dgm:bulletEnabled val="1"/>
        </dgm:presLayoutVars>
      </dgm:prSet>
      <dgm:spPr/>
    </dgm:pt>
    <dgm:pt modelId="{269A4C71-71A7-45AC-A622-A96FF4ED3291}" type="pres">
      <dgm:prSet presAssocID="{E6605A70-A07E-48C3-B289-9FEF53C70CB9}" presName="sibTrans" presStyleLbl="sibTrans2D1" presStyleIdx="2" presStyleCnt="5"/>
      <dgm:spPr/>
    </dgm:pt>
    <dgm:pt modelId="{BC0F0930-F474-45D1-83A3-150DB33D7D6B}" type="pres">
      <dgm:prSet presAssocID="{E6605A70-A07E-48C3-B289-9FEF53C70CB9}" presName="connectorText" presStyleLbl="sibTrans2D1" presStyleIdx="2" presStyleCnt="5"/>
      <dgm:spPr/>
    </dgm:pt>
    <dgm:pt modelId="{B4063888-5028-4F9D-B6FE-08918E4D7DE4}" type="pres">
      <dgm:prSet presAssocID="{BAE7B4EE-9D51-44A4-8720-726F587D7EDA}" presName="node" presStyleLbl="node1" presStyleIdx="3" presStyleCnt="6">
        <dgm:presLayoutVars>
          <dgm:bulletEnabled val="1"/>
        </dgm:presLayoutVars>
      </dgm:prSet>
      <dgm:spPr/>
    </dgm:pt>
    <dgm:pt modelId="{4111787F-F646-4FB5-B644-7052613DF02D}" type="pres">
      <dgm:prSet presAssocID="{6FC5DAF1-B220-4605-9B3D-D67FD23F6D09}" presName="sibTrans" presStyleLbl="sibTrans2D1" presStyleIdx="3" presStyleCnt="5"/>
      <dgm:spPr/>
    </dgm:pt>
    <dgm:pt modelId="{8877CA8A-42FC-41AA-AD44-7A2DDA78A8E6}" type="pres">
      <dgm:prSet presAssocID="{6FC5DAF1-B220-4605-9B3D-D67FD23F6D09}" presName="connectorText" presStyleLbl="sibTrans2D1" presStyleIdx="3" presStyleCnt="5"/>
      <dgm:spPr/>
    </dgm:pt>
    <dgm:pt modelId="{5567B4DC-44D6-439F-AA05-3214E81D74A7}" type="pres">
      <dgm:prSet presAssocID="{5FCC98B5-4FCF-4346-92F4-A9130EB84393}" presName="node" presStyleLbl="node1" presStyleIdx="4" presStyleCnt="6" custLinFactNeighborX="-24002" custLinFactNeighborY="4964">
        <dgm:presLayoutVars>
          <dgm:bulletEnabled val="1"/>
        </dgm:presLayoutVars>
      </dgm:prSet>
      <dgm:spPr/>
    </dgm:pt>
    <dgm:pt modelId="{A52C85EC-F6D1-4EA3-B321-2799A2A5716F}" type="pres">
      <dgm:prSet presAssocID="{37434E3F-8EE7-4929-809F-519B09CD0A96}" presName="sibTrans" presStyleLbl="sibTrans2D1" presStyleIdx="4" presStyleCnt="5"/>
      <dgm:spPr/>
    </dgm:pt>
    <dgm:pt modelId="{43C7BB36-80A2-42A0-98B3-98E3A1BBEFB4}" type="pres">
      <dgm:prSet presAssocID="{37434E3F-8EE7-4929-809F-519B09CD0A96}" presName="connectorText" presStyleLbl="sibTrans2D1" presStyleIdx="4" presStyleCnt="5"/>
      <dgm:spPr/>
    </dgm:pt>
    <dgm:pt modelId="{FC6D94EA-00C7-4C26-AE75-5D654285F453}" type="pres">
      <dgm:prSet presAssocID="{DACB64E3-DA06-4709-A5FE-7C251809BA92}" presName="node" presStyleLbl="node1" presStyleIdx="5" presStyleCnt="6" custLinFactNeighborX="-54001" custLinFactNeighborY="4964">
        <dgm:presLayoutVars>
          <dgm:bulletEnabled val="1"/>
        </dgm:presLayoutVars>
      </dgm:prSet>
      <dgm:spPr/>
    </dgm:pt>
  </dgm:ptLst>
  <dgm:cxnLst>
    <dgm:cxn modelId="{142B3A21-56E1-45C6-AF5A-FA07F6D9ADD7}" type="presOf" srcId="{F7AB56FF-21FD-46D5-8DE6-AB3ECF1DA80A}" destId="{F496512A-CD10-4D48-AFA6-1E6899E86D5E}" srcOrd="0" destOrd="0" presId="urn:microsoft.com/office/officeart/2005/8/layout/process1"/>
    <dgm:cxn modelId="{EAC7AC29-E463-493C-A13C-29497CA771A1}" type="presOf" srcId="{DACB64E3-DA06-4709-A5FE-7C251809BA92}" destId="{FC6D94EA-00C7-4C26-AE75-5D654285F453}" srcOrd="0" destOrd="0" presId="urn:microsoft.com/office/officeart/2005/8/layout/process1"/>
    <dgm:cxn modelId="{DC12C062-5E4F-4AF3-A5E7-F8EF742FD7A3}" type="presOf" srcId="{6B6FA85F-0D86-42F5-A3C7-B94F93DCA9B8}" destId="{F6556CDD-707A-4D23-A2C2-236236B9C11C}" srcOrd="0" destOrd="0" presId="urn:microsoft.com/office/officeart/2005/8/layout/process1"/>
    <dgm:cxn modelId="{650B006F-CF8A-4143-9CC0-9EB3A01C748F}" type="presOf" srcId="{BAE7B4EE-9D51-44A4-8720-726F587D7EDA}" destId="{B4063888-5028-4F9D-B6FE-08918E4D7DE4}" srcOrd="0" destOrd="0" presId="urn:microsoft.com/office/officeart/2005/8/layout/process1"/>
    <dgm:cxn modelId="{AA12F552-AC03-4A47-AFEC-81B4914BB727}" type="presOf" srcId="{6FC5DAF1-B220-4605-9B3D-D67FD23F6D09}" destId="{4111787F-F646-4FB5-B644-7052613DF02D}" srcOrd="0" destOrd="0" presId="urn:microsoft.com/office/officeart/2005/8/layout/process1"/>
    <dgm:cxn modelId="{16D4A576-AB84-41F7-9311-BC40DAFF9F25}" srcId="{6B6FA85F-0D86-42F5-A3C7-B94F93DCA9B8}" destId="{DACB64E3-DA06-4709-A5FE-7C251809BA92}" srcOrd="5" destOrd="0" parTransId="{79D586D0-3631-4761-94AA-938FA996E8A7}" sibTransId="{C36C5D1F-1837-431D-B009-4AD416C2067C}"/>
    <dgm:cxn modelId="{5F706578-C826-4FE4-97F2-BD41C1054BDC}" type="presOf" srcId="{31195768-0F6A-4101-9E53-85192B693F96}" destId="{2D77E98B-D32F-4FCE-B07E-2E4567670ABB}" srcOrd="1" destOrd="0" presId="urn:microsoft.com/office/officeart/2005/8/layout/process1"/>
    <dgm:cxn modelId="{D3420680-AA0C-4F53-A754-D85C6132A7B0}" srcId="{6B6FA85F-0D86-42F5-A3C7-B94F93DCA9B8}" destId="{5FCC98B5-4FCF-4346-92F4-A9130EB84393}" srcOrd="4" destOrd="0" parTransId="{80498741-AD13-4824-A04E-B3888047D68D}" sibTransId="{37434E3F-8EE7-4929-809F-519B09CD0A96}"/>
    <dgm:cxn modelId="{C1CBEB8F-1FE0-4DD8-A228-7EB21342CEC9}" type="presOf" srcId="{37434E3F-8EE7-4929-809F-519B09CD0A96}" destId="{A52C85EC-F6D1-4EA3-B321-2799A2A5716F}" srcOrd="0" destOrd="0" presId="urn:microsoft.com/office/officeart/2005/8/layout/process1"/>
    <dgm:cxn modelId="{C464D794-E3AE-4040-BE30-7885009AC54C}" type="presOf" srcId="{5E007A18-8524-47AF-8838-A4FF6F1C07F7}" destId="{379449F0-C3AF-4558-8B61-4EFECC3F5E6F}" srcOrd="0" destOrd="0" presId="urn:microsoft.com/office/officeart/2005/8/layout/process1"/>
    <dgm:cxn modelId="{EC83A895-11AE-4B98-86C9-080940D341BE}" type="presOf" srcId="{E6605A70-A07E-48C3-B289-9FEF53C70CB9}" destId="{BC0F0930-F474-45D1-83A3-150DB33D7D6B}" srcOrd="1" destOrd="0" presId="urn:microsoft.com/office/officeart/2005/8/layout/process1"/>
    <dgm:cxn modelId="{896C229C-D77A-4ACA-8E1B-77DC4300A96C}" type="presOf" srcId="{E6605A70-A07E-48C3-B289-9FEF53C70CB9}" destId="{269A4C71-71A7-45AC-A622-A96FF4ED3291}" srcOrd="0" destOrd="0" presId="urn:microsoft.com/office/officeart/2005/8/layout/process1"/>
    <dgm:cxn modelId="{7C9F3BA8-EA8E-44CC-AC90-0FA2CC59E858}" type="presOf" srcId="{C5C0EFD7-D8D3-49F3-A9F8-94EEC2BE845D}" destId="{C0F2E48D-28D2-422E-BC50-49B2A70C7D4F}" srcOrd="0" destOrd="0" presId="urn:microsoft.com/office/officeart/2005/8/layout/process1"/>
    <dgm:cxn modelId="{1A7F0EC2-10EE-43E4-A838-B13B42C95968}" type="presOf" srcId="{C5C0EFD7-D8D3-49F3-A9F8-94EEC2BE845D}" destId="{B02D742E-76B5-4D90-B680-923F263B1891}" srcOrd="1" destOrd="0" presId="urn:microsoft.com/office/officeart/2005/8/layout/process1"/>
    <dgm:cxn modelId="{E05D68CD-A417-4677-B29F-C23080D966E8}" type="presOf" srcId="{6FC5DAF1-B220-4605-9B3D-D67FD23F6D09}" destId="{8877CA8A-42FC-41AA-AD44-7A2DDA78A8E6}" srcOrd="1" destOrd="0" presId="urn:microsoft.com/office/officeart/2005/8/layout/process1"/>
    <dgm:cxn modelId="{9F70F6CF-5A83-4591-98C9-E1E7AEE7CC32}" srcId="{6B6FA85F-0D86-42F5-A3C7-B94F93DCA9B8}" destId="{5E007A18-8524-47AF-8838-A4FF6F1C07F7}" srcOrd="1" destOrd="0" parTransId="{40BB9CEF-33B5-4A27-AFCD-54DADA81A3A5}" sibTransId="{31195768-0F6A-4101-9E53-85192B693F96}"/>
    <dgm:cxn modelId="{38645ED0-1828-4FDC-A4F3-0412DFEC71EA}" type="presOf" srcId="{5FCC98B5-4FCF-4346-92F4-A9130EB84393}" destId="{5567B4DC-44D6-439F-AA05-3214E81D74A7}" srcOrd="0" destOrd="0" presId="urn:microsoft.com/office/officeart/2005/8/layout/process1"/>
    <dgm:cxn modelId="{38086FD1-93FB-4C2C-BCF2-C1090195411D}" type="presOf" srcId="{31195768-0F6A-4101-9E53-85192B693F96}" destId="{FD2AC5FE-B99A-4BD1-86C4-F46BB3396760}" srcOrd="0" destOrd="0" presId="urn:microsoft.com/office/officeart/2005/8/layout/process1"/>
    <dgm:cxn modelId="{14F181DB-A0B5-4DF0-A86D-CA326606079C}" srcId="{6B6FA85F-0D86-42F5-A3C7-B94F93DCA9B8}" destId="{F7AB56FF-21FD-46D5-8DE6-AB3ECF1DA80A}" srcOrd="0" destOrd="0" parTransId="{FAC85833-51AF-436C-91F9-9F769AF926A1}" sibTransId="{C5C0EFD7-D8D3-49F3-A9F8-94EEC2BE845D}"/>
    <dgm:cxn modelId="{646CB0E8-ABE9-497F-AD28-9C850812B6CC}" type="presOf" srcId="{37434E3F-8EE7-4929-809F-519B09CD0A96}" destId="{43C7BB36-80A2-42A0-98B3-98E3A1BBEFB4}" srcOrd="1" destOrd="0" presId="urn:microsoft.com/office/officeart/2005/8/layout/process1"/>
    <dgm:cxn modelId="{5B6416EF-E578-4B89-93D2-D71EC949640A}" type="presOf" srcId="{5C8F10B6-BF9F-494F-A7D3-328711D31E68}" destId="{5E2E2118-9686-4A6B-8A3E-ADA9A56CF3EE}" srcOrd="0" destOrd="0" presId="urn:microsoft.com/office/officeart/2005/8/layout/process1"/>
    <dgm:cxn modelId="{B90B7EF7-F73F-46E3-9FBC-B2AAAADDD649}" srcId="{6B6FA85F-0D86-42F5-A3C7-B94F93DCA9B8}" destId="{5C8F10B6-BF9F-494F-A7D3-328711D31E68}" srcOrd="2" destOrd="0" parTransId="{37F4C702-79DD-4F2C-8041-6BFC741B3628}" sibTransId="{E6605A70-A07E-48C3-B289-9FEF53C70CB9}"/>
    <dgm:cxn modelId="{52208EFF-102E-4F25-B975-F20EB56AF419}" srcId="{6B6FA85F-0D86-42F5-A3C7-B94F93DCA9B8}" destId="{BAE7B4EE-9D51-44A4-8720-726F587D7EDA}" srcOrd="3" destOrd="0" parTransId="{87166C62-8BBC-47EE-AB95-76E34A8C87E8}" sibTransId="{6FC5DAF1-B220-4605-9B3D-D67FD23F6D09}"/>
    <dgm:cxn modelId="{1FAA92BC-1BAD-4861-A6E8-19F6F4084209}" type="presParOf" srcId="{F6556CDD-707A-4D23-A2C2-236236B9C11C}" destId="{F496512A-CD10-4D48-AFA6-1E6899E86D5E}" srcOrd="0" destOrd="0" presId="urn:microsoft.com/office/officeart/2005/8/layout/process1"/>
    <dgm:cxn modelId="{DFBB7732-FCE0-4782-888D-2B6F8371B66B}" type="presParOf" srcId="{F6556CDD-707A-4D23-A2C2-236236B9C11C}" destId="{C0F2E48D-28D2-422E-BC50-49B2A70C7D4F}" srcOrd="1" destOrd="0" presId="urn:microsoft.com/office/officeart/2005/8/layout/process1"/>
    <dgm:cxn modelId="{D3A54455-7352-4B80-8AD1-6642172C454D}" type="presParOf" srcId="{C0F2E48D-28D2-422E-BC50-49B2A70C7D4F}" destId="{B02D742E-76B5-4D90-B680-923F263B1891}" srcOrd="0" destOrd="0" presId="urn:microsoft.com/office/officeart/2005/8/layout/process1"/>
    <dgm:cxn modelId="{99E3BB44-7DA7-45E3-9814-BDA18C06421A}" type="presParOf" srcId="{F6556CDD-707A-4D23-A2C2-236236B9C11C}" destId="{379449F0-C3AF-4558-8B61-4EFECC3F5E6F}" srcOrd="2" destOrd="0" presId="urn:microsoft.com/office/officeart/2005/8/layout/process1"/>
    <dgm:cxn modelId="{44ED0A95-0033-420A-9EA6-528ED7EA11B6}" type="presParOf" srcId="{F6556CDD-707A-4D23-A2C2-236236B9C11C}" destId="{FD2AC5FE-B99A-4BD1-86C4-F46BB3396760}" srcOrd="3" destOrd="0" presId="urn:microsoft.com/office/officeart/2005/8/layout/process1"/>
    <dgm:cxn modelId="{AD8A41DF-7B5E-49DA-9FEB-EA8A0D907D7A}" type="presParOf" srcId="{FD2AC5FE-B99A-4BD1-86C4-F46BB3396760}" destId="{2D77E98B-D32F-4FCE-B07E-2E4567670ABB}" srcOrd="0" destOrd="0" presId="urn:microsoft.com/office/officeart/2005/8/layout/process1"/>
    <dgm:cxn modelId="{266B1645-7C9B-45A8-804E-168813F482B9}" type="presParOf" srcId="{F6556CDD-707A-4D23-A2C2-236236B9C11C}" destId="{5E2E2118-9686-4A6B-8A3E-ADA9A56CF3EE}" srcOrd="4" destOrd="0" presId="urn:microsoft.com/office/officeart/2005/8/layout/process1"/>
    <dgm:cxn modelId="{11911871-8ADA-4D04-BCB7-9AD53C01A9E7}" type="presParOf" srcId="{F6556CDD-707A-4D23-A2C2-236236B9C11C}" destId="{269A4C71-71A7-45AC-A622-A96FF4ED3291}" srcOrd="5" destOrd="0" presId="urn:microsoft.com/office/officeart/2005/8/layout/process1"/>
    <dgm:cxn modelId="{9973DECD-B409-4AB3-85E2-633417473B0A}" type="presParOf" srcId="{269A4C71-71A7-45AC-A622-A96FF4ED3291}" destId="{BC0F0930-F474-45D1-83A3-150DB33D7D6B}" srcOrd="0" destOrd="0" presId="urn:microsoft.com/office/officeart/2005/8/layout/process1"/>
    <dgm:cxn modelId="{D1B1CF66-6187-4077-9D68-1F440809B4A9}" type="presParOf" srcId="{F6556CDD-707A-4D23-A2C2-236236B9C11C}" destId="{B4063888-5028-4F9D-B6FE-08918E4D7DE4}" srcOrd="6" destOrd="0" presId="urn:microsoft.com/office/officeart/2005/8/layout/process1"/>
    <dgm:cxn modelId="{2FEB647C-1AB2-4A3F-AD74-953719A86D3D}" type="presParOf" srcId="{F6556CDD-707A-4D23-A2C2-236236B9C11C}" destId="{4111787F-F646-4FB5-B644-7052613DF02D}" srcOrd="7" destOrd="0" presId="urn:microsoft.com/office/officeart/2005/8/layout/process1"/>
    <dgm:cxn modelId="{8476C1C2-67BA-4337-9582-D37A26F3D475}" type="presParOf" srcId="{4111787F-F646-4FB5-B644-7052613DF02D}" destId="{8877CA8A-42FC-41AA-AD44-7A2DDA78A8E6}" srcOrd="0" destOrd="0" presId="urn:microsoft.com/office/officeart/2005/8/layout/process1"/>
    <dgm:cxn modelId="{D6AB704F-F351-47B2-A5B4-1387D751AE49}" type="presParOf" srcId="{F6556CDD-707A-4D23-A2C2-236236B9C11C}" destId="{5567B4DC-44D6-439F-AA05-3214E81D74A7}" srcOrd="8" destOrd="0" presId="urn:microsoft.com/office/officeart/2005/8/layout/process1"/>
    <dgm:cxn modelId="{9D6C0815-5ED3-4AEA-BF03-D68C2E2B6BBC}" type="presParOf" srcId="{F6556CDD-707A-4D23-A2C2-236236B9C11C}" destId="{A52C85EC-F6D1-4EA3-B321-2799A2A5716F}" srcOrd="9" destOrd="0" presId="urn:microsoft.com/office/officeart/2005/8/layout/process1"/>
    <dgm:cxn modelId="{B9A56898-7CCD-4152-A7A0-49B64BA983C7}" type="presParOf" srcId="{A52C85EC-F6D1-4EA3-B321-2799A2A5716F}" destId="{43C7BB36-80A2-42A0-98B3-98E3A1BBEFB4}" srcOrd="0" destOrd="0" presId="urn:microsoft.com/office/officeart/2005/8/layout/process1"/>
    <dgm:cxn modelId="{4BF90A15-D92B-4DAC-BB0F-E727772E3C57}" type="presParOf" srcId="{F6556CDD-707A-4D23-A2C2-236236B9C11C}" destId="{FC6D94EA-00C7-4C26-AE75-5D654285F453}"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6512A-CD10-4D48-AFA6-1E6899E86D5E}">
      <dsp:nvSpPr>
        <dsp:cNvPr id="0" name=""/>
        <dsp:cNvSpPr/>
      </dsp:nvSpPr>
      <dsp:spPr>
        <a:xfrm>
          <a:off x="342872" y="1185791"/>
          <a:ext cx="1071570" cy="73335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1</a:t>
          </a:r>
          <a:r>
            <a:rPr lang="zh-TW" altLang="en-US"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sp:txBody>
      <dsp:txXfrm>
        <a:off x="364351" y="1207270"/>
        <a:ext cx="1028612" cy="690397"/>
      </dsp:txXfrm>
    </dsp:sp>
    <dsp:sp modelId="{C0F2E48D-28D2-422E-BC50-49B2A70C7D4F}">
      <dsp:nvSpPr>
        <dsp:cNvPr id="0" name=""/>
        <dsp:cNvSpPr/>
      </dsp:nvSpPr>
      <dsp:spPr>
        <a:xfrm>
          <a:off x="1506599" y="1419595"/>
          <a:ext cx="195373" cy="26574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baseline="0">
            <a:latin typeface="Cambria Math" pitchFamily="18" charset="0"/>
            <a:ea typeface="全真顏體" pitchFamily="49" charset="-120"/>
          </a:endParaRPr>
        </a:p>
      </dsp:txBody>
      <dsp:txXfrm>
        <a:off x="1506599" y="1472745"/>
        <a:ext cx="136761" cy="159449"/>
      </dsp:txXfrm>
    </dsp:sp>
    <dsp:sp modelId="{379449F0-C3AF-4558-8B61-4EFECC3F5E6F}">
      <dsp:nvSpPr>
        <dsp:cNvPr id="0" name=""/>
        <dsp:cNvSpPr/>
      </dsp:nvSpPr>
      <dsp:spPr>
        <a:xfrm>
          <a:off x="1783071" y="1185791"/>
          <a:ext cx="1071570" cy="733355"/>
        </a:xfrm>
        <a:prstGeom prst="roundRect">
          <a:avLst>
            <a:gd name="adj" fmla="val 10000"/>
          </a:avLst>
        </a:prstGeom>
        <a:solidFill>
          <a:schemeClr val="accent2">
            <a:hueOff val="-2880000"/>
            <a:satOff val="-10001"/>
            <a:lumOff val="12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2</a:t>
          </a:r>
          <a:r>
            <a:rPr lang="zh-TW" altLang="en-US"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sp:txBody>
      <dsp:txXfrm>
        <a:off x="1804550" y="1207270"/>
        <a:ext cx="1028612" cy="690397"/>
      </dsp:txXfrm>
    </dsp:sp>
    <dsp:sp modelId="{FD2AC5FE-B99A-4BD1-86C4-F46BB3396760}">
      <dsp:nvSpPr>
        <dsp:cNvPr id="0" name=""/>
        <dsp:cNvSpPr/>
      </dsp:nvSpPr>
      <dsp:spPr>
        <a:xfrm>
          <a:off x="2929652" y="1419595"/>
          <a:ext cx="159023" cy="265749"/>
        </a:xfrm>
        <a:prstGeom prst="rightArrow">
          <a:avLst>
            <a:gd name="adj1" fmla="val 60000"/>
            <a:gd name="adj2" fmla="val 50000"/>
          </a:avLst>
        </a:prstGeom>
        <a:solidFill>
          <a:schemeClr val="accent2">
            <a:hueOff val="-3600000"/>
            <a:satOff val="-12501"/>
            <a:lumOff val="1500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baseline="0">
            <a:latin typeface="Cambria Math" pitchFamily="18" charset="0"/>
            <a:ea typeface="全真顏體" pitchFamily="49" charset="-120"/>
          </a:endParaRPr>
        </a:p>
      </dsp:txBody>
      <dsp:txXfrm>
        <a:off x="2929652" y="1472745"/>
        <a:ext cx="111316" cy="159449"/>
      </dsp:txXfrm>
    </dsp:sp>
    <dsp:sp modelId="{5E2E2118-9686-4A6B-8A3E-ADA9A56CF3EE}">
      <dsp:nvSpPr>
        <dsp:cNvPr id="0" name=""/>
        <dsp:cNvSpPr/>
      </dsp:nvSpPr>
      <dsp:spPr>
        <a:xfrm>
          <a:off x="3154684" y="1185791"/>
          <a:ext cx="1071570" cy="733355"/>
        </a:xfrm>
        <a:prstGeom prst="roundRect">
          <a:avLst>
            <a:gd name="adj" fmla="val 10000"/>
          </a:avLst>
        </a:prstGeom>
        <a:solidFill>
          <a:schemeClr val="accent2">
            <a:hueOff val="-5760000"/>
            <a:satOff val="-20001"/>
            <a:lumOff val="24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3</a:t>
          </a:r>
          <a:r>
            <a:rPr lang="zh-TW" altLang="en-US"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sp:txBody>
      <dsp:txXfrm>
        <a:off x="3176163" y="1207270"/>
        <a:ext cx="1028612" cy="690397"/>
      </dsp:txXfrm>
    </dsp:sp>
    <dsp:sp modelId="{269A4C71-71A7-45AC-A622-A96FF4ED3291}">
      <dsp:nvSpPr>
        <dsp:cNvPr id="0" name=""/>
        <dsp:cNvSpPr/>
      </dsp:nvSpPr>
      <dsp:spPr>
        <a:xfrm rot="21507039">
          <a:off x="4294813" y="1401281"/>
          <a:ext cx="145452" cy="265749"/>
        </a:xfrm>
        <a:prstGeom prst="rightArrow">
          <a:avLst>
            <a:gd name="adj1" fmla="val 60000"/>
            <a:gd name="adj2" fmla="val 50000"/>
          </a:avLst>
        </a:prstGeom>
        <a:solidFill>
          <a:schemeClr val="accent2">
            <a:hueOff val="-7200000"/>
            <a:satOff val="-25001"/>
            <a:lumOff val="300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baseline="0">
            <a:latin typeface="Cambria Math" pitchFamily="18" charset="0"/>
            <a:ea typeface="全真顏體" pitchFamily="49" charset="-120"/>
          </a:endParaRPr>
        </a:p>
      </dsp:txBody>
      <dsp:txXfrm>
        <a:off x="4294821" y="1455021"/>
        <a:ext cx="101816" cy="159449"/>
      </dsp:txXfrm>
    </dsp:sp>
    <dsp:sp modelId="{B4063888-5028-4F9D-B6FE-08918E4D7DE4}">
      <dsp:nvSpPr>
        <dsp:cNvPr id="0" name=""/>
        <dsp:cNvSpPr/>
      </dsp:nvSpPr>
      <dsp:spPr>
        <a:xfrm>
          <a:off x="4500594" y="1149388"/>
          <a:ext cx="1071570" cy="733355"/>
        </a:xfrm>
        <a:prstGeom prst="roundRect">
          <a:avLst>
            <a:gd name="adj" fmla="val 10000"/>
          </a:avLst>
        </a:prstGeom>
        <a:solidFill>
          <a:srgbClr val="00CC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4</a:t>
          </a:r>
          <a:r>
            <a:rPr lang="zh-TW" altLang="en-US"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sp:txBody>
      <dsp:txXfrm>
        <a:off x="4522073" y="1170867"/>
        <a:ext cx="1028612" cy="690397"/>
      </dsp:txXfrm>
    </dsp:sp>
    <dsp:sp modelId="{4111787F-F646-4FB5-B644-7052613DF02D}">
      <dsp:nvSpPr>
        <dsp:cNvPr id="0" name=""/>
        <dsp:cNvSpPr/>
      </dsp:nvSpPr>
      <dsp:spPr>
        <a:xfrm rot="89542">
          <a:off x="5653571" y="1401520"/>
          <a:ext cx="172705" cy="265749"/>
        </a:xfrm>
        <a:prstGeom prst="rightArrow">
          <a:avLst>
            <a:gd name="adj1" fmla="val 60000"/>
            <a:gd name="adj2" fmla="val 50000"/>
          </a:avLst>
        </a:prstGeom>
        <a:solidFill>
          <a:schemeClr val="accent2">
            <a:hueOff val="-10800000"/>
            <a:satOff val="-37502"/>
            <a:lumOff val="450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baseline="0">
            <a:latin typeface="Cambria Math" pitchFamily="18" charset="0"/>
            <a:ea typeface="全真顏體" pitchFamily="49" charset="-120"/>
          </a:endParaRPr>
        </a:p>
      </dsp:txBody>
      <dsp:txXfrm>
        <a:off x="5653580" y="1453995"/>
        <a:ext cx="120894" cy="159449"/>
      </dsp:txXfrm>
    </dsp:sp>
    <dsp:sp modelId="{5567B4DC-44D6-439F-AA05-3214E81D74A7}">
      <dsp:nvSpPr>
        <dsp:cNvPr id="0" name=""/>
        <dsp:cNvSpPr/>
      </dsp:nvSpPr>
      <dsp:spPr>
        <a:xfrm>
          <a:off x="5897912" y="1185791"/>
          <a:ext cx="1071570" cy="733355"/>
        </a:xfrm>
        <a:prstGeom prst="roundRect">
          <a:avLst>
            <a:gd name="adj" fmla="val 10000"/>
          </a:avLst>
        </a:prstGeom>
        <a:solidFill>
          <a:srgbClr val="FF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5</a:t>
          </a:r>
          <a:r>
            <a:rPr lang="zh-TW" altLang="en-US"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sp:txBody>
      <dsp:txXfrm>
        <a:off x="5919391" y="1207270"/>
        <a:ext cx="1028612" cy="690397"/>
      </dsp:txXfrm>
    </dsp:sp>
    <dsp:sp modelId="{A52C85EC-F6D1-4EA3-B321-2799A2A5716F}">
      <dsp:nvSpPr>
        <dsp:cNvPr id="0" name=""/>
        <dsp:cNvSpPr/>
      </dsp:nvSpPr>
      <dsp:spPr>
        <a:xfrm>
          <a:off x="7044493" y="1419595"/>
          <a:ext cx="159023" cy="265749"/>
        </a:xfrm>
        <a:prstGeom prst="rightArrow">
          <a:avLst>
            <a:gd name="adj1" fmla="val 60000"/>
            <a:gd name="adj2" fmla="val 50000"/>
          </a:avLst>
        </a:prstGeom>
        <a:solidFill>
          <a:schemeClr val="accent2">
            <a:hueOff val="-14400000"/>
            <a:satOff val="-50003"/>
            <a:lumOff val="6000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baseline="0">
            <a:latin typeface="Cambria Math" pitchFamily="18" charset="0"/>
            <a:ea typeface="全真顏體" pitchFamily="49" charset="-120"/>
          </a:endParaRPr>
        </a:p>
      </dsp:txBody>
      <dsp:txXfrm>
        <a:off x="7044493" y="1472745"/>
        <a:ext cx="111316" cy="159449"/>
      </dsp:txXfrm>
    </dsp:sp>
    <dsp:sp modelId="{FC6D94EA-00C7-4C26-AE75-5D654285F453}">
      <dsp:nvSpPr>
        <dsp:cNvPr id="0" name=""/>
        <dsp:cNvSpPr/>
      </dsp:nvSpPr>
      <dsp:spPr>
        <a:xfrm>
          <a:off x="7269526" y="1185791"/>
          <a:ext cx="1071570" cy="733355"/>
        </a:xfrm>
        <a:prstGeom prst="roundRect">
          <a:avLst>
            <a:gd name="adj" fmla="val 10000"/>
          </a:avLst>
        </a:prstGeom>
        <a:solidFill>
          <a:srgbClr val="FF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6</a:t>
          </a:r>
          <a:r>
            <a:rPr lang="zh-TW" altLang="en-US" sz="2400" b="1" kern="1200" baseline="0" dirty="0">
              <a:effectLst>
                <a:outerShdw blurRad="38100" dist="38100" dir="2700000" algn="tl">
                  <a:srgbClr val="000000">
                    <a:alpha val="43137"/>
                  </a:srgbClr>
                </a:outerShdw>
              </a:effectLst>
              <a:latin typeface="Times New Roman" pitchFamily="18" charset="0"/>
              <a:ea typeface="全真顏體" pitchFamily="49" charset="-120"/>
              <a:cs typeface="Times New Roman" pitchFamily="18" charset="0"/>
            </a:rPr>
            <a:t>級分</a:t>
          </a:r>
        </a:p>
      </dsp:txBody>
      <dsp:txXfrm>
        <a:off x="7291005" y="1207270"/>
        <a:ext cx="1028612" cy="6903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8886D6B-AEAC-4769-A956-52B5D9BDFA4F}" type="datetimeFigureOut">
              <a:rPr lang="zh-TW" altLang="en-US"/>
              <a:pPr>
                <a:defRPr/>
              </a:pPr>
              <a:t>2021/2/25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FD9B108-8B31-489B-AAD3-0F4732A2CF35}" type="slidenum">
              <a:rPr lang="zh-TW" altLang="en-US"/>
              <a:pPr>
                <a:defRPr/>
              </a:pPr>
              <a:t>‹#›</a:t>
            </a:fld>
            <a:endParaRPr lang="zh-TW" altLang="en-US"/>
          </a:p>
        </p:txBody>
      </p:sp>
    </p:spTree>
    <p:extLst>
      <p:ext uri="{BB962C8B-B14F-4D97-AF65-F5344CB8AC3E}">
        <p14:creationId xmlns:p14="http://schemas.microsoft.com/office/powerpoint/2010/main" val="712724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TW"/>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TW"/>
          </a:p>
        </p:txBody>
      </p:sp>
      <p:sp>
        <p:nvSpPr>
          <p:cNvPr id="1167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TW"/>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0B41370-E4F3-4B82-8FC5-75F696EC6138}" type="slidenum">
              <a:rPr lang="en-US" altLang="zh-TW"/>
              <a:pPr>
                <a:defRPr/>
              </a:pPr>
              <a:t>‹#›</a:t>
            </a:fld>
            <a:endParaRPr lang="en-US" altLang="zh-TW"/>
          </a:p>
        </p:txBody>
      </p:sp>
    </p:spTree>
    <p:extLst>
      <p:ext uri="{BB962C8B-B14F-4D97-AF65-F5344CB8AC3E}">
        <p14:creationId xmlns:p14="http://schemas.microsoft.com/office/powerpoint/2010/main" val="3269729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18</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18</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投影片圖像版面配置區 1"/>
          <p:cNvSpPr>
            <a:spLocks noGrp="1" noRot="1" noChangeAspect="1" noTextEdit="1"/>
          </p:cNvSpPr>
          <p:nvPr>
            <p:ph type="sldImg"/>
          </p:nvPr>
        </p:nvSpPr>
        <p:spPr bwMode="auto">
          <a:xfrm>
            <a:off x="919163" y="746125"/>
            <a:ext cx="4960937" cy="3721100"/>
          </a:xfrm>
          <a:noFill/>
          <a:ln>
            <a:solidFill>
              <a:srgbClr val="000000"/>
            </a:solidFill>
            <a:miter lim="800000"/>
            <a:headEnd/>
            <a:tailEnd/>
          </a:ln>
        </p:spPr>
      </p:sp>
      <p:sp>
        <p:nvSpPr>
          <p:cNvPr id="182275" name="備忘稿版面配置區 2"/>
          <p:cNvSpPr>
            <a:spLocks noGrp="1"/>
          </p:cNvSpPr>
          <p:nvPr>
            <p:ph type="body" idx="1"/>
          </p:nvPr>
        </p:nvSpPr>
        <p:spPr bwMode="auto">
          <a:noFill/>
        </p:spPr>
        <p:txBody>
          <a:bodyPr wrap="square" numCol="1" anchor="t" anchorCtr="0" compatLnSpc="1">
            <a:prstTxWarp prst="textNoShape">
              <a:avLst/>
            </a:prstTxWarp>
          </a:bodyPr>
          <a:lstStyle/>
          <a:p>
            <a:pPr defTabSz="488950"/>
            <a:r>
              <a:rPr lang="zh-TW" altLang="en-US"/>
              <a:t>可以提醒「今年的標示很重要」</a:t>
            </a:r>
          </a:p>
          <a:p>
            <a:pPr defTabSz="488950"/>
            <a:endParaRPr lang="zh-TW" altLang="en-US"/>
          </a:p>
        </p:txBody>
      </p:sp>
      <p:sp>
        <p:nvSpPr>
          <p:cNvPr id="182276" name="投影片編號版面配置區 3"/>
          <p:cNvSpPr txBox="1">
            <a:spLocks noGrp="1"/>
          </p:cNvSpPr>
          <p:nvPr/>
        </p:nvSpPr>
        <p:spPr bwMode="auto">
          <a:xfrm>
            <a:off x="3848617" y="9427729"/>
            <a:ext cx="2946922" cy="496893"/>
          </a:xfrm>
          <a:prstGeom prst="rect">
            <a:avLst/>
          </a:prstGeom>
          <a:noFill/>
          <a:ln w="9525">
            <a:noFill/>
            <a:miter lim="800000"/>
            <a:headEnd/>
            <a:tailEnd/>
          </a:ln>
        </p:spPr>
        <p:txBody>
          <a:bodyPr lIns="98293" tIns="49146" rIns="98293" bIns="49146" anchor="b"/>
          <a:lstStyle/>
          <a:p>
            <a:pPr algn="r" eaLnBrk="1" hangingPunct="1"/>
            <a:fld id="{3362A614-CA90-4CB7-8367-80873E007287}" type="slidenum">
              <a:rPr lang="zh-TW" altLang="en-US" sz="1300">
                <a:solidFill>
                  <a:srgbClr val="000000"/>
                </a:solidFill>
                <a:latin typeface="Calibri" pitchFamily="34" charset="0"/>
              </a:rPr>
              <a:pPr algn="r" eaLnBrk="1" hangingPunct="1"/>
              <a:t>49</a:t>
            </a:fld>
            <a:endParaRPr lang="zh-TW" altLang="en-US" sz="1300">
              <a:solidFill>
                <a:srgbClr val="000000"/>
              </a:solidFill>
              <a:latin typeface="Calibri" pitchFamily="34" charset="0"/>
            </a:endParaRPr>
          </a:p>
        </p:txBody>
      </p:sp>
      <p:sp>
        <p:nvSpPr>
          <p:cNvPr id="182277" name="日期版面配置區 1"/>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zh-TW" altLang="en-US">
              <a:solidFill>
                <a:srgbClr val="000000"/>
              </a:solidFill>
            </a:endParaRPr>
          </a:p>
        </p:txBody>
      </p:sp>
      <p:sp>
        <p:nvSpPr>
          <p:cNvPr id="182278" name="投影片編號版面配置區 2"/>
          <p:cNvSpPr>
            <a:spLocks noGrp="1"/>
          </p:cNvSpPr>
          <p:nvPr>
            <p:ph type="sldNum" sz="quarter" idx="5"/>
          </p:nvPr>
        </p:nvSpPr>
        <p:spPr bwMode="auto">
          <a:noFill/>
          <a:ln>
            <a:miter lim="800000"/>
            <a:headEnd/>
            <a:tailEnd/>
          </a:ln>
        </p:spPr>
        <p:txBody>
          <a:bodyPr/>
          <a:lstStyle/>
          <a:p>
            <a:fld id="{52B6C574-219F-4847-B91E-615D0D085A99}" type="slidenum">
              <a:rPr lang="en-US" altLang="zh-TW" smtClean="0">
                <a:solidFill>
                  <a:srgbClr val="000000"/>
                </a:solidFill>
              </a:rPr>
              <a:pPr/>
              <a:t>49</a:t>
            </a:fld>
            <a:endParaRPr lang="zh-TW" altLang="en-US">
              <a:solidFill>
                <a:srgbClr val="000000"/>
              </a:solidFill>
            </a:endParaRPr>
          </a:p>
        </p:txBody>
      </p:sp>
    </p:spTree>
    <p:extLst>
      <p:ext uri="{BB962C8B-B14F-4D97-AF65-F5344CB8AC3E}">
        <p14:creationId xmlns:p14="http://schemas.microsoft.com/office/powerpoint/2010/main" val="359670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a:ln/>
        </p:spPr>
      </p:sp>
      <p:sp>
        <p:nvSpPr>
          <p:cNvPr id="97283" name="備忘稿版面配置區 2"/>
          <p:cNvSpPr>
            <a:spLocks noGrp="1"/>
          </p:cNvSpPr>
          <p:nvPr>
            <p:ph type="body" idx="1"/>
          </p:nvPr>
        </p:nvSpPr>
        <p:spPr>
          <a:noFill/>
          <a:ln/>
        </p:spPr>
        <p:txBody>
          <a:bodyPr/>
          <a:lstStyle/>
          <a:p>
            <a:endParaRPr lang="zh-TW" altLang="en-US"/>
          </a:p>
        </p:txBody>
      </p:sp>
      <p:sp>
        <p:nvSpPr>
          <p:cNvPr id="97284" name="投影片編號版面配置區 3"/>
          <p:cNvSpPr txBox="1">
            <a:spLocks noGrp="1"/>
          </p:cNvSpPr>
          <p:nvPr/>
        </p:nvSpPr>
        <p:spPr bwMode="auto">
          <a:xfrm>
            <a:off x="3884614" y="8685213"/>
            <a:ext cx="2971800" cy="457200"/>
          </a:xfrm>
          <a:prstGeom prst="rect">
            <a:avLst/>
          </a:prstGeom>
          <a:noFill/>
          <a:ln w="9525">
            <a:noFill/>
            <a:miter lim="800000"/>
            <a:headEnd/>
            <a:tailEnd/>
          </a:ln>
        </p:spPr>
        <p:txBody>
          <a:bodyPr anchor="b"/>
          <a:lstStyle/>
          <a:p>
            <a:pPr algn="r"/>
            <a:fld id="{BC84142E-9B89-43D9-B473-AE56BDB52317}" type="slidenum">
              <a:rPr lang="zh-TW" altLang="en-US" sz="1200"/>
              <a:pPr algn="r"/>
              <a:t>50</a:t>
            </a:fld>
            <a:endParaRPr lang="en-US" altLang="zh-TW" sz="1200"/>
          </a:p>
        </p:txBody>
      </p:sp>
    </p:spTree>
    <p:extLst>
      <p:ext uri="{BB962C8B-B14F-4D97-AF65-F5344CB8AC3E}">
        <p14:creationId xmlns:p14="http://schemas.microsoft.com/office/powerpoint/2010/main" val="4211318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a:ln/>
        </p:spPr>
      </p:sp>
      <p:sp>
        <p:nvSpPr>
          <p:cNvPr id="88067" name="備忘稿版面配置區 2"/>
          <p:cNvSpPr>
            <a:spLocks noGrp="1"/>
          </p:cNvSpPr>
          <p:nvPr>
            <p:ph type="body" idx="1"/>
          </p:nvPr>
        </p:nvSpPr>
        <p:spPr>
          <a:noFill/>
          <a:ln/>
        </p:spPr>
        <p:txBody>
          <a:bodyPr lIns="87625" tIns="43814" rIns="87625" bIns="43814"/>
          <a:lstStyle/>
          <a:p>
            <a:pPr>
              <a:spcBef>
                <a:spcPct val="0"/>
              </a:spcBef>
            </a:pPr>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6"/>
          <p:cNvSpPr txBox="1">
            <a:spLocks noGrp="1"/>
          </p:cNvSpPr>
          <p:nvPr/>
        </p:nvSpPr>
        <p:spPr bwMode="auto">
          <a:xfrm>
            <a:off x="3884614" y="8685213"/>
            <a:ext cx="2971800" cy="457200"/>
          </a:xfrm>
          <a:prstGeom prst="rect">
            <a:avLst/>
          </a:prstGeom>
          <a:noFill/>
          <a:ln w="9525">
            <a:noFill/>
            <a:miter lim="800000"/>
            <a:headEnd/>
            <a:tailEnd/>
          </a:ln>
        </p:spPr>
        <p:txBody>
          <a:bodyPr anchor="b"/>
          <a:lstStyle/>
          <a:p>
            <a:pPr algn="r"/>
            <a:fld id="{7FDFA290-A50E-4E27-ADDB-276CEBFF3306}" type="slidenum">
              <a:rPr lang="zh-TW" altLang="en-US" sz="1200"/>
              <a:pPr algn="r"/>
              <a:t>71</a:t>
            </a:fld>
            <a:endParaRPr lang="en-US" altLang="zh-TW" sz="1200"/>
          </a:p>
        </p:txBody>
      </p:sp>
      <p:sp>
        <p:nvSpPr>
          <p:cNvPr id="92163" name="Rectangle 7"/>
          <p:cNvSpPr txBox="1">
            <a:spLocks noGrp="1" noChangeArrowheads="1"/>
          </p:cNvSpPr>
          <p:nvPr/>
        </p:nvSpPr>
        <p:spPr bwMode="auto">
          <a:xfrm>
            <a:off x="3886201" y="8688388"/>
            <a:ext cx="2971800" cy="455612"/>
          </a:xfrm>
          <a:prstGeom prst="rect">
            <a:avLst/>
          </a:prstGeom>
          <a:noFill/>
          <a:ln w="9525">
            <a:noFill/>
            <a:miter lim="800000"/>
            <a:headEnd/>
            <a:tailEnd/>
          </a:ln>
        </p:spPr>
        <p:txBody>
          <a:bodyPr lIns="92004" tIns="46003" rIns="92004" bIns="46003" anchor="b"/>
          <a:lstStyle/>
          <a:p>
            <a:pPr algn="r" defTabSz="952500"/>
            <a:fld id="{B01F9BC7-CA21-43FC-BCC6-AAFC645496CA}" type="slidenum">
              <a:rPr lang="en-US" altLang="zh-TW" sz="1200">
                <a:latin typeface="Times New Roman" pitchFamily="18" charset="0"/>
              </a:rPr>
              <a:pPr algn="r" defTabSz="952500"/>
              <a:t>71</a:t>
            </a:fld>
            <a:endParaRPr lang="en-US" altLang="zh-TW" sz="1200">
              <a:latin typeface="Times New Roman" pitchFamily="18" charset="0"/>
            </a:endParaRPr>
          </a:p>
        </p:txBody>
      </p:sp>
      <p:sp>
        <p:nvSpPr>
          <p:cNvPr id="92164"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lIns="91070" tIns="45535" rIns="91070" bIns="45535" anchor="b"/>
          <a:lstStyle/>
          <a:p>
            <a:pPr algn="r" defTabSz="947738"/>
            <a:fld id="{3F785712-4849-4C20-9E3D-A20FED62B68D}" type="slidenum">
              <a:rPr lang="en-US" altLang="zh-TW" sz="1200"/>
              <a:pPr algn="r" defTabSz="947738"/>
              <a:t>71</a:t>
            </a:fld>
            <a:endParaRPr lang="en-US" altLang="zh-TW" sz="1200"/>
          </a:p>
        </p:txBody>
      </p:sp>
      <p:sp>
        <p:nvSpPr>
          <p:cNvPr id="92165" name="Rectangle 2"/>
          <p:cNvSpPr>
            <a:spLocks noGrp="1" noRot="1" noChangeAspect="1" noChangeArrowheads="1" noTextEdit="1"/>
          </p:cNvSpPr>
          <p:nvPr>
            <p:ph type="sldImg"/>
          </p:nvPr>
        </p:nvSpPr>
        <p:spPr>
          <a:xfrm>
            <a:off x="1146175" y="690563"/>
            <a:ext cx="4567238" cy="3425825"/>
          </a:xfrm>
          <a:ln/>
        </p:spPr>
      </p:sp>
      <p:sp>
        <p:nvSpPr>
          <p:cNvPr id="92166" name="Rectangle 3"/>
          <p:cNvSpPr>
            <a:spLocks noGrp="1" noChangeArrowheads="1"/>
          </p:cNvSpPr>
          <p:nvPr>
            <p:ph type="body" idx="1"/>
          </p:nvPr>
        </p:nvSpPr>
        <p:spPr>
          <a:xfrm>
            <a:off x="915989" y="4341814"/>
            <a:ext cx="5026025" cy="4116387"/>
          </a:xfrm>
          <a:noFill/>
          <a:ln/>
        </p:spPr>
        <p:txBody>
          <a:bodyPr lIns="92004" tIns="46003" rIns="92004" bIns="46003"/>
          <a:lstStyle/>
          <a:p>
            <a:r>
              <a:rPr lang="en-US" altLang="zh-TW"/>
              <a:t>1.</a:t>
            </a:r>
            <a:r>
              <a:rPr lang="zh-TW" altLang="en-US"/>
              <a:t>法律依據：國民教育法第</a:t>
            </a:r>
            <a:r>
              <a:rPr lang="en-US" altLang="zh-TW"/>
              <a:t>1</a:t>
            </a:r>
            <a:r>
              <a:rPr lang="zh-TW" altLang="en-US"/>
              <a:t>條：國民教育依中華民國憲法第一百五十八條之規定，以養成德、智、體、群 、美五育均衡發展之健全國民為宗旨。</a:t>
            </a:r>
            <a:endParaRPr lang="en-US" altLang="zh-TW"/>
          </a:p>
          <a:p>
            <a:r>
              <a:rPr lang="en-US" altLang="zh-TW"/>
              <a:t>2.</a:t>
            </a:r>
            <a:r>
              <a:rPr lang="zh-TW" altLang="en-US"/>
              <a:t> 適性入學，落實</a:t>
            </a:r>
            <a:r>
              <a:rPr lang="en-US" altLang="zh-TW"/>
              <a:t>『</a:t>
            </a:r>
            <a:r>
              <a:rPr lang="zh-TW" altLang="en-US"/>
              <a:t>德智體群美五育均衡發展</a:t>
            </a:r>
            <a:r>
              <a:rPr lang="en-US" altLang="zh-TW"/>
              <a:t>』</a:t>
            </a:r>
          </a:p>
          <a:p>
            <a:r>
              <a:rPr lang="en-US" altLang="zh-TW"/>
              <a:t>3.</a:t>
            </a:r>
            <a:r>
              <a:rPr lang="zh-TW" altLang="en-US"/>
              <a:t>適性：能、願意、實行</a:t>
            </a:r>
            <a:r>
              <a:rPr lang="en-US" altLang="zh-TW"/>
              <a:t>(can,want,do)</a:t>
            </a:r>
          </a:p>
          <a:p>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4F62E23-11E0-4E23-82A0-72C4DDBFE207}" type="slidenum">
              <a:rPr lang="zh-TW" altLang="en-US" sz="1200"/>
              <a:pPr algn="r"/>
              <a:t>78</a:t>
            </a:fld>
            <a:endParaRPr lang="en-US" altLang="zh-TW" sz="1200"/>
          </a:p>
        </p:txBody>
      </p:sp>
      <p:sp>
        <p:nvSpPr>
          <p:cNvPr id="91139" name="Rectangle 7"/>
          <p:cNvSpPr txBox="1">
            <a:spLocks noGrp="1" noChangeArrowheads="1"/>
          </p:cNvSpPr>
          <p:nvPr/>
        </p:nvSpPr>
        <p:spPr bwMode="auto">
          <a:xfrm>
            <a:off x="3886200" y="8688388"/>
            <a:ext cx="2971800" cy="455612"/>
          </a:xfrm>
          <a:prstGeom prst="rect">
            <a:avLst/>
          </a:prstGeom>
          <a:noFill/>
          <a:ln w="9525">
            <a:noFill/>
            <a:miter lim="800000"/>
            <a:headEnd/>
            <a:tailEnd/>
          </a:ln>
        </p:spPr>
        <p:txBody>
          <a:bodyPr lIns="92004" tIns="46003" rIns="92004" bIns="46003" anchor="b"/>
          <a:lstStyle/>
          <a:p>
            <a:pPr algn="r" defTabSz="952500"/>
            <a:fld id="{2287E5CC-C6C6-4539-8437-7012AE18ADDD}" type="slidenum">
              <a:rPr lang="en-US" altLang="zh-TW" sz="1200">
                <a:latin typeface="Times New Roman" pitchFamily="18" charset="0"/>
              </a:rPr>
              <a:pPr algn="r" defTabSz="952500"/>
              <a:t>78</a:t>
            </a:fld>
            <a:endParaRPr lang="en-US" altLang="zh-TW" sz="1200">
              <a:latin typeface="Times New Roman" pitchFamily="18" charset="0"/>
            </a:endParaRPr>
          </a:p>
        </p:txBody>
      </p:sp>
      <p:sp>
        <p:nvSpPr>
          <p:cNvPr id="9114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070" tIns="45535" rIns="91070" bIns="45535" anchor="b"/>
          <a:lstStyle/>
          <a:p>
            <a:pPr algn="r" defTabSz="947738"/>
            <a:fld id="{F7D7900D-DE4C-4330-BCEC-A8F3F38AB2FA}" type="slidenum">
              <a:rPr lang="en-US" altLang="zh-TW" sz="1200"/>
              <a:pPr algn="r" defTabSz="947738"/>
              <a:t>78</a:t>
            </a:fld>
            <a:endParaRPr lang="en-US" altLang="zh-TW" sz="1200"/>
          </a:p>
        </p:txBody>
      </p:sp>
      <p:sp>
        <p:nvSpPr>
          <p:cNvPr id="91141" name="Rectangle 2"/>
          <p:cNvSpPr>
            <a:spLocks noGrp="1" noRot="1" noChangeAspect="1" noChangeArrowheads="1" noTextEdit="1"/>
          </p:cNvSpPr>
          <p:nvPr>
            <p:ph type="sldImg"/>
          </p:nvPr>
        </p:nvSpPr>
        <p:spPr>
          <a:xfrm>
            <a:off x="1146175" y="690563"/>
            <a:ext cx="4567238" cy="3425825"/>
          </a:xfrm>
          <a:ln/>
        </p:spPr>
      </p:sp>
      <p:sp>
        <p:nvSpPr>
          <p:cNvPr id="91142" name="Rectangle 3"/>
          <p:cNvSpPr>
            <a:spLocks noGrp="1" noChangeArrowheads="1"/>
          </p:cNvSpPr>
          <p:nvPr>
            <p:ph type="body" idx="1"/>
          </p:nvPr>
        </p:nvSpPr>
        <p:spPr>
          <a:xfrm>
            <a:off x="915988" y="4341813"/>
            <a:ext cx="5026025" cy="4116387"/>
          </a:xfrm>
          <a:noFill/>
          <a:ln/>
        </p:spPr>
        <p:txBody>
          <a:bodyPr lIns="92004" tIns="46003" rIns="92004" bIns="46003"/>
          <a:lstStyle/>
          <a:p>
            <a:r>
              <a:rPr lang="en-US" altLang="zh-TW"/>
              <a:t>1.</a:t>
            </a:r>
            <a:r>
              <a:rPr lang="zh-TW" altLang="en-US"/>
              <a:t>法律依據：國民教育法第</a:t>
            </a:r>
            <a:r>
              <a:rPr lang="en-US" altLang="zh-TW"/>
              <a:t>1</a:t>
            </a:r>
            <a:r>
              <a:rPr lang="zh-TW" altLang="en-US"/>
              <a:t>條：國民教育依中華民國憲法第一百五十八條之規定，以養成德、智、體、群 、美五育均衡發展之健全國民為宗旨。</a:t>
            </a:r>
            <a:endParaRPr lang="en-US" altLang="zh-TW"/>
          </a:p>
          <a:p>
            <a:r>
              <a:rPr lang="en-US" altLang="zh-TW"/>
              <a:t>2.</a:t>
            </a:r>
            <a:r>
              <a:rPr lang="zh-TW" altLang="en-US"/>
              <a:t> 適性入學，落實</a:t>
            </a:r>
            <a:r>
              <a:rPr lang="en-US" altLang="zh-TW"/>
              <a:t>『</a:t>
            </a:r>
            <a:r>
              <a:rPr lang="zh-TW" altLang="en-US"/>
              <a:t>德智體群美五育均衡發展</a:t>
            </a:r>
            <a:r>
              <a:rPr lang="en-US" altLang="zh-TW"/>
              <a:t>』</a:t>
            </a:r>
          </a:p>
          <a:p>
            <a:r>
              <a:rPr lang="en-US" altLang="zh-TW"/>
              <a:t>3.</a:t>
            </a:r>
            <a:r>
              <a:rPr lang="zh-TW" altLang="en-US"/>
              <a:t>適性：能、願意、實行</a:t>
            </a:r>
            <a:r>
              <a:rPr lang="en-US" altLang="zh-TW"/>
              <a:t>(can,want,do)</a:t>
            </a:r>
          </a:p>
          <a:p>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編號版面配置區 6"/>
          <p:cNvSpPr txBox="1">
            <a:spLocks noGrp="1"/>
          </p:cNvSpPr>
          <p:nvPr/>
        </p:nvSpPr>
        <p:spPr bwMode="auto">
          <a:xfrm>
            <a:off x="3884614" y="8685213"/>
            <a:ext cx="2971800" cy="457200"/>
          </a:xfrm>
          <a:prstGeom prst="rect">
            <a:avLst/>
          </a:prstGeom>
          <a:noFill/>
          <a:ln w="9525">
            <a:noFill/>
            <a:miter lim="800000"/>
            <a:headEnd/>
            <a:tailEnd/>
          </a:ln>
        </p:spPr>
        <p:txBody>
          <a:bodyPr anchor="b"/>
          <a:lstStyle/>
          <a:p>
            <a:pPr algn="r"/>
            <a:fld id="{CA4003C7-0F4C-4A9D-86B2-4DD53F738E19}" type="slidenum">
              <a:rPr lang="zh-TW" altLang="en-US" sz="1200"/>
              <a:pPr algn="r"/>
              <a:t>79</a:t>
            </a:fld>
            <a:endParaRPr lang="en-US" altLang="zh-TW" sz="1200"/>
          </a:p>
        </p:txBody>
      </p:sp>
      <p:sp>
        <p:nvSpPr>
          <p:cNvPr id="93187" name="Rectangle 7"/>
          <p:cNvSpPr txBox="1">
            <a:spLocks noGrp="1" noChangeArrowheads="1"/>
          </p:cNvSpPr>
          <p:nvPr/>
        </p:nvSpPr>
        <p:spPr bwMode="auto">
          <a:xfrm>
            <a:off x="3886201" y="8688388"/>
            <a:ext cx="2971800" cy="455612"/>
          </a:xfrm>
          <a:prstGeom prst="rect">
            <a:avLst/>
          </a:prstGeom>
          <a:noFill/>
          <a:ln w="9525">
            <a:noFill/>
            <a:miter lim="800000"/>
            <a:headEnd/>
            <a:tailEnd/>
          </a:ln>
        </p:spPr>
        <p:txBody>
          <a:bodyPr lIns="92004" tIns="46003" rIns="92004" bIns="46003" anchor="b"/>
          <a:lstStyle/>
          <a:p>
            <a:pPr algn="r" defTabSz="952500"/>
            <a:fld id="{5407B7A9-6C1D-4547-85E4-577933B9DB0B}" type="slidenum">
              <a:rPr lang="en-US" altLang="zh-TW" sz="1200">
                <a:latin typeface="Times New Roman" pitchFamily="18" charset="0"/>
              </a:rPr>
              <a:pPr algn="r" defTabSz="952500"/>
              <a:t>79</a:t>
            </a:fld>
            <a:endParaRPr lang="en-US" altLang="zh-TW" sz="1200">
              <a:latin typeface="Times New Roman" pitchFamily="18" charset="0"/>
            </a:endParaRPr>
          </a:p>
        </p:txBody>
      </p:sp>
      <p:sp>
        <p:nvSpPr>
          <p:cNvPr id="93188"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lIns="91070" tIns="45535" rIns="91070" bIns="45535" anchor="b"/>
          <a:lstStyle/>
          <a:p>
            <a:pPr algn="r" defTabSz="947738"/>
            <a:fld id="{DBAD372B-92CB-432B-A1A0-FF1A9F5803C7}" type="slidenum">
              <a:rPr lang="en-US" altLang="zh-TW" sz="1200"/>
              <a:pPr algn="r" defTabSz="947738"/>
              <a:t>79</a:t>
            </a:fld>
            <a:endParaRPr lang="en-US" altLang="zh-TW" sz="1200"/>
          </a:p>
        </p:txBody>
      </p:sp>
      <p:sp>
        <p:nvSpPr>
          <p:cNvPr id="93189" name="Rectangle 2"/>
          <p:cNvSpPr>
            <a:spLocks noGrp="1" noRot="1" noChangeAspect="1" noChangeArrowheads="1" noTextEdit="1"/>
          </p:cNvSpPr>
          <p:nvPr>
            <p:ph type="sldImg"/>
          </p:nvPr>
        </p:nvSpPr>
        <p:spPr>
          <a:xfrm>
            <a:off x="1146175" y="690563"/>
            <a:ext cx="4567238" cy="3425825"/>
          </a:xfrm>
          <a:ln/>
        </p:spPr>
      </p:sp>
      <p:sp>
        <p:nvSpPr>
          <p:cNvPr id="93190" name="Rectangle 3"/>
          <p:cNvSpPr>
            <a:spLocks noGrp="1" noChangeArrowheads="1"/>
          </p:cNvSpPr>
          <p:nvPr>
            <p:ph type="body" idx="1"/>
          </p:nvPr>
        </p:nvSpPr>
        <p:spPr>
          <a:xfrm>
            <a:off x="915989" y="4341814"/>
            <a:ext cx="5026025" cy="4116387"/>
          </a:xfrm>
          <a:noFill/>
          <a:ln/>
        </p:spPr>
        <p:txBody>
          <a:bodyPr lIns="92004" tIns="46003" rIns="92004" bIns="46003"/>
          <a:lstStyle/>
          <a:p>
            <a:r>
              <a:rPr lang="en-US" altLang="zh-TW"/>
              <a:t>1.</a:t>
            </a:r>
            <a:r>
              <a:rPr lang="zh-TW" altLang="en-US"/>
              <a:t>法律依據：國民教育法第</a:t>
            </a:r>
            <a:r>
              <a:rPr lang="en-US" altLang="zh-TW"/>
              <a:t>1</a:t>
            </a:r>
            <a:r>
              <a:rPr lang="zh-TW" altLang="en-US"/>
              <a:t>條：國民教育依中華民國憲法第一百五十八條之規定，以養成德、智、體、群 、美五育均衡發展之健全國民為宗旨。</a:t>
            </a:r>
            <a:endParaRPr lang="en-US" altLang="zh-TW"/>
          </a:p>
          <a:p>
            <a:r>
              <a:rPr lang="en-US" altLang="zh-TW"/>
              <a:t>2.</a:t>
            </a:r>
            <a:r>
              <a:rPr lang="zh-TW" altLang="en-US"/>
              <a:t> 適性入學，落實</a:t>
            </a:r>
            <a:r>
              <a:rPr lang="en-US" altLang="zh-TW"/>
              <a:t>『</a:t>
            </a:r>
            <a:r>
              <a:rPr lang="zh-TW" altLang="en-US"/>
              <a:t>德智體群美五育均衡發展</a:t>
            </a:r>
            <a:r>
              <a:rPr lang="en-US" altLang="zh-TW"/>
              <a:t>』</a:t>
            </a:r>
          </a:p>
          <a:p>
            <a:r>
              <a:rPr lang="en-US" altLang="zh-TW"/>
              <a:t>3.</a:t>
            </a:r>
            <a:r>
              <a:rPr lang="zh-TW" altLang="en-US"/>
              <a:t>適性：能、願意、實行</a:t>
            </a:r>
            <a:r>
              <a:rPr lang="en-US" altLang="zh-TW"/>
              <a:t>(can,want,do)</a:t>
            </a:r>
          </a:p>
          <a:p>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a:xfrm>
            <a:off x="917575" y="746125"/>
            <a:ext cx="4964113" cy="3722688"/>
          </a:xfrm>
          <a:ln/>
        </p:spPr>
      </p:sp>
      <p:sp>
        <p:nvSpPr>
          <p:cNvPr id="89091" name="備忘稿版面配置區 2"/>
          <p:cNvSpPr>
            <a:spLocks noGrp="1"/>
          </p:cNvSpPr>
          <p:nvPr>
            <p:ph type="body" idx="1"/>
          </p:nvPr>
        </p:nvSpPr>
        <p:spPr>
          <a:xfrm>
            <a:off x="685800" y="4343400"/>
            <a:ext cx="5487988" cy="4114800"/>
          </a:xfrm>
          <a:noFill/>
          <a:ln/>
        </p:spPr>
        <p:txBody>
          <a:bodyPr lIns="90726" tIns="45363" rIns="90726" bIns="45363"/>
          <a:lstStyle/>
          <a:p>
            <a:pPr defTabSz="488950"/>
            <a:r>
              <a:rPr lang="zh-TW" altLang="en-US"/>
              <a:t> </a:t>
            </a:r>
          </a:p>
        </p:txBody>
      </p:sp>
      <p:sp>
        <p:nvSpPr>
          <p:cNvPr id="89092" name="投影片編號版面配置區 3"/>
          <p:cNvSpPr txBox="1">
            <a:spLocks noGrp="1"/>
          </p:cNvSpPr>
          <p:nvPr/>
        </p:nvSpPr>
        <p:spPr bwMode="auto">
          <a:xfrm>
            <a:off x="3848100" y="9428163"/>
            <a:ext cx="2947988" cy="496887"/>
          </a:xfrm>
          <a:prstGeom prst="rect">
            <a:avLst/>
          </a:prstGeom>
          <a:noFill/>
          <a:ln w="9525">
            <a:noFill/>
            <a:miter lim="800000"/>
            <a:headEnd/>
            <a:tailEnd/>
          </a:ln>
        </p:spPr>
        <p:txBody>
          <a:bodyPr lIns="98293" tIns="49146" rIns="98293" bIns="49146" anchor="b"/>
          <a:lstStyle/>
          <a:p>
            <a:pPr algn="r"/>
            <a:fld id="{02D6870D-04FB-4936-A093-ABFD79FC9DCD}" type="slidenum">
              <a:rPr lang="zh-TW" altLang="en-US" sz="1300">
                <a:solidFill>
                  <a:srgbClr val="000000"/>
                </a:solidFill>
                <a:latin typeface="Calibri" pitchFamily="34" charset="0"/>
              </a:rPr>
              <a:pPr algn="r"/>
              <a:t>90</a:t>
            </a:fld>
            <a:endParaRPr lang="en-US" altLang="zh-TW" sz="1300">
              <a:solidFill>
                <a:srgbClr val="000000"/>
              </a:solidFill>
              <a:latin typeface="Calibri" pitchFamily="34" charset="0"/>
            </a:endParaRPr>
          </a:p>
        </p:txBody>
      </p:sp>
      <p:sp>
        <p:nvSpPr>
          <p:cNvPr id="89093" name="日期版面配置區 1"/>
          <p:cNvSpPr txBox="1">
            <a:spLocks noGrp="1"/>
          </p:cNvSpPr>
          <p:nvPr/>
        </p:nvSpPr>
        <p:spPr bwMode="auto">
          <a:xfrm>
            <a:off x="3884613" y="0"/>
            <a:ext cx="2971800" cy="457200"/>
          </a:xfrm>
          <a:prstGeom prst="rect">
            <a:avLst/>
          </a:prstGeom>
          <a:noFill/>
          <a:ln w="9525">
            <a:noFill/>
            <a:miter lim="800000"/>
            <a:headEnd/>
            <a:tailEnd/>
          </a:ln>
        </p:spPr>
        <p:txBody>
          <a:bodyPr lIns="90726" tIns="45363" rIns="90726" bIns="45363"/>
          <a:lstStyle/>
          <a:p>
            <a:pPr algn="r"/>
            <a:endParaRPr lang="zh-TW" altLang="en-US" sz="1200">
              <a:solidFill>
                <a:srgbClr val="000000"/>
              </a:solidFill>
            </a:endParaRPr>
          </a:p>
        </p:txBody>
      </p:sp>
      <p:sp>
        <p:nvSpPr>
          <p:cNvPr id="89094" name="投影片編號版面配置區 2"/>
          <p:cNvSpPr txBox="1">
            <a:spLocks noGrp="1"/>
          </p:cNvSpPr>
          <p:nvPr/>
        </p:nvSpPr>
        <p:spPr bwMode="auto">
          <a:xfrm>
            <a:off x="3884613" y="8685213"/>
            <a:ext cx="2971800" cy="457200"/>
          </a:xfrm>
          <a:prstGeom prst="rect">
            <a:avLst/>
          </a:prstGeom>
          <a:noFill/>
          <a:ln w="9525">
            <a:noFill/>
            <a:miter lim="800000"/>
            <a:headEnd/>
            <a:tailEnd/>
          </a:ln>
        </p:spPr>
        <p:txBody>
          <a:bodyPr lIns="90726" tIns="45363" rIns="90726" bIns="45363" anchor="b"/>
          <a:lstStyle/>
          <a:p>
            <a:pPr algn="r"/>
            <a:fld id="{760B8EDD-C1A0-444D-8B03-E24D406D1530}" type="slidenum">
              <a:rPr lang="en-US" altLang="zh-TW" sz="1200">
                <a:solidFill>
                  <a:srgbClr val="000000"/>
                </a:solidFill>
              </a:rPr>
              <a:pPr algn="r"/>
              <a:t>90</a:t>
            </a:fld>
            <a:endParaRPr lang="zh-TW" altLang="en-US" sz="1200">
              <a:solidFill>
                <a:srgbClr val="000000"/>
              </a:solidFill>
            </a:endParaRPr>
          </a:p>
        </p:txBody>
      </p:sp>
    </p:spTree>
    <p:extLst>
      <p:ext uri="{BB962C8B-B14F-4D97-AF65-F5344CB8AC3E}">
        <p14:creationId xmlns:p14="http://schemas.microsoft.com/office/powerpoint/2010/main" val="2826529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後面我們來分別介紹計分方式</a:t>
            </a:r>
          </a:p>
        </p:txBody>
      </p:sp>
      <p:sp>
        <p:nvSpPr>
          <p:cNvPr id="35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1D4D872-9AAC-4CFC-AFF1-C2652AE41912}" type="slidenum">
              <a:rPr lang="zh-TW" altLang="en-US" smtClean="0"/>
              <a:pPr/>
              <a:t>96</a:t>
            </a:fld>
            <a:endParaRPr lang="zh-TW" altLang="en-US"/>
          </a:p>
        </p:txBody>
      </p:sp>
    </p:spTree>
    <p:extLst>
      <p:ext uri="{BB962C8B-B14F-4D97-AF65-F5344CB8AC3E}">
        <p14:creationId xmlns:p14="http://schemas.microsoft.com/office/powerpoint/2010/main" val="360485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投影片圖像版面配置區 1"/>
          <p:cNvSpPr>
            <a:spLocks noGrp="1" noRot="1" noChangeAspect="1" noTextEdit="1"/>
          </p:cNvSpPr>
          <p:nvPr>
            <p:ph type="sldImg"/>
          </p:nvPr>
        </p:nvSpPr>
        <p:spPr>
          <a:ln/>
        </p:spPr>
      </p:sp>
      <p:sp>
        <p:nvSpPr>
          <p:cNvPr id="418819" name="備忘稿版面配置區 2"/>
          <p:cNvSpPr>
            <a:spLocks noGrp="1"/>
          </p:cNvSpPr>
          <p:nvPr>
            <p:ph type="body" idx="1"/>
          </p:nvPr>
        </p:nvSpPr>
        <p:spPr>
          <a:noFill/>
          <a:ln/>
        </p:spPr>
        <p:txBody>
          <a:bodyPr lIns="91257" tIns="45629" rIns="91257" bIns="45629"/>
          <a:lstStyle/>
          <a:p>
            <a:pPr eaLnBrk="1" hangingPunct="1">
              <a:spcBef>
                <a:spcPct val="0"/>
              </a:spcBef>
            </a:pPr>
            <a:endParaRPr lang="zh-TW" altLang="en-US"/>
          </a:p>
        </p:txBody>
      </p:sp>
      <p:sp>
        <p:nvSpPr>
          <p:cNvPr id="418820"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0E91A49A-4B47-44DA-8193-2B2C735EC33C}" type="slidenum">
              <a:rPr kumimoji="0" lang="en-US" altLang="zh-TW" sz="1200">
                <a:latin typeface="Calibri" pitchFamily="34" charset="0"/>
              </a:rPr>
              <a:pPr algn="r"/>
              <a:t>98</a:t>
            </a:fld>
            <a:endParaRPr kumimoji="0" lang="en-US" altLang="zh-TW"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a:ln/>
        </p:spPr>
      </p:sp>
      <p:sp>
        <p:nvSpPr>
          <p:cNvPr id="97283" name="備忘稿版面配置區 2"/>
          <p:cNvSpPr>
            <a:spLocks noGrp="1"/>
          </p:cNvSpPr>
          <p:nvPr>
            <p:ph type="body" idx="1"/>
          </p:nvPr>
        </p:nvSpPr>
        <p:spPr>
          <a:noFill/>
          <a:ln/>
        </p:spPr>
        <p:txBody>
          <a:bodyPr/>
          <a:lstStyle/>
          <a:p>
            <a:endParaRPr lang="zh-TW" altLang="en-US"/>
          </a:p>
        </p:txBody>
      </p:sp>
      <p:sp>
        <p:nvSpPr>
          <p:cNvPr id="97284"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C84142E-9B89-43D9-B473-AE56BDB52317}" type="slidenum">
              <a:rPr lang="zh-TW" altLang="en-US" sz="1200"/>
              <a:pPr algn="r"/>
              <a:t>109</a:t>
            </a:fld>
            <a:endParaRPr lang="en-US" altLang="zh-TW" sz="1200"/>
          </a:p>
        </p:txBody>
      </p:sp>
    </p:spTree>
    <p:extLst>
      <p:ext uri="{BB962C8B-B14F-4D97-AF65-F5344CB8AC3E}">
        <p14:creationId xmlns:p14="http://schemas.microsoft.com/office/powerpoint/2010/main" val="455621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19</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19</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2877881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a:defRPr/>
            </a:pPr>
            <a:fld id="{10B41370-E4F3-4B82-8FC5-75F696EC6138}" type="slidenum">
              <a:rPr lang="en-US" altLang="zh-TW" smtClean="0"/>
              <a:pPr>
                <a:defRPr/>
              </a:pPr>
              <a:t>119</a:t>
            </a:fld>
            <a:endParaRPr lang="en-US" altLang="zh-TW"/>
          </a:p>
        </p:txBody>
      </p:sp>
    </p:spTree>
    <p:extLst>
      <p:ext uri="{BB962C8B-B14F-4D97-AF65-F5344CB8AC3E}">
        <p14:creationId xmlns:p14="http://schemas.microsoft.com/office/powerpoint/2010/main" val="297116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93D1630C-26BD-4C3C-8246-D525E0BD3594}" type="slidenum">
              <a:rPr lang="zh-TW" altLang="en-US" smtClean="0"/>
              <a:pPr>
                <a:defRPr/>
              </a:pPr>
              <a:t>148</a:t>
            </a:fld>
            <a:endParaRPr lang="en-US" altLang="zh-TW" dirty="0"/>
          </a:p>
        </p:txBody>
      </p:sp>
    </p:spTree>
    <p:extLst>
      <p:ext uri="{BB962C8B-B14F-4D97-AF65-F5344CB8AC3E}">
        <p14:creationId xmlns:p14="http://schemas.microsoft.com/office/powerpoint/2010/main" val="49781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21</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21</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93452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23</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23</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369268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24</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24</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3149425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25</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25</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218005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a:ln/>
        </p:spPr>
      </p:sp>
      <p:sp>
        <p:nvSpPr>
          <p:cNvPr id="88067" name="備忘稿版面配置區 2"/>
          <p:cNvSpPr>
            <a:spLocks noGrp="1"/>
          </p:cNvSpPr>
          <p:nvPr>
            <p:ph type="body" idx="1"/>
          </p:nvPr>
        </p:nvSpPr>
        <p:spPr>
          <a:noFill/>
          <a:ln/>
        </p:spPr>
        <p:txBody>
          <a:bodyPr lIns="87625" tIns="43814" rIns="87625" bIns="43814"/>
          <a:lstStyle/>
          <a:p>
            <a:pPr>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5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54EDEF8-E1E9-4CE6-8F12-1B3288A87651}" type="slidenum">
              <a:rPr lang="fr-CA" altLang="zh-TW" smtClean="0">
                <a:solidFill>
                  <a:srgbClr val="000000"/>
                </a:solidFill>
              </a:rPr>
              <a:pPr/>
              <a:t>38</a:t>
            </a:fld>
            <a:endParaRPr lang="fr-CA" altLang="zh-TW">
              <a:solidFill>
                <a:srgbClr val="000000"/>
              </a:solidFill>
            </a:endParaRPr>
          </a:p>
        </p:txBody>
      </p:sp>
    </p:spTree>
    <p:extLst>
      <p:ext uri="{BB962C8B-B14F-4D97-AF65-F5344CB8AC3E}">
        <p14:creationId xmlns:p14="http://schemas.microsoft.com/office/powerpoint/2010/main" val="3272385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27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6EE1496-0095-4164-86D0-4FA9D27A3736}" type="slidenum">
              <a:rPr lang="fr-CA" altLang="zh-TW" smtClean="0">
                <a:solidFill>
                  <a:srgbClr val="000000"/>
                </a:solidFill>
              </a:rPr>
              <a:pPr/>
              <a:t>48</a:t>
            </a:fld>
            <a:endParaRPr lang="fr-CA" altLang="zh-TW">
              <a:solidFill>
                <a:srgbClr val="000000"/>
              </a:solidFill>
            </a:endParaRPr>
          </a:p>
        </p:txBody>
      </p:sp>
    </p:spTree>
    <p:extLst>
      <p:ext uri="{BB962C8B-B14F-4D97-AF65-F5344CB8AC3E}">
        <p14:creationId xmlns:p14="http://schemas.microsoft.com/office/powerpoint/2010/main" val="240656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fld id="{3116A0FB-02D4-476C-8465-78CD0DE2FEC2}" type="datetime1">
              <a:rPr lang="zh-TW" altLang="en-US"/>
              <a:pPr>
                <a:defRPr/>
              </a:pPr>
              <a:t>2021/2/25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31B1008-A5CC-431D-A378-F766904F58AC}" type="slidenum">
              <a:rPr lang="en-US" altLang="zh-TW"/>
              <a:pPr>
                <a:defRPr/>
              </a:pPr>
              <a:t>‹#›</a:t>
            </a:fld>
            <a:endParaRPr lang="en-US" altLang="zh-TW"/>
          </a:p>
        </p:txBody>
      </p:sp>
    </p:spTree>
  </p:cSld>
  <p:clrMapOvr>
    <a:masterClrMapping/>
  </p:clrMapOvr>
  <p:transition advTm="5000">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1CD76640-06A2-445E-957F-D1157100A248}" type="datetime1">
              <a:rPr lang="zh-TW" altLang="en-US"/>
              <a:pPr>
                <a:defRPr/>
              </a:pPr>
              <a:t>2021/2/25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F36F416-1F0B-4D3B-9362-AA63006C4FFA}" type="slidenum">
              <a:rPr lang="en-US" altLang="zh-TW"/>
              <a:pPr>
                <a:defRPr/>
              </a:pPr>
              <a:t>‹#›</a:t>
            </a:fld>
            <a:endParaRPr lang="en-US" altLang="zh-TW"/>
          </a:p>
        </p:txBody>
      </p:sp>
    </p:spTree>
  </p:cSld>
  <p:clrMapOvr>
    <a:masterClrMapping/>
  </p:clrMapOvr>
  <p:transition advTm="5000">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F88E4530-692E-4195-9E53-786765A25759}" type="datetime1">
              <a:rPr lang="zh-TW" altLang="en-US"/>
              <a:pPr>
                <a:defRPr/>
              </a:pPr>
              <a:t>2021/2/25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F52EBB-9C10-4152-B3D9-949F2B4EED84}" type="slidenum">
              <a:rPr lang="en-US" altLang="zh-TW"/>
              <a:pPr>
                <a:defRPr/>
              </a:pPr>
              <a:t>‹#›</a:t>
            </a:fld>
            <a:endParaRPr lang="en-US" altLang="zh-TW"/>
          </a:p>
        </p:txBody>
      </p:sp>
    </p:spTree>
  </p:cSld>
  <p:clrMapOvr>
    <a:masterClrMapping/>
  </p:clrMapOvr>
  <p:transition advTm="5000">
    <p:cut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0"/>
            <a:ext cx="8229600" cy="45259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FB0782B2-8295-41C9-AF48-6953CE830C26}" type="datetime1">
              <a:rPr lang="zh-TW" altLang="en-US"/>
              <a:pPr>
                <a:defRPr/>
              </a:pPr>
              <a:t>2021/2/25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6E67D5B-A2CE-4E9A-891D-2AEA0FEAAAE4}" type="slidenum">
              <a:rPr lang="en-US" altLang="zh-TW"/>
              <a:pPr>
                <a:defRPr/>
              </a:pPr>
              <a:t>‹#›</a:t>
            </a:fld>
            <a:endParaRPr lang="en-US" altLang="zh-TW"/>
          </a:p>
        </p:txBody>
      </p:sp>
    </p:spTree>
  </p:cSld>
  <p:clrMapOvr>
    <a:masterClrMapping/>
  </p:clrMapOvr>
  <p:transition advTm="5000">
    <p:cut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fld id="{CC52A93F-2356-43B3-9883-4080FD5ED177}" type="datetime1">
              <a:rPr lang="zh-TW" altLang="en-US"/>
              <a:pPr>
                <a:defRPr/>
              </a:pPr>
              <a:t>2021/2/25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B47AD67-AF25-4E6F-B19C-5A270947176A}" type="slidenum">
              <a:rPr lang="en-US" altLang="zh-TW"/>
              <a:pPr>
                <a:defRPr/>
              </a:pPr>
              <a:t>‹#›</a:t>
            </a:fld>
            <a:endParaRPr lang="en-US" altLang="zh-TW"/>
          </a:p>
        </p:txBody>
      </p:sp>
    </p:spTree>
  </p:cSld>
  <p:clrMapOvr>
    <a:masterClrMapping/>
  </p:clrMapOvr>
  <p:transition advTm="5000">
    <p:cut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fld id="{51C71146-4781-4528-B699-4BC3454ADCE0}" type="datetime1">
              <a:rPr lang="zh-TW" altLang="en-US"/>
              <a:pPr>
                <a:defRPr/>
              </a:pPr>
              <a:t>2021/2/25</a:t>
            </a:fld>
            <a:endParaRPr lang="en-US" altLang="zh-TW"/>
          </a:p>
        </p:txBody>
      </p:sp>
      <p:sp>
        <p:nvSpPr>
          <p:cNvPr id="4"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742C251-DEBF-426A-94DC-F987CDC5A3D7}" type="slidenum">
              <a:rPr lang="en-US" altLang="zh-TW"/>
              <a:pPr>
                <a:defRPr/>
              </a:pPr>
              <a:t>‹#›</a:t>
            </a:fld>
            <a:endParaRPr lang="en-US" altLang="zh-TW"/>
          </a:p>
        </p:txBody>
      </p:sp>
    </p:spTree>
  </p:cSld>
  <p:clrMapOvr>
    <a:masterClrMapping/>
  </p:clrMapOvr>
  <p:transition advTm="5000">
    <p:cut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fld id="{0FE320C0-042B-4B82-B26D-0A968B8E9836}" type="datetime1">
              <a:rPr lang="zh-TW" altLang="en-US"/>
              <a:pPr>
                <a:defRPr/>
              </a:pPr>
              <a:t>2021/2/25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BBECC16-F396-4168-8C86-03E8B0069875}" type="slidenum">
              <a:rPr lang="en-US" altLang="zh-TW"/>
              <a:pPr>
                <a:defRPr/>
              </a:pPr>
              <a:t>‹#›</a:t>
            </a:fld>
            <a:endParaRPr lang="en-US" altLang="zh-TW"/>
          </a:p>
        </p:txBody>
      </p:sp>
    </p:spTree>
  </p:cSld>
  <p:clrMapOvr>
    <a:masterClrMapping/>
  </p:clrMapOvr>
  <p:transition advTm="5000">
    <p:cut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950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87282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0" y="16778"/>
            <a:ext cx="9144000" cy="1069514"/>
          </a:xfrm>
          <a:prstGeom prst="rect">
            <a:avLst/>
          </a:prstGeom>
        </p:spPr>
        <p:txBody>
          <a:bodyPr anchor="ctr"/>
          <a:lstStyle>
            <a:lvl1pPr>
              <a:defRPr b="1" baseline="0">
                <a:solidFill>
                  <a:schemeClr val="bg1"/>
                </a:solidFill>
                <a:latin typeface="Arial" pitchFamily="34" charset="0"/>
                <a:cs typeface="Arial" pitchFamily="34" charset="0"/>
              </a:defRPr>
            </a:lvl1pPr>
          </a:lstStyle>
          <a:p>
            <a:r>
              <a:rPr lang="zh-TW" altLang="en-US" dirty="0"/>
              <a:t>按一下以編輯母片標題樣式</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按一下以編輯母片文字樣式</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按一下以編輯母片文字樣式</a:t>
            </a:r>
          </a:p>
        </p:txBody>
      </p:sp>
    </p:spTree>
    <p:extLst>
      <p:ext uri="{BB962C8B-B14F-4D97-AF65-F5344CB8AC3E}">
        <p14:creationId xmlns:p14="http://schemas.microsoft.com/office/powerpoint/2010/main" val="1576815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207428FD-2B7B-47EB-AD24-2C69F54343A3}" type="datetime1">
              <a:rPr lang="zh-TW" altLang="en-US"/>
              <a:pPr>
                <a:defRPr/>
              </a:pPr>
              <a:t>2021/2/25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F2D4324-0639-4B95-9197-0694AF3EC150}" type="slidenum">
              <a:rPr lang="en-US" altLang="zh-TW"/>
              <a:pPr>
                <a:defRPr/>
              </a:pPr>
              <a:t>‹#›</a:t>
            </a:fld>
            <a:endParaRPr lang="en-US" altLang="zh-TW"/>
          </a:p>
        </p:txBody>
      </p:sp>
    </p:spTree>
  </p:cSld>
  <p:clrMapOvr>
    <a:masterClrMapping/>
  </p:clrMapOvr>
  <p:transition advTm="5000">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fld id="{9AEB1F31-42E9-4ACF-83BA-85CBADDD2126}" type="datetime1">
              <a:rPr lang="zh-TW" altLang="en-US"/>
              <a:pPr>
                <a:defRPr/>
              </a:pPr>
              <a:t>2021/2/25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8666A7D-32FB-40E9-AA96-22E1C728D529}" type="slidenum">
              <a:rPr lang="en-US" altLang="zh-TW"/>
              <a:pPr>
                <a:defRPr/>
              </a:pPr>
              <a:t>‹#›</a:t>
            </a:fld>
            <a:endParaRPr lang="en-US" altLang="zh-TW"/>
          </a:p>
        </p:txBody>
      </p:sp>
    </p:spTree>
  </p:cSld>
  <p:clrMapOvr>
    <a:masterClrMapping/>
  </p:clrMapOvr>
  <p:transition advTm="5000">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fld id="{8C6E49EB-96D6-4DBC-81F6-00EB64B3F52C}" type="datetime1">
              <a:rPr lang="zh-TW" altLang="en-US"/>
              <a:pPr>
                <a:defRPr/>
              </a:pPr>
              <a:t>2021/2/25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5E991DD-663C-48E7-8822-310FF128D013}" type="slidenum">
              <a:rPr lang="en-US" altLang="zh-TW"/>
              <a:pPr>
                <a:defRPr/>
              </a:pPr>
              <a:t>‹#›</a:t>
            </a:fld>
            <a:endParaRPr lang="en-US" altLang="zh-TW"/>
          </a:p>
        </p:txBody>
      </p:sp>
    </p:spTree>
  </p:cSld>
  <p:clrMapOvr>
    <a:masterClrMapping/>
  </p:clrMapOvr>
  <p:transition advTm="5000">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fld id="{055A667A-0C94-4978-9CD4-A0115500B066}" type="datetime1">
              <a:rPr lang="zh-TW" altLang="en-US"/>
              <a:pPr>
                <a:defRPr/>
              </a:pPr>
              <a:t>2021/2/25</a:t>
            </a:fld>
            <a:endParaRPr lang="en-US" altLang="zh-TW"/>
          </a:p>
        </p:txBody>
      </p:sp>
      <p:sp>
        <p:nvSpPr>
          <p:cNvPr id="8"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2006915-B9DC-4002-A062-0A1FA076AF65}" type="slidenum">
              <a:rPr lang="en-US" altLang="zh-TW"/>
              <a:pPr>
                <a:defRPr/>
              </a:pPr>
              <a:t>‹#›</a:t>
            </a:fld>
            <a:endParaRPr lang="en-US" altLang="zh-TW"/>
          </a:p>
        </p:txBody>
      </p:sp>
    </p:spTree>
  </p:cSld>
  <p:clrMapOvr>
    <a:masterClrMapping/>
  </p:clrMapOvr>
  <p:transition advTm="5000">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fld id="{98645DB2-C3F6-4116-87B4-177C664449EB}" type="datetime1">
              <a:rPr lang="zh-TW" altLang="en-US"/>
              <a:pPr>
                <a:defRPr/>
              </a:pPr>
              <a:t>2021/2/25</a:t>
            </a:fld>
            <a:endParaRPr lang="en-US" altLang="zh-TW"/>
          </a:p>
        </p:txBody>
      </p:sp>
      <p:sp>
        <p:nvSpPr>
          <p:cNvPr id="4"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6FCB147-1AD3-4A56-8AF4-1233A699F44D}" type="slidenum">
              <a:rPr lang="en-US" altLang="zh-TW"/>
              <a:pPr>
                <a:defRPr/>
              </a:pPr>
              <a:t>‹#›</a:t>
            </a:fld>
            <a:endParaRPr lang="en-US" altLang="zh-TW"/>
          </a:p>
        </p:txBody>
      </p:sp>
    </p:spTree>
  </p:cSld>
  <p:clrMapOvr>
    <a:masterClrMapping/>
  </p:clrMapOvr>
  <p:transition advTm="5000">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82014DF-E2E3-41D4-A6D5-B6CD1EB70825}" type="datetime1">
              <a:rPr lang="zh-TW" altLang="en-US"/>
              <a:pPr>
                <a:defRPr/>
              </a:pPr>
              <a:t>2021/2/25</a:t>
            </a:fld>
            <a:endParaRPr lang="en-US" altLang="zh-TW"/>
          </a:p>
        </p:txBody>
      </p:sp>
      <p:sp>
        <p:nvSpPr>
          <p:cNvPr id="3"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95DF18D5-A645-43E9-9A17-8BE5B0EED2C7}" type="slidenum">
              <a:rPr lang="en-US" altLang="zh-TW"/>
              <a:pPr>
                <a:defRPr/>
              </a:pPr>
              <a:t>‹#›</a:t>
            </a:fld>
            <a:endParaRPr lang="en-US" altLang="zh-TW"/>
          </a:p>
        </p:txBody>
      </p:sp>
    </p:spTree>
  </p:cSld>
  <p:clrMapOvr>
    <a:masterClrMapping/>
  </p:clrMapOvr>
  <p:transition advTm="5000">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84F7BE6-3F18-4A05-9E05-D2FAE2EA1DFA}" type="datetime1">
              <a:rPr lang="zh-TW" altLang="en-US"/>
              <a:pPr>
                <a:defRPr/>
              </a:pPr>
              <a:t>2021/2/25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ED6FE338-190D-4AAF-942A-86540497402F}" type="slidenum">
              <a:rPr lang="en-US" altLang="zh-TW"/>
              <a:pPr>
                <a:defRPr/>
              </a:pPr>
              <a:t>‹#›</a:t>
            </a:fld>
            <a:endParaRPr lang="en-US" altLang="zh-TW"/>
          </a:p>
        </p:txBody>
      </p:sp>
    </p:spTree>
  </p:cSld>
  <p:clrMapOvr>
    <a:masterClrMapping/>
  </p:clrMapOvr>
  <p:transition advTm="5000">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FA48281F-95C0-4620-BE2D-9FA97322BA02}" type="datetime1">
              <a:rPr lang="zh-TW" altLang="en-US"/>
              <a:pPr>
                <a:defRPr/>
              </a:pPr>
              <a:t>2021/2/25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C5CD21-08C9-4C2D-A33F-E09BF8513BE2}" type="slidenum">
              <a:rPr lang="en-US" altLang="zh-TW"/>
              <a:pPr>
                <a:defRPr/>
              </a:pPr>
              <a:t>‹#›</a:t>
            </a:fld>
            <a:endParaRPr lang="en-US" altLang="zh-TW"/>
          </a:p>
        </p:txBody>
      </p:sp>
    </p:spTree>
  </p:cSld>
  <p:clrMapOvr>
    <a:masterClrMapping/>
  </p:clrMapOvr>
  <p:transition advTm="5000">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7000" b="-17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84013CD6-AFBE-4167-A2AE-AE241DC4FC5F}" type="datetime1">
              <a:rPr lang="zh-TW" altLang="en-US"/>
              <a:pPr>
                <a:defRPr/>
              </a:pPr>
              <a:t>2021/2/25</a:t>
            </a:fld>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zh-TW" altLang="en-US"/>
              <a:t>免試會考新趨勢&amp;技職教育十二年國教面面觀</a:t>
            </a: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A618F77-D4B2-409B-A9A6-125CAAB5694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52" r:id="rId12"/>
    <p:sldLayoutId id="2147483651" r:id="rId13"/>
    <p:sldLayoutId id="2147483650" r:id="rId14"/>
    <p:sldLayoutId id="2147483649" r:id="rId15"/>
    <p:sldLayoutId id="2147483665" r:id="rId16"/>
    <p:sldLayoutId id="2147483666" r:id="rId17"/>
    <p:sldLayoutId id="2147483667" r:id="rId18"/>
  </p:sldLayoutIdLst>
  <p:transition advTm="5000">
    <p:cut thruBlk="1"/>
  </p:transition>
  <p:hf hdr="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edunet.taipei.gov.tw/"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se.ntpc.edu.tw/12basic"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me.moe.edu.tw/junior/search/" TargetMode="External"/><Relationship Id="rId2" Type="http://schemas.openxmlformats.org/officeDocument/2006/relationships/hyperlink" Target="https://se.ntpc.edu.tw/expo" TargetMode="Externa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0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hyperlink" Target="https://cap.rcpet.edu.tw/"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adapt.k12ea.gov.tw/"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highschool.yjvs.chc.edu.tw/search/index.php?city=3"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location.yjvs.chc.edu.tw/School_Query/Apps/School_Query.aspx"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techexpo.moe.edu.tw/search/profile_edutype.php?ec=5"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me.moe.edu.tw/junior/search/" TargetMode="External"/><Relationship Id="rId2" Type="http://schemas.openxmlformats.org/officeDocument/2006/relationships/hyperlink" Target="https://www.techadmi.edu.tw/" TargetMode="Externa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15.xml.rels><?xml version="1.0" encoding="UTF-8" standalone="yes"?>
<Relationships xmlns="http://schemas.openxmlformats.org/package/2006/relationships"><Relationship Id="rId3" Type="http://schemas.openxmlformats.org/officeDocument/2006/relationships/hyperlink" Target="http://me.moe.edu.tw/junior/search/" TargetMode="External"/><Relationship Id="rId2" Type="http://schemas.openxmlformats.org/officeDocument/2006/relationships/hyperlink" Target="https://techexpo.moe.edu.tw/search" TargetMode="Externa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course.tchcvs.tc.edu.tw/"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12basic.edu.tw/"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hyperlink" Target="https://cap.nace.edu.tw/" TargetMode="Externa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cap.rcpet.edu.tw/PressRelease1100205.htm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image" Target="../media/image9.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4.bin"/><Relationship Id="rId4" Type="http://schemas.openxmlformats.org/officeDocument/2006/relationships/image" Target="../media/image13.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wmf"/><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cap.nace.edu.tw/"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2" Type="http://schemas.openxmlformats.org/officeDocument/2006/relationships/hyperlink" Target="https://cap.nace.edu.tw/"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cap.nace.edu.tw/"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cap.nace.edu.tw/"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8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8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grpSp>
        <p:nvGrpSpPr>
          <p:cNvPr id="4" name="群組 3">
            <a:extLst>
              <a:ext uri="{FF2B5EF4-FFF2-40B4-BE49-F238E27FC236}">
                <a16:creationId xmlns:a16="http://schemas.microsoft.com/office/drawing/2014/main" id="{799F1B5B-FFC9-4673-BC27-87F31F5635A6}"/>
              </a:ext>
            </a:extLst>
          </p:cNvPr>
          <p:cNvGrpSpPr/>
          <p:nvPr/>
        </p:nvGrpSpPr>
        <p:grpSpPr>
          <a:xfrm>
            <a:off x="1367644" y="471493"/>
            <a:ext cx="6408712" cy="2376734"/>
            <a:chOff x="1367644" y="471493"/>
            <a:chExt cx="6408712" cy="2376734"/>
          </a:xfrm>
        </p:grpSpPr>
        <p:sp>
          <p:nvSpPr>
            <p:cNvPr id="3" name="波浪 2">
              <a:extLst>
                <a:ext uri="{FF2B5EF4-FFF2-40B4-BE49-F238E27FC236}">
                  <a16:creationId xmlns:a16="http://schemas.microsoft.com/office/drawing/2014/main" id="{897B660D-D285-4915-86CC-B0905D0B52B7}"/>
                </a:ext>
              </a:extLst>
            </p:cNvPr>
            <p:cNvSpPr/>
            <p:nvPr/>
          </p:nvSpPr>
          <p:spPr>
            <a:xfrm>
              <a:off x="1367644" y="471493"/>
              <a:ext cx="6408712" cy="2376734"/>
            </a:xfrm>
            <a:prstGeom prst="wave">
              <a:avLst/>
            </a:prstGeom>
            <a:solidFill>
              <a:srgbClr val="FF00FF"/>
            </a:solidFill>
            <a:ln>
              <a:solidFill>
                <a:srgbClr val="008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54" name="Rectangle 12"/>
            <p:cNvSpPr>
              <a:spLocks noChangeArrowheads="1"/>
            </p:cNvSpPr>
            <p:nvPr/>
          </p:nvSpPr>
          <p:spPr bwMode="auto">
            <a:xfrm>
              <a:off x="1367644" y="860615"/>
              <a:ext cx="6408712" cy="1631216"/>
            </a:xfrm>
            <a:prstGeom prst="rect">
              <a:avLst/>
            </a:prstGeom>
            <a:noFill/>
            <a:ln w="63500">
              <a:noFill/>
              <a:miter lim="800000"/>
              <a:headEnd/>
              <a:tailEnd/>
            </a:ln>
          </p:spPr>
          <p:txBody>
            <a:bodyPr wrap="square" anchor="ctr">
              <a:spAutoFit/>
            </a:bodyPr>
            <a:lstStyle/>
            <a:p>
              <a:pPr algn="ctr">
                <a:defRPr/>
              </a:pPr>
              <a:endParaRPr lang="en-US" altLang="zh-TW" sz="12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endParaRPr>
            </a:p>
            <a:p>
              <a:pPr algn="ctr">
                <a:defRPr/>
              </a:pPr>
              <a:r>
                <a:rPr lang="en-US" altLang="zh-TW" sz="60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110</a:t>
              </a:r>
              <a:r>
                <a:rPr lang="zh-TW" altLang="en-US" sz="32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學年度</a:t>
              </a:r>
              <a:r>
                <a:rPr lang="zh-TW" altLang="en-US" sz="60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適性入學</a:t>
              </a:r>
              <a:endParaRPr lang="en-US" altLang="zh-TW" sz="60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endParaRPr>
            </a:p>
            <a:p>
              <a:pPr algn="ctr">
                <a:defRPr/>
              </a:pPr>
              <a:r>
                <a:rPr lang="zh-TW" altLang="en-US" sz="2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                                          </a:t>
              </a:r>
              <a:r>
                <a:rPr lang="en-US" altLang="zh-TW" sz="2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a:t>
              </a:r>
              <a:r>
                <a:rPr lang="zh-TW" altLang="en-US" sz="2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基北區</a:t>
              </a:r>
              <a:r>
                <a:rPr lang="en-US" altLang="zh-TW" sz="2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a:t>
              </a:r>
              <a:endParaRPr lang="zh-TW" altLang="en-US" sz="2800" b="1" dirty="0">
                <a:solidFill>
                  <a:srgbClr val="3333FF"/>
                </a:solidFill>
                <a:effectLst>
                  <a:outerShdw blurRad="38100" dist="38100" dir="2700000" algn="tl">
                    <a:srgbClr val="C0C0C0"/>
                  </a:outerShdw>
                </a:effectLst>
                <a:latin typeface="標楷體" pitchFamily="65" charset="-120"/>
                <a:ea typeface="標楷體" pitchFamily="65" charset="-120"/>
                <a:cs typeface="華康儷中黑"/>
              </a:endParaRPr>
            </a:p>
          </p:txBody>
        </p:sp>
      </p:grpSp>
      <p:sp>
        <p:nvSpPr>
          <p:cNvPr id="7" name="Rectangle 12"/>
          <p:cNvSpPr>
            <a:spLocks noChangeArrowheads="1"/>
          </p:cNvSpPr>
          <p:nvPr/>
        </p:nvSpPr>
        <p:spPr bwMode="auto">
          <a:xfrm>
            <a:off x="1120532" y="3751590"/>
            <a:ext cx="2628957" cy="1446550"/>
          </a:xfrm>
          <a:prstGeom prst="rect">
            <a:avLst/>
          </a:prstGeom>
          <a:noFill/>
          <a:ln w="9525">
            <a:noFill/>
            <a:miter lim="800000"/>
            <a:headEnd/>
            <a:tailEnd/>
          </a:ln>
        </p:spPr>
        <p:txBody>
          <a:bodyPr wrap="square" anchor="ctr">
            <a:spAutoFit/>
          </a:bodyPr>
          <a:lstStyle/>
          <a:p>
            <a:pPr algn="ctr">
              <a:defRPr/>
            </a:pPr>
            <a:r>
              <a:rPr lang="zh-TW" altLang="en-US" sz="6000" b="1" dirty="0">
                <a:solidFill>
                  <a:srgbClr val="6600CC"/>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導師場</a:t>
            </a:r>
            <a:endParaRPr lang="en-US" altLang="zh-TW" sz="6000" b="1" dirty="0">
              <a:solidFill>
                <a:srgbClr val="6600CC"/>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endParaRPr>
          </a:p>
          <a:p>
            <a:pPr algn="ctr">
              <a:defRPr/>
            </a:pPr>
            <a:r>
              <a:rPr lang="en-US" altLang="zh-TW" sz="2800" b="1" dirty="0">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2021/02/26</a:t>
            </a:r>
            <a:endParaRPr lang="zh-TW" altLang="en-US" sz="2800" b="1" dirty="0">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endParaRPr>
          </a:p>
        </p:txBody>
      </p:sp>
      <p:sp>
        <p:nvSpPr>
          <p:cNvPr id="8" name="Rectangle 12"/>
          <p:cNvSpPr>
            <a:spLocks noChangeArrowheads="1"/>
          </p:cNvSpPr>
          <p:nvPr/>
        </p:nvSpPr>
        <p:spPr bwMode="auto">
          <a:xfrm>
            <a:off x="937092" y="5225384"/>
            <a:ext cx="2995835" cy="707886"/>
          </a:xfrm>
          <a:prstGeom prst="rect">
            <a:avLst/>
          </a:prstGeom>
          <a:noFill/>
          <a:ln w="9525">
            <a:noFill/>
            <a:miter lim="800000"/>
            <a:headEnd/>
            <a:tailEnd/>
          </a:ln>
        </p:spPr>
        <p:txBody>
          <a:bodyPr wrap="square" anchor="ctr">
            <a:spAutoFit/>
          </a:bodyPr>
          <a:lstStyle/>
          <a:p>
            <a:pPr algn="ctr">
              <a:defRPr/>
            </a:pPr>
            <a:r>
              <a:rPr lang="zh-TW" altLang="en-US" sz="4000" b="1" dirty="0">
                <a:solidFill>
                  <a:srgbClr val="3333FF"/>
                </a:solidFill>
                <a:effectLst>
                  <a:outerShdw blurRad="38100" dist="38100" dir="2700000" algn="tl">
                    <a:srgbClr val="C0C0C0"/>
                  </a:outerShdw>
                </a:effectLst>
                <a:latin typeface="標楷體" pitchFamily="65" charset="-120"/>
                <a:ea typeface="標楷體" pitchFamily="65" charset="-120"/>
              </a:rPr>
              <a:t>陳裕宏主講</a:t>
            </a:r>
            <a:endParaRPr lang="zh-TW" altLang="en-US" sz="2000" b="1" dirty="0">
              <a:effectLst>
                <a:outerShdw blurRad="38100" dist="38100" dir="2700000" algn="tl">
                  <a:srgbClr val="C0C0C0"/>
                </a:outerShdw>
              </a:effectLst>
              <a:latin typeface="Times New Roman" pitchFamily="18" charset="0"/>
              <a:ea typeface="標楷體" pitchFamily="65" charset="-120"/>
              <a:cs typeface="Times New Roman" pitchFamily="18" charset="0"/>
            </a:endParaRPr>
          </a:p>
        </p:txBody>
      </p:sp>
      <p:sp>
        <p:nvSpPr>
          <p:cNvPr id="8194" name="AutoShape 2" descr="ãæ¿å¤§éä¸­åç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 name="AutoShape 4" descr="ãæ¿å¤§éä¸­åç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9" name="圖片 8">
            <a:extLst>
              <a:ext uri="{FF2B5EF4-FFF2-40B4-BE49-F238E27FC236}">
                <a16:creationId xmlns:a16="http://schemas.microsoft.com/office/drawing/2014/main" id="{2FAB114F-7C4A-47B3-B976-D607EB99D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6303" y="3667199"/>
            <a:ext cx="3987165" cy="2240280"/>
          </a:xfrm>
          <a:prstGeom prst="rect">
            <a:avLst/>
          </a:prstGeom>
          <a:ln w="25400">
            <a:solidFill>
              <a:srgbClr val="008000"/>
            </a:solidFill>
          </a:ln>
        </p:spPr>
      </p:pic>
    </p:spTree>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7"/>
          <p:cNvSpPr>
            <a:spLocks noChangeArrowheads="1"/>
          </p:cNvSpPr>
          <p:nvPr/>
        </p:nvSpPr>
        <p:spPr bwMode="auto">
          <a:xfrm>
            <a:off x="500034" y="1285860"/>
            <a:ext cx="8504238" cy="2369880"/>
          </a:xfrm>
          <a:prstGeom prst="rect">
            <a:avLst/>
          </a:prstGeom>
          <a:noFill/>
          <a:ln w="9525">
            <a:noFill/>
            <a:miter lim="800000"/>
            <a:headEnd/>
            <a:tailEnd/>
          </a:ln>
        </p:spPr>
        <p:txBody>
          <a:bodyPr>
            <a:spAutoFit/>
          </a:bodyPr>
          <a:lstStyle/>
          <a:p>
            <a:pPr marL="0" lvl="2">
              <a:buFont typeface="Wingdings" pitchFamily="2" charset="2"/>
              <a:buNone/>
            </a:pPr>
            <a:r>
              <a:rPr lang="en-US" altLang="zh-TW" sz="3200" dirty="0">
                <a:latin typeface="Times New Roman" pitchFamily="18" charset="0"/>
                <a:ea typeface="標楷體" pitchFamily="65" charset="-120"/>
                <a:cs typeface="Times New Roman" pitchFamily="18" charset="0"/>
              </a:rPr>
              <a:t>1.</a:t>
            </a:r>
            <a:r>
              <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5</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個學科</a:t>
            </a:r>
            <a:r>
              <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國文</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數學</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英語</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社會</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自然</a:t>
            </a:r>
            <a:r>
              <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p>
          <a:p>
            <a:pPr marL="0" lvl="2">
              <a:buFont typeface="Wingdings" pitchFamily="2" charset="2"/>
              <a:buNone/>
            </a:pPr>
            <a:r>
              <a:rPr lang="zh-TW" altLang="en-US" sz="2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dirty="0">
                <a:latin typeface="Times New Roman" pitchFamily="18" charset="0"/>
                <a:ea typeface="標楷體" pitchFamily="65" charset="-120"/>
                <a:cs typeface="Times New Roman" pitchFamily="18" charset="0"/>
              </a:rPr>
              <a:t>評量結果分為</a:t>
            </a:r>
            <a:r>
              <a:rPr lang="en-US" altLang="zh-TW"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精熟</a:t>
            </a:r>
            <a:r>
              <a:rPr lang="zh-TW" altLang="en-US" sz="2400" dirty="0">
                <a:latin typeface="Times New Roman" pitchFamily="18" charset="0"/>
                <a:ea typeface="標楷體" pitchFamily="65" charset="-120"/>
                <a:cs typeface="Times New Roman" pitchFamily="18" charset="0"/>
              </a:rPr>
              <a:t>、    </a:t>
            </a:r>
            <a:r>
              <a:rPr lang="en-US" altLang="zh-TW"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B</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基礎</a:t>
            </a:r>
            <a:r>
              <a:rPr lang="zh-TW" altLang="en-US" sz="2400" dirty="0">
                <a:latin typeface="Times New Roman" pitchFamily="18" charset="0"/>
                <a:ea typeface="標楷體" pitchFamily="65" charset="-120"/>
                <a:cs typeface="Times New Roman" pitchFamily="18" charset="0"/>
              </a:rPr>
              <a:t>及  </a:t>
            </a:r>
            <a:r>
              <a:rPr lang="en-US" altLang="zh-TW"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C</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待加強</a:t>
            </a:r>
            <a:r>
              <a:rPr lang="zh-TW" altLang="en-US" sz="2400" dirty="0">
                <a:latin typeface="Times New Roman" pitchFamily="18" charset="0"/>
                <a:ea typeface="標楷體" pitchFamily="65" charset="-120"/>
                <a:cs typeface="Times New Roman" pitchFamily="18" charset="0"/>
              </a:rPr>
              <a:t>等</a:t>
            </a:r>
            <a:r>
              <a:rPr lang="en-US" altLang="zh-TW"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a:t>
            </a:r>
            <a:r>
              <a:rPr lang="zh-TW" altLang="en-US"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個級別</a:t>
            </a:r>
            <a:r>
              <a:rPr lang="zh-TW" altLang="en-US" sz="2400" dirty="0">
                <a:latin typeface="Times New Roman" pitchFamily="18" charset="0"/>
                <a:ea typeface="標楷體" pitchFamily="65" charset="-120"/>
                <a:cs typeface="Times New Roman" pitchFamily="18" charset="0"/>
              </a:rPr>
              <a:t>和</a:t>
            </a:r>
            <a:endParaRPr lang="en-US" altLang="zh-TW" sz="2400" dirty="0">
              <a:latin typeface="Times New Roman" pitchFamily="18" charset="0"/>
              <a:ea typeface="標楷體" pitchFamily="65" charset="-120"/>
              <a:cs typeface="Times New Roman" pitchFamily="18" charset="0"/>
            </a:endParaRPr>
          </a:p>
          <a:p>
            <a:pPr marL="0" lvl="2">
              <a:buFont typeface="Wingdings" pitchFamily="2" charset="2"/>
              <a:buNone/>
            </a:pPr>
            <a:r>
              <a:rPr lang="zh-TW" altLang="en-US"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zh-TW" altLang="en-US" sz="24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zh-TW" altLang="en-US" sz="24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B++</a:t>
            </a:r>
            <a:r>
              <a:rPr lang="zh-TW" altLang="en-US" sz="24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B+</a:t>
            </a:r>
            <a:r>
              <a:rPr lang="zh-TW" altLang="en-US"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dirty="0">
                <a:latin typeface="Times New Roman" pitchFamily="18" charset="0"/>
                <a:ea typeface="標楷體" pitchFamily="65" charset="-120"/>
                <a:cs typeface="Times New Roman" pitchFamily="18" charset="0"/>
              </a:rPr>
              <a:t>等</a:t>
            </a:r>
            <a:r>
              <a:rPr lang="en-US" altLang="zh-TW"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4</a:t>
            </a:r>
            <a:r>
              <a:rPr lang="zh-TW" altLang="en-US"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個標示</a:t>
            </a:r>
            <a:endParaRPr lang="en-US" altLang="zh-TW"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0" lvl="2">
              <a:buFont typeface="Wingdings" pitchFamily="2" charset="2"/>
              <a:buNone/>
            </a:pPr>
            <a:r>
              <a:rPr lang="en-US" altLang="zh-TW" sz="2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寫作測驗</a:t>
            </a:r>
            <a:endPar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marL="0" lvl="2">
              <a:buFont typeface="Wingdings" pitchFamily="2" charset="2"/>
              <a:buNone/>
            </a:pPr>
            <a:r>
              <a:rPr lang="zh-TW" altLang="en-US" sz="2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dirty="0">
                <a:latin typeface="Times New Roman" pitchFamily="18" charset="0"/>
                <a:ea typeface="標楷體" pitchFamily="65" charset="-120"/>
                <a:cs typeface="Times New Roman" pitchFamily="18" charset="0"/>
              </a:rPr>
              <a:t>評量結果分為</a:t>
            </a:r>
            <a:r>
              <a:rPr lang="en-US" altLang="zh-TW"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a:t>
            </a:r>
            <a:r>
              <a:rPr lang="zh-TW" altLang="en-US"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個級別</a:t>
            </a:r>
            <a:r>
              <a:rPr lang="en-US" altLang="zh-TW"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一～六級分</a:t>
            </a:r>
            <a:r>
              <a:rPr lang="en-US" altLang="zh-TW"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endParaRPr lang="en-US" altLang="zh-TW" sz="2400" dirty="0">
              <a:latin typeface="Times New Roman" pitchFamily="18" charset="0"/>
              <a:ea typeface="標楷體" pitchFamily="65" charset="-120"/>
              <a:cs typeface="Times New Roman" pitchFamily="18" charset="0"/>
            </a:endParaRPr>
          </a:p>
        </p:txBody>
      </p:sp>
      <p:sp>
        <p:nvSpPr>
          <p:cNvPr id="146434"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2" name="Rectangle 7"/>
          <p:cNvSpPr>
            <a:spLocks noChangeArrowheads="1"/>
          </p:cNvSpPr>
          <p:nvPr/>
        </p:nvSpPr>
        <p:spPr bwMode="auto">
          <a:xfrm>
            <a:off x="428596" y="3786190"/>
            <a:ext cx="8504238" cy="461665"/>
          </a:xfrm>
          <a:prstGeom prst="rect">
            <a:avLst/>
          </a:prstGeom>
          <a:noFill/>
          <a:ln w="9525">
            <a:noFill/>
            <a:miter lim="800000"/>
            <a:headEnd/>
            <a:tailEnd/>
          </a:ln>
        </p:spPr>
        <p:txBody>
          <a:bodyPr>
            <a:spAutoFit/>
          </a:bodyPr>
          <a:lstStyle/>
          <a:p>
            <a:pPr marL="0" lvl="2">
              <a:buFont typeface="Wingdings" pitchFamily="2" charset="2"/>
              <a:buNone/>
            </a:pPr>
            <a:r>
              <a:rPr lang="en-US" altLang="zh-TW" sz="2400" dirty="0">
                <a:latin typeface="Times New Roman" pitchFamily="18" charset="0"/>
                <a:ea typeface="標楷體" pitchFamily="65" charset="-120"/>
                <a:cs typeface="Times New Roman" pitchFamily="18" charset="0"/>
              </a:rPr>
              <a:t>2.</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三等級</a:t>
            </a:r>
            <a:r>
              <a:rPr lang="en-US" altLang="zh-TW" sz="2400" dirty="0">
                <a:latin typeface="Times New Roman" pitchFamily="18" charset="0"/>
                <a:ea typeface="標楷體" pitchFamily="65" charset="-120"/>
                <a:cs typeface="Times New Roman" pitchFamily="18" charset="0"/>
              </a:rPr>
              <a:t>+</a:t>
            </a:r>
            <a:r>
              <a:rPr lang="en-US" altLang="zh-TW"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4</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標示</a:t>
            </a:r>
            <a:r>
              <a:rPr lang="zh-TW" altLang="en-US" sz="2400" dirty="0">
                <a:latin typeface="Times New Roman" pitchFamily="18" charset="0"/>
                <a:ea typeface="標楷體" pitchFamily="65" charset="-120"/>
                <a:cs typeface="Times New Roman" pitchFamily="18" charset="0"/>
              </a:rPr>
              <a:t> </a:t>
            </a:r>
            <a:r>
              <a:rPr lang="en-US" altLang="zh-TW" sz="2400" dirty="0">
                <a:latin typeface="Times New Roman" pitchFamily="18" charset="0"/>
                <a:ea typeface="標楷體" pitchFamily="65" charset="-120"/>
                <a:cs typeface="Times New Roman" pitchFamily="18" charset="0"/>
              </a:rPr>
              <a:t>vs.</a:t>
            </a:r>
            <a:r>
              <a:rPr lang="en-US" altLang="zh-TW"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PR</a:t>
            </a:r>
            <a:r>
              <a:rPr lang="zh-TW" altLang="en-US" sz="2400" dirty="0">
                <a:latin typeface="Times New Roman" pitchFamily="18" charset="0"/>
                <a:ea typeface="標楷體" pitchFamily="65" charset="-120"/>
                <a:cs typeface="Times New Roman" pitchFamily="18" charset="0"/>
              </a:rPr>
              <a:t>：</a:t>
            </a:r>
            <a:endParaRPr lang="en-US" altLang="zh-TW" sz="2400" dirty="0">
              <a:latin typeface="Times New Roman" pitchFamily="18" charset="0"/>
              <a:ea typeface="標楷體" pitchFamily="65" charset="-120"/>
              <a:cs typeface="Times New Roman" pitchFamily="18" charset="0"/>
            </a:endParaRPr>
          </a:p>
        </p:txBody>
      </p:sp>
      <p:sp>
        <p:nvSpPr>
          <p:cNvPr id="75778" name="標題 1"/>
          <p:cNvSpPr>
            <a:spLocks/>
          </p:cNvSpPr>
          <p:nvPr/>
        </p:nvSpPr>
        <p:spPr bwMode="auto">
          <a:xfrm>
            <a:off x="457200" y="115888"/>
            <a:ext cx="8229600" cy="1169972"/>
          </a:xfrm>
          <a:prstGeom prst="rect">
            <a:avLst/>
          </a:prstGeom>
          <a:noFill/>
          <a:ln w="9525">
            <a:noFill/>
            <a:miter lim="800000"/>
            <a:headEnd/>
            <a:tailEnd/>
          </a:ln>
        </p:spPr>
        <p:txBody>
          <a:bodyPr anchor="ctr"/>
          <a:lstStyle/>
          <a:p>
            <a:pPr algn="ctr"/>
            <a:r>
              <a:rPr lang="zh-TW" altLang="en-US" sz="4400" b="1" dirty="0">
                <a:effectLst>
                  <a:outerShdw blurRad="38100" dist="38100" dir="2700000" algn="tl">
                    <a:srgbClr val="000000"/>
                  </a:outerShdw>
                </a:effectLst>
                <a:latin typeface="標楷體" panose="03000509000000000000" pitchFamily="65" charset="-120"/>
                <a:ea typeface="標楷體" panose="03000509000000000000" pitchFamily="65" charset="-120"/>
              </a:rPr>
              <a:t>國中教育會考</a:t>
            </a:r>
            <a:r>
              <a:rPr lang="zh-TW" altLang="en-US" sz="44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rPr>
              <a:t>怎麼評分</a:t>
            </a:r>
          </a:p>
        </p:txBody>
      </p:sp>
      <p:grpSp>
        <p:nvGrpSpPr>
          <p:cNvPr id="3" name="群組 43"/>
          <p:cNvGrpSpPr>
            <a:grpSpLocks/>
          </p:cNvGrpSpPr>
          <p:nvPr/>
        </p:nvGrpSpPr>
        <p:grpSpPr bwMode="auto">
          <a:xfrm>
            <a:off x="785786" y="4286256"/>
            <a:ext cx="7849107" cy="1930400"/>
            <a:chOff x="827051" y="2781300"/>
            <a:chExt cx="7849405" cy="1930400"/>
          </a:xfrm>
        </p:grpSpPr>
        <p:sp>
          <p:nvSpPr>
            <p:cNvPr id="8" name="矩形 7"/>
            <p:cNvSpPr/>
            <p:nvPr/>
          </p:nvSpPr>
          <p:spPr>
            <a:xfrm>
              <a:off x="899592" y="3068960"/>
              <a:ext cx="2232248" cy="432048"/>
            </a:xfrm>
            <a:prstGeom prst="rect">
              <a:avLst/>
            </a:prstGeom>
            <a:solidFill>
              <a:srgbClr val="33CC33"/>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sp>
          <p:nvSpPr>
            <p:cNvPr id="9" name="文字方塊 8"/>
            <p:cNvSpPr txBox="1"/>
            <p:nvPr/>
          </p:nvSpPr>
          <p:spPr>
            <a:xfrm>
              <a:off x="971518" y="3068638"/>
              <a:ext cx="2087642" cy="366712"/>
            </a:xfrm>
            <a:prstGeom prst="rect">
              <a:avLst/>
            </a:prstGeom>
            <a:noFill/>
          </p:spPr>
          <p:txBody>
            <a:bodyPr>
              <a:spAutoFit/>
            </a:bodyPr>
            <a:lstStyle/>
            <a:p>
              <a:pPr algn="ctr">
                <a:defRPr/>
              </a:pP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精熟</a:t>
              </a:r>
              <a:r>
                <a:rPr lang="en-US" altLang="zh-TW"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a:t>
              </a: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占</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1" name="直線接點 10"/>
            <p:cNvCxnSpPr/>
            <p:nvPr/>
          </p:nvCxnSpPr>
          <p:spPr>
            <a:xfrm>
              <a:off x="900079" y="4076700"/>
              <a:ext cx="2232110"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rot="5400000">
              <a:off x="719898" y="3896519"/>
              <a:ext cx="360362"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rot="5400000">
              <a:off x="2952008" y="3896519"/>
              <a:ext cx="360362"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2051059" y="3716338"/>
              <a:ext cx="0" cy="360362"/>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rot="5400000">
              <a:off x="1296182" y="3896519"/>
              <a:ext cx="360362"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900079" y="3789363"/>
              <a:ext cx="576284"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文字方塊 18"/>
            <p:cNvSpPr txBox="1"/>
            <p:nvPr/>
          </p:nvSpPr>
          <p:spPr>
            <a:xfrm>
              <a:off x="1476363" y="3789363"/>
              <a:ext cx="574697"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矩形 26"/>
            <p:cNvSpPr/>
            <p:nvPr/>
          </p:nvSpPr>
          <p:spPr>
            <a:xfrm>
              <a:off x="6444208" y="3068960"/>
              <a:ext cx="2232248" cy="432048"/>
            </a:xfrm>
            <a:prstGeom prst="rect">
              <a:avLst/>
            </a:prstGeom>
            <a:solidFill>
              <a:srgbClr val="FF00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sp>
          <p:nvSpPr>
            <p:cNvPr id="28" name="文字方塊 27"/>
            <p:cNvSpPr txBox="1"/>
            <p:nvPr/>
          </p:nvSpPr>
          <p:spPr>
            <a:xfrm>
              <a:off x="6443839" y="3068638"/>
              <a:ext cx="2160669" cy="366712"/>
            </a:xfrm>
            <a:prstGeom prst="rect">
              <a:avLst/>
            </a:prstGeom>
            <a:noFill/>
          </p:spPr>
          <p:txBody>
            <a:bodyPr>
              <a:spAutoFit/>
            </a:bodyPr>
            <a:lstStyle/>
            <a:p>
              <a:pPr algn="ctr">
                <a:defRPr/>
              </a:pP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待加強</a:t>
              </a:r>
              <a:r>
                <a:rPr lang="en-US" altLang="zh-TW"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C</a:t>
              </a: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占</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矩形 28"/>
            <p:cNvSpPr/>
            <p:nvPr/>
          </p:nvSpPr>
          <p:spPr>
            <a:xfrm>
              <a:off x="3275856" y="3068960"/>
              <a:ext cx="3024336" cy="432048"/>
            </a:xfrm>
            <a:prstGeom prst="rect">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sp>
          <p:nvSpPr>
            <p:cNvPr id="30" name="文字方塊 29"/>
            <p:cNvSpPr txBox="1"/>
            <p:nvPr/>
          </p:nvSpPr>
          <p:spPr>
            <a:xfrm>
              <a:off x="3348097" y="3068638"/>
              <a:ext cx="2808394" cy="366712"/>
            </a:xfrm>
            <a:prstGeom prst="rect">
              <a:avLst/>
            </a:prstGeom>
            <a:noFill/>
          </p:spPr>
          <p:txBody>
            <a:bodyPr>
              <a:spAutoFit/>
            </a:bodyPr>
            <a:lstStyle/>
            <a:p>
              <a:pPr algn="ctr">
                <a:defRPr/>
              </a:pP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基礎</a:t>
              </a:r>
              <a:r>
                <a:rPr lang="en-US" altLang="zh-TW"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B </a:t>
              </a: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占</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60%)</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33" name="直線接點 32"/>
            <p:cNvCxnSpPr/>
            <p:nvPr/>
          </p:nvCxnSpPr>
          <p:spPr>
            <a:xfrm>
              <a:off x="3276656" y="4076700"/>
              <a:ext cx="30243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rot="5400000">
              <a:off x="3096475"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rot="5400000">
              <a:off x="6120778"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rot="5400000">
              <a:off x="4607832"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rot="5400000">
              <a:off x="3815640"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3348097" y="3789363"/>
              <a:ext cx="576284"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0" name="文字方塊 39"/>
            <p:cNvSpPr txBox="1"/>
            <p:nvPr/>
          </p:nvSpPr>
          <p:spPr>
            <a:xfrm>
              <a:off x="4067261" y="3789363"/>
              <a:ext cx="576285"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2" name="文字方塊 31"/>
            <p:cNvSpPr txBox="1"/>
            <p:nvPr/>
          </p:nvSpPr>
          <p:spPr>
            <a:xfrm>
              <a:off x="2916280" y="2781300"/>
              <a:ext cx="865220" cy="276225"/>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PR85</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1" name="文字方塊 40"/>
            <p:cNvSpPr txBox="1"/>
            <p:nvPr/>
          </p:nvSpPr>
          <p:spPr>
            <a:xfrm>
              <a:off x="1362658" y="4437063"/>
              <a:ext cx="1008101" cy="274637"/>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PR90</a:t>
              </a:r>
              <a:r>
                <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94</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2" name="文字方塊 41"/>
            <p:cNvSpPr txBox="1"/>
            <p:nvPr/>
          </p:nvSpPr>
          <p:spPr>
            <a:xfrm>
              <a:off x="3203628" y="4149725"/>
              <a:ext cx="863633" cy="276999"/>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PR67</a:t>
              </a:r>
              <a:r>
                <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79</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3" name="文字方塊 42"/>
            <p:cNvSpPr txBox="1"/>
            <p:nvPr/>
          </p:nvSpPr>
          <p:spPr>
            <a:xfrm>
              <a:off x="3924381" y="4437063"/>
              <a:ext cx="1008101" cy="274637"/>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PR54</a:t>
              </a:r>
              <a:r>
                <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66</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4" name="文字方塊 33"/>
            <p:cNvSpPr txBox="1"/>
            <p:nvPr/>
          </p:nvSpPr>
          <p:spPr>
            <a:xfrm>
              <a:off x="6085051" y="2781300"/>
              <a:ext cx="865220" cy="276225"/>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PR28</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4" name="文字方塊 43"/>
            <p:cNvSpPr txBox="1"/>
            <p:nvPr/>
          </p:nvSpPr>
          <p:spPr>
            <a:xfrm>
              <a:off x="827051" y="4149725"/>
              <a:ext cx="1008100" cy="274638"/>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PR95</a:t>
              </a:r>
              <a:r>
                <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99</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vertical)">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714348" y="1643050"/>
            <a:ext cx="7641836" cy="4262705"/>
          </a:xfrm>
          <a:prstGeom prst="rect">
            <a:avLst/>
          </a:prstGeom>
          <a:noFill/>
          <a:ln w="9525">
            <a:noFill/>
            <a:miter lim="800000"/>
            <a:headEnd/>
            <a:tailEnd/>
          </a:ln>
        </p:spPr>
        <p:txBody>
          <a:bodyPr wrap="none">
            <a:spAutoFit/>
          </a:bodyPr>
          <a:lstStyle/>
          <a:p>
            <a:pPr>
              <a:spcBef>
                <a:spcPts val="600"/>
              </a:spcBef>
              <a:buFontTx/>
              <a:buNone/>
              <a:defRPr/>
            </a:pP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服務時數多</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優免</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60</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小時、免試</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56</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小時</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br>
              <a:rPr lang="zh-TW" altLang="en-US" sz="3200" b="1" dirty="0">
                <a:effectLst>
                  <a:outerShdw blurRad="38100" dist="38100" dir="2700000" algn="tl">
                    <a:srgbClr val="000000">
                      <a:alpha val="43137"/>
                    </a:srgbClr>
                  </a:outerShdw>
                </a:effectLst>
                <a:latin typeface="標楷體" pitchFamily="65" charset="-120"/>
                <a:ea typeface="標楷體" pitchFamily="65" charset="-120"/>
              </a:rPr>
            </a:b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2.</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記功</a:t>
            </a: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嘉獎、不記過</a:t>
            </a:r>
            <a:endPar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spcBef>
                <a:spcPts val="600"/>
              </a:spcBef>
              <a:defRPr/>
            </a:pP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要當幹部或小老師</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優免一學期</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2</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分、免試一學期</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分</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t>
            </a:r>
            <a:br>
              <a:rPr lang="zh-TW" altLang="en-US" sz="20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4.</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體適能要好</a:t>
            </a:r>
            <a:endPar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spcBef>
                <a:spcPts val="600"/>
              </a:spcBef>
              <a:defRPr/>
            </a:pP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5.</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要參加技藝班</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(60</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分以上就有加分</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b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家長在</a:t>
            </a:r>
            <a:r>
              <a:rPr lang="zh-TW" altLang="en-US" sz="2000" b="1" dirty="0">
                <a:solidFill>
                  <a:srgbClr val="FF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生涯網站</a:t>
            </a:r>
            <a:r>
              <a:rPr lang="en-US" altLang="zh-TW" sz="2000" b="1" dirty="0">
                <a:solidFill>
                  <a:srgbClr val="FF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lang="zh-TW" altLang="zh-TW" sz="2000" b="1" dirty="0">
                <a:solidFill>
                  <a:srgbClr val="FF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pitchFamily="34" charset="0"/>
              </a:rPr>
              <a:t>國中學生生涯輔導紀錄手冊</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要勾五專</a:t>
            </a:r>
            <a:b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7.</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全民英檢證照備著</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最多可外加</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5</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分</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endParaRPr lang="en-US" altLang="zh-TW" sz="20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spcBef>
                <a:spcPts val="600"/>
              </a:spcBef>
              <a:defRPr/>
            </a:pP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8.</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國中教育會考</a:t>
            </a:r>
            <a:endPar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
        <p:nvSpPr>
          <p:cNvPr id="5" name="標題 1"/>
          <p:cNvSpPr txBox="1">
            <a:spLocks/>
          </p:cNvSpPr>
          <p:nvPr/>
        </p:nvSpPr>
        <p:spPr>
          <a:xfrm>
            <a:off x="428596" y="571480"/>
            <a:ext cx="8229600" cy="939800"/>
          </a:xfrm>
          <a:prstGeom prst="rect">
            <a:avLst/>
          </a:prstGeom>
        </p:spPr>
        <p:txBody>
          <a:bodyPr/>
          <a:lstStyle/>
          <a:p>
            <a:pPr lvl="0" algn="ctr" eaLnBrk="0" fontAlgn="base" hangingPunct="0">
              <a:spcBef>
                <a:spcPct val="0"/>
              </a:spcBef>
              <a:spcAft>
                <a:spcPct val="0"/>
              </a:spcAft>
              <a:defRPr/>
            </a:pPr>
            <a:r>
              <a:rPr kumimoji="1" lang="zh-TW" altLang="en-US" sz="4400" b="1" kern="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mj-cs"/>
              </a:rPr>
              <a:t>如果要讀五專</a:t>
            </a:r>
            <a:endParaRPr kumimoji="1" lang="zh-TW" altLang="en-US" sz="44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標楷體" pitchFamily="65" charset="-120"/>
              <a:ea typeface="標楷體" pitchFamily="65" charset="-120"/>
              <a:cs typeface="+mj-cs"/>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 calcmode="lin" valueType="num">
                                      <p:cBhvr additive="base">
                                        <p:cTn id="7" dur="1000" fill="hold"/>
                                        <p:tgtEl>
                                          <p:spTgt spid="11271"/>
                                        </p:tgtEl>
                                        <p:attrNameLst>
                                          <p:attrName>ppt_x</p:attrName>
                                        </p:attrNameLst>
                                      </p:cBhvr>
                                      <p:tavLst>
                                        <p:tav tm="0">
                                          <p:val>
                                            <p:strVal val="1+#ppt_w/2"/>
                                          </p:val>
                                        </p:tav>
                                        <p:tav tm="100000">
                                          <p:val>
                                            <p:strVal val="#ppt_x"/>
                                          </p:val>
                                        </p:tav>
                                      </p:tavLst>
                                    </p:anim>
                                    <p:anim calcmode="lin" valueType="num">
                                      <p:cBhvr additive="base">
                                        <p:cTn id="8" dur="1000" fill="hold"/>
                                        <p:tgtEl>
                                          <p:spTgt spid="112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2" name="Rectangle 7"/>
          <p:cNvSpPr>
            <a:spLocks noChangeArrowheads="1"/>
          </p:cNvSpPr>
          <p:nvPr/>
        </p:nvSpPr>
        <p:spPr bwMode="auto">
          <a:xfrm>
            <a:off x="395288" y="549275"/>
            <a:ext cx="6105538" cy="707886"/>
          </a:xfrm>
          <a:prstGeom prst="rect">
            <a:avLst/>
          </a:prstGeom>
          <a:solidFill>
            <a:srgbClr val="CCFFCC"/>
          </a:solidFill>
          <a:ln w="9525">
            <a:noFill/>
            <a:miter lim="800000"/>
            <a:headEnd/>
            <a:tailEnd/>
          </a:ln>
        </p:spPr>
        <p:txBody>
          <a:bodyPr wrap="square">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5.</a:t>
            </a:r>
            <a:r>
              <a:rPr lang="zh-TW" altLang="en-US" sz="4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免試</a:t>
            </a:r>
            <a:r>
              <a:rPr lang="en-US" altLang="zh-TW" sz="4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4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特招</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志願選填</a:t>
            </a:r>
            <a:r>
              <a:rPr lang="zh-TW" altLang="en-US" sz="2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暨</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輔導</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7171" name="內容版面配置區 2"/>
          <p:cNvSpPr>
            <a:spLocks/>
          </p:cNvSpPr>
          <p:nvPr/>
        </p:nvSpPr>
        <p:spPr bwMode="auto">
          <a:xfrm>
            <a:off x="539750" y="1557338"/>
            <a:ext cx="8064500" cy="3816350"/>
          </a:xfrm>
          <a:prstGeom prst="rect">
            <a:avLst/>
          </a:prstGeom>
          <a:noFill/>
          <a:ln w="9525">
            <a:noFill/>
            <a:miter lim="800000"/>
            <a:headEnd/>
            <a:tailEnd/>
          </a:ln>
        </p:spPr>
        <p:txBody>
          <a:bodyPr/>
          <a:lstStyle/>
          <a:p>
            <a:pPr marL="342900" indent="-342900" eaLnBrk="0" hangingPunct="0">
              <a:buFont typeface="Wingdings" pitchFamily="2" charset="2"/>
              <a:buChar char="u"/>
              <a:defRPr/>
            </a:pPr>
            <a:r>
              <a:rPr lang="zh-TW" altLang="en-US" sz="3600" dirty="0">
                <a:solidFill>
                  <a:srgbClr val="000000"/>
                </a:solidFill>
                <a:latin typeface="Times New Roman" pitchFamily="18" charset="0"/>
                <a:ea typeface="標楷體" pitchFamily="65" charset="-120"/>
                <a:cs typeface="Times New Roman" pitchFamily="18" charset="0"/>
              </a:rPr>
              <a:t>第一次志願模擬選填：</a:t>
            </a:r>
            <a:r>
              <a:rPr lang="zh-TW" altLang="en-US" sz="4400" dirty="0">
                <a:solidFill>
                  <a:srgbClr val="000000"/>
                </a:solidFill>
                <a:latin typeface="Times New Roman" pitchFamily="18" charset="0"/>
                <a:ea typeface="標楷體" pitchFamily="65" charset="-120"/>
                <a:cs typeface="Times New Roman" pitchFamily="18" charset="0"/>
              </a:rPr>
              <a:t> </a:t>
            </a:r>
          </a:p>
          <a:p>
            <a:pPr marL="342900" indent="-342900" eaLnBrk="0" hangingPunct="0">
              <a:buFont typeface="Wingdings" pitchFamily="2" charset="2"/>
              <a:buNone/>
              <a:defRPr/>
            </a:pPr>
            <a:r>
              <a:rPr lang="en-US" altLang="zh-TW" sz="2800" dirty="0">
                <a:solidFill>
                  <a:srgbClr val="FF0000"/>
                </a:solidFill>
                <a:latin typeface="Times New Roman" pitchFamily="18" charset="0"/>
                <a:ea typeface="標楷體" pitchFamily="65" charset="-120"/>
                <a:cs typeface="Times New Roman" pitchFamily="18" charset="0"/>
              </a:rPr>
              <a:t>     </a:t>
            </a:r>
            <a:r>
              <a:rPr lang="en-US" altLang="zh-TW" sz="2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12.28~1.15</a:t>
            </a:r>
            <a:r>
              <a:rPr lang="zh-TW" altLang="en-US" sz="2800" dirty="0">
                <a:solidFill>
                  <a:srgbClr val="000000"/>
                </a:solidFill>
                <a:latin typeface="Times New Roman" pitchFamily="18" charset="0"/>
                <a:ea typeface="標楷體" pitchFamily="65" charset="-120"/>
                <a:cs typeface="Times New Roman" pitchFamily="18" charset="0"/>
              </a:rPr>
              <a:t>（</a:t>
            </a:r>
            <a:r>
              <a:rPr lang="zh-TW" altLang="en-US" sz="2800" b="1" dirty="0">
                <a:solidFill>
                  <a:srgbClr val="6600CC"/>
                </a:solidFill>
                <a:effectLst>
                  <a:outerShdw blurRad="38100" dist="38100" dir="2700000" algn="tl">
                    <a:srgbClr val="C0C0C0"/>
                  </a:outerShdw>
                </a:effectLst>
                <a:latin typeface="Times New Roman" pitchFamily="18" charset="0"/>
                <a:ea typeface="標楷體" pitchFamily="65" charset="-120"/>
                <a:cs typeface="Times New Roman" pitchFamily="18" charset="0"/>
              </a:rPr>
              <a:t>沒有特色招生</a:t>
            </a:r>
            <a:r>
              <a:rPr lang="zh-TW" altLang="en-US" sz="2800" dirty="0">
                <a:solidFill>
                  <a:srgbClr val="000000"/>
                </a:solidFill>
                <a:latin typeface="Times New Roman" pitchFamily="18" charset="0"/>
                <a:ea typeface="標楷體" pitchFamily="65" charset="-120"/>
                <a:cs typeface="Times New Roman" pitchFamily="18" charset="0"/>
              </a:rPr>
              <a:t>志願的選填）</a:t>
            </a:r>
            <a:endParaRPr lang="en-US" altLang="zh-TW" sz="2800" dirty="0">
              <a:solidFill>
                <a:srgbClr val="000000"/>
              </a:solidFill>
              <a:latin typeface="Times New Roman" pitchFamily="18" charset="0"/>
              <a:ea typeface="標楷體" pitchFamily="65" charset="-120"/>
              <a:cs typeface="Times New Roman" pitchFamily="18" charset="0"/>
            </a:endParaRPr>
          </a:p>
          <a:p>
            <a:pPr marL="342900" indent="-342900" eaLnBrk="0" hangingPunct="0">
              <a:spcBef>
                <a:spcPct val="50000"/>
              </a:spcBef>
              <a:buFont typeface="Wingdings" pitchFamily="2" charset="2"/>
              <a:buChar char="u"/>
              <a:defRPr/>
            </a:pPr>
            <a:r>
              <a:rPr lang="zh-TW" altLang="en-US" sz="3600" dirty="0">
                <a:solidFill>
                  <a:srgbClr val="000000"/>
                </a:solidFill>
                <a:latin typeface="Times New Roman" pitchFamily="18" charset="0"/>
                <a:ea typeface="標楷體" pitchFamily="65" charset="-120"/>
                <a:cs typeface="Times New Roman" pitchFamily="18" charset="0"/>
              </a:rPr>
              <a:t>第二次志願模擬選填：</a:t>
            </a:r>
          </a:p>
          <a:p>
            <a:pPr marL="342900" indent="-342900" eaLnBrk="0" hangingPunct="0">
              <a:buFont typeface="Wingdings" pitchFamily="2" charset="2"/>
              <a:buNone/>
              <a:defRPr/>
            </a:pPr>
            <a:r>
              <a:rPr lang="en-US" altLang="zh-TW" sz="2800" dirty="0">
                <a:solidFill>
                  <a:srgbClr val="FF0000"/>
                </a:solidFill>
                <a:latin typeface="Times New Roman" pitchFamily="18" charset="0"/>
                <a:ea typeface="標楷體" pitchFamily="65" charset="-120"/>
                <a:cs typeface="Times New Roman" pitchFamily="18" charset="0"/>
              </a:rPr>
              <a:t>     </a:t>
            </a:r>
            <a:r>
              <a:rPr lang="en-US" altLang="zh-TW" sz="2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3.29~4.9</a:t>
            </a:r>
            <a:r>
              <a:rPr lang="zh-TW" altLang="en-US" sz="2800" dirty="0">
                <a:solidFill>
                  <a:srgbClr val="000000"/>
                </a:solidFill>
                <a:latin typeface="Times New Roman" pitchFamily="18" charset="0"/>
                <a:ea typeface="標楷體" pitchFamily="65" charset="-120"/>
                <a:cs typeface="Times New Roman" pitchFamily="18" charset="0"/>
              </a:rPr>
              <a:t>（</a:t>
            </a:r>
            <a:r>
              <a:rPr lang="zh-TW" altLang="en-US" sz="2800" b="1" dirty="0">
                <a:solidFill>
                  <a:srgbClr val="6600CC"/>
                </a:solidFill>
                <a:effectLst>
                  <a:outerShdw blurRad="38100" dist="38100" dir="2700000" algn="tl">
                    <a:srgbClr val="C0C0C0"/>
                  </a:outerShdw>
                </a:effectLst>
                <a:latin typeface="Times New Roman" pitchFamily="18" charset="0"/>
                <a:ea typeface="標楷體" pitchFamily="65" charset="-120"/>
                <a:cs typeface="Times New Roman" pitchFamily="18" charset="0"/>
              </a:rPr>
              <a:t>包含特色招生</a:t>
            </a:r>
            <a:r>
              <a:rPr lang="zh-TW" altLang="en-US" sz="2800" dirty="0">
                <a:solidFill>
                  <a:srgbClr val="000000"/>
                </a:solidFill>
                <a:latin typeface="Times New Roman" pitchFamily="18" charset="0"/>
                <a:ea typeface="標楷體" pitchFamily="65" charset="-120"/>
                <a:cs typeface="Times New Roman" pitchFamily="18" charset="0"/>
              </a:rPr>
              <a:t>志願的選填）</a:t>
            </a:r>
          </a:p>
          <a:p>
            <a:pPr marL="342900" indent="-342900" eaLnBrk="0" hangingPunct="0">
              <a:spcBef>
                <a:spcPct val="50000"/>
              </a:spcBef>
              <a:buFont typeface="Wingdings" pitchFamily="2" charset="2"/>
              <a:buChar char="u"/>
              <a:defRPr/>
            </a:pPr>
            <a:r>
              <a:rPr lang="zh-TW" altLang="en-US" sz="3600" dirty="0">
                <a:solidFill>
                  <a:srgbClr val="000000"/>
                </a:solidFill>
                <a:latin typeface="Times New Roman" pitchFamily="18" charset="0"/>
                <a:ea typeface="標楷體" pitchFamily="65" charset="-120"/>
                <a:cs typeface="Times New Roman" pitchFamily="18" charset="0"/>
              </a:rPr>
              <a:t>第三次志願模擬選填：</a:t>
            </a:r>
          </a:p>
          <a:p>
            <a:pPr marL="342900" indent="-342900" eaLnBrk="0" hangingPunct="0">
              <a:buFont typeface="Wingdings" pitchFamily="2" charset="2"/>
              <a:buNone/>
              <a:defRPr/>
            </a:pPr>
            <a:r>
              <a:rPr lang="en-US" altLang="zh-TW" sz="2800" dirty="0">
                <a:solidFill>
                  <a:srgbClr val="FF0000"/>
                </a:solidFill>
                <a:latin typeface="Times New Roman" pitchFamily="18" charset="0"/>
                <a:ea typeface="標楷體" pitchFamily="65" charset="-120"/>
                <a:cs typeface="Times New Roman" pitchFamily="18" charset="0"/>
              </a:rPr>
              <a:t>     </a:t>
            </a:r>
            <a:r>
              <a:rPr lang="en-US" altLang="zh-TW" sz="2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6.7~6.16</a:t>
            </a:r>
            <a:r>
              <a:rPr lang="zh-TW" altLang="en-US" sz="2800" dirty="0">
                <a:solidFill>
                  <a:srgbClr val="000000"/>
                </a:solidFill>
                <a:latin typeface="Times New Roman" pitchFamily="18" charset="0"/>
                <a:ea typeface="標楷體" pitchFamily="65" charset="-120"/>
                <a:cs typeface="Times New Roman" pitchFamily="18" charset="0"/>
              </a:rPr>
              <a:t>（模擬志願選填的</a:t>
            </a:r>
            <a:r>
              <a:rPr lang="zh-TW" altLang="en-US" sz="2800" b="1" dirty="0">
                <a:solidFill>
                  <a:srgbClr val="6600CC"/>
                </a:solidFill>
                <a:effectLst>
                  <a:outerShdw blurRad="38100" dist="38100" dir="2700000" algn="tl">
                    <a:srgbClr val="C0C0C0"/>
                  </a:outerShdw>
                </a:effectLst>
                <a:latin typeface="Times New Roman" pitchFamily="18" charset="0"/>
                <a:ea typeface="標楷體" pitchFamily="65" charset="-120"/>
                <a:cs typeface="Times New Roman" pitchFamily="18" charset="0"/>
              </a:rPr>
              <a:t>資料保留</a:t>
            </a:r>
            <a:r>
              <a:rPr lang="zh-TW" altLang="en-US" sz="2800" dirty="0">
                <a:solidFill>
                  <a:srgbClr val="000000"/>
                </a:solidFill>
                <a:latin typeface="Times New Roman" pitchFamily="18" charset="0"/>
                <a:ea typeface="標楷體" pitchFamily="65" charset="-120"/>
                <a:cs typeface="Times New Roman" pitchFamily="18" charset="0"/>
              </a:rPr>
              <a:t>）</a:t>
            </a: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1000"/>
                                        <p:tgtEl>
                                          <p:spTgt spid="717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0" dur="1000"/>
                                        <p:tgtEl>
                                          <p:spTgt spid="717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5" dur="1000"/>
                                        <p:tgtEl>
                                          <p:spTgt spid="7171">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171">
                                            <p:txEl>
                                              <p:pRg st="3" end="3"/>
                                            </p:txEl>
                                          </p:spTgt>
                                        </p:tgtEl>
                                        <p:attrNameLst>
                                          <p:attrName>style.visibility</p:attrName>
                                        </p:attrNameLst>
                                      </p:cBhvr>
                                      <p:to>
                                        <p:strVal val="visible"/>
                                      </p:to>
                                    </p:set>
                                    <p:animEffect transition="in" filter="blinds(horizontal)">
                                      <p:cBhvr>
                                        <p:cTn id="18" dur="1000"/>
                                        <p:tgtEl>
                                          <p:spTgt spid="717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Effect transition="in" filter="blinds(horizontal)">
                                      <p:cBhvr>
                                        <p:cTn id="23" dur="1000"/>
                                        <p:tgtEl>
                                          <p:spTgt spid="7171">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7171">
                                            <p:txEl>
                                              <p:pRg st="5" end="5"/>
                                            </p:txEl>
                                          </p:spTgt>
                                        </p:tgtEl>
                                        <p:attrNameLst>
                                          <p:attrName>style.visibility</p:attrName>
                                        </p:attrNameLst>
                                      </p:cBhvr>
                                      <p:to>
                                        <p:strVal val="visible"/>
                                      </p:to>
                                    </p:set>
                                    <p:animEffect transition="in" filter="blinds(horizontal)">
                                      <p:cBhvr>
                                        <p:cTn id="26" dur="1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4DDF354-5332-4856-8E36-B800F086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4"/>
          </a:xfrm>
          <a:prstGeom prst="rect">
            <a:avLst/>
          </a:prstGeom>
        </p:spPr>
      </p:pic>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6" name="文字方塊 5">
            <a:extLst>
              <a:ext uri="{FF2B5EF4-FFF2-40B4-BE49-F238E27FC236}">
                <a16:creationId xmlns:a16="http://schemas.microsoft.com/office/drawing/2014/main" id="{71A9E998-D87C-47F2-A666-11AC12B823E5}"/>
              </a:ext>
            </a:extLst>
          </p:cNvPr>
          <p:cNvSpPr txBox="1"/>
          <p:nvPr/>
        </p:nvSpPr>
        <p:spPr>
          <a:xfrm>
            <a:off x="4114800" y="2789381"/>
            <a:ext cx="914400" cy="914400"/>
          </a:xfrm>
          <a:prstGeom prst="rect">
            <a:avLst/>
          </a:prstGeom>
          <a:noFill/>
        </p:spPr>
        <p:txBody>
          <a:bodyPr wrap="square" rtlCol="0">
            <a:spAutoFit/>
          </a:bodyPr>
          <a:lstStyle/>
          <a:p>
            <a:endParaRPr lang="zh-TW" altLang="en-US"/>
          </a:p>
        </p:txBody>
      </p:sp>
      <p:sp>
        <p:nvSpPr>
          <p:cNvPr id="7" name="文字方塊 6">
            <a:extLst>
              <a:ext uri="{FF2B5EF4-FFF2-40B4-BE49-F238E27FC236}">
                <a16:creationId xmlns:a16="http://schemas.microsoft.com/office/drawing/2014/main" id="{CF8E4891-3396-422C-A5B6-0590683D4AE6}"/>
              </a:ext>
            </a:extLst>
          </p:cNvPr>
          <p:cNvSpPr txBox="1"/>
          <p:nvPr/>
        </p:nvSpPr>
        <p:spPr>
          <a:xfrm>
            <a:off x="1727684" y="3053266"/>
            <a:ext cx="5688632" cy="923330"/>
          </a:xfrm>
          <a:prstGeom prst="rect">
            <a:avLst/>
          </a:prstGeom>
          <a:noFill/>
        </p:spPr>
        <p:txBody>
          <a:bodyPr wrap="square" rtlCol="0">
            <a:spAutoFit/>
          </a:bodyPr>
          <a:lstStyle/>
          <a:p>
            <a:pPr algn="ctr"/>
            <a:r>
              <a:rPr lang="zh-TW" altLang="en-US" sz="54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叁、分享與建議</a:t>
            </a:r>
          </a:p>
        </p:txBody>
      </p:sp>
    </p:spTree>
    <p:extLst>
      <p:ext uri="{BB962C8B-B14F-4D97-AF65-F5344CB8AC3E}">
        <p14:creationId xmlns:p14="http://schemas.microsoft.com/office/powerpoint/2010/main" val="3924778741"/>
      </p:ext>
    </p:extLst>
  </p:cSld>
  <p:clrMapOvr>
    <a:masterClrMapping/>
  </p:clrMapOvr>
  <p:transition advTm="5000">
    <p:cut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id="{15968640-77E1-48AD-9860-E800BE1AEBE0}"/>
              </a:ext>
            </a:extLst>
          </p:cNvPr>
          <p:cNvSpPr/>
          <p:nvPr/>
        </p:nvSpPr>
        <p:spPr>
          <a:xfrm>
            <a:off x="3965156" y="810970"/>
            <a:ext cx="4464496" cy="2664292"/>
          </a:xfrm>
          <a:prstGeom prst="teardrop">
            <a:avLst/>
          </a:prstGeom>
          <a:solidFill>
            <a:srgbClr val="99FF99"/>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43372" y="1628800"/>
            <a:ext cx="4286280" cy="830997"/>
          </a:xfrm>
          <a:prstGeom prst="rect">
            <a:avLst/>
          </a:prstGeom>
          <a:noFill/>
          <a:ln w="63500">
            <a:noFill/>
            <a:prstDash val="sysDot"/>
            <a:miter lim="800000"/>
            <a:headEnd/>
            <a:tailEnd/>
          </a:ln>
        </p:spPr>
        <p:txBody>
          <a:bodyPr wrap="square">
            <a:spAutoFit/>
          </a:bodyPr>
          <a:lstStyle/>
          <a:p>
            <a:pPr algn="ctr">
              <a:defRPr/>
            </a:pPr>
            <a:r>
              <a:rPr kumimoji="0" lang="zh-TW" altLang="en-US"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諮詢管道</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407060150"/>
      </p:ext>
    </p:extLst>
  </p:cSld>
  <p:clrMapOvr>
    <a:masterClrMapping/>
  </p:clrMapOvr>
  <p:transition advTm="500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3078" name="Rectangle 12"/>
          <p:cNvSpPr>
            <a:spLocks noChangeArrowheads="1"/>
          </p:cNvSpPr>
          <p:nvPr/>
        </p:nvSpPr>
        <p:spPr bwMode="auto">
          <a:xfrm>
            <a:off x="827088" y="3436054"/>
            <a:ext cx="7561262" cy="1200329"/>
          </a:xfrm>
          <a:prstGeom prst="rect">
            <a:avLst/>
          </a:prstGeom>
          <a:noFill/>
          <a:ln w="9525">
            <a:noFill/>
            <a:miter lim="800000"/>
            <a:headEnd/>
            <a:tailEnd/>
          </a:ln>
        </p:spPr>
        <p:txBody>
          <a:bodyPr anchor="ctr">
            <a:spAutoFit/>
          </a:bodyPr>
          <a:lstStyle/>
          <a:p>
            <a:pPr>
              <a:defRPr/>
            </a:pPr>
            <a:r>
              <a:rPr lang="zh-TW" altLang="en-US" sz="3600" b="1" dirty="0">
                <a:solidFill>
                  <a:srgbClr val="CC66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電話：</a:t>
            </a:r>
            <a:r>
              <a:rPr lang="en-US" altLang="zh-TW"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1999</a:t>
            </a:r>
            <a:r>
              <a:rPr lang="zh-TW" altLang="en-US"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市民服務熱線 </a:t>
            </a:r>
            <a:endParaRPr lang="en-US" altLang="zh-TW"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en-US"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                    分機</a:t>
            </a:r>
            <a:r>
              <a:rPr lang="en-US" altLang="zh-TW"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2663</a:t>
            </a:r>
            <a:r>
              <a:rPr lang="zh-TW" altLang="en-US"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2664 </a:t>
            </a:r>
            <a:r>
              <a:rPr lang="zh-TW" altLang="en-US"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 2659</a:t>
            </a:r>
            <a:endParaRPr lang="zh-TW" altLang="en-US"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Rectangle 12"/>
          <p:cNvSpPr>
            <a:spLocks noChangeArrowheads="1"/>
          </p:cNvSpPr>
          <p:nvPr/>
        </p:nvSpPr>
        <p:spPr bwMode="auto">
          <a:xfrm>
            <a:off x="1403350" y="1701800"/>
            <a:ext cx="6264994" cy="641350"/>
          </a:xfrm>
          <a:prstGeom prst="rect">
            <a:avLst/>
          </a:prstGeom>
          <a:noFill/>
          <a:ln w="9525">
            <a:noFill/>
            <a:miter lim="800000"/>
            <a:headEnd/>
            <a:tailEnd/>
          </a:ln>
        </p:spPr>
        <p:txBody>
          <a:bodyPr wrap="square" anchor="ctr">
            <a:spAutoFit/>
          </a:bodyPr>
          <a:lstStyle/>
          <a:p>
            <a:pPr algn="ctr">
              <a:defRPr/>
            </a:pPr>
            <a:r>
              <a:rPr lang="zh-TW" altLang="en-US" sz="36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新北市</a:t>
            </a:r>
            <a:r>
              <a:rPr lang="zh-TW" altLang="en-US" sz="3600" b="1" dirty="0">
                <a:solidFill>
                  <a:srgbClr val="FF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十二年國教</a:t>
            </a:r>
            <a:r>
              <a:rPr lang="zh-TW" altLang="en-US" sz="3600" b="1" dirty="0">
                <a:solidFill>
                  <a:srgbClr val="FF33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諮詢熱線</a:t>
            </a:r>
          </a:p>
        </p:txBody>
      </p:sp>
      <p:pic>
        <p:nvPicPr>
          <p:cNvPr id="63493" name="Picture 9" descr="臺北市政府教育局">
            <a:hlinkClick r:id="rId2" tooltip="臺北市政府教育局"/>
          </p:cNvPr>
          <p:cNvPicPr>
            <a:picLocks noChangeAspect="1" noChangeArrowheads="1"/>
          </p:cNvPicPr>
          <p:nvPr/>
        </p:nvPicPr>
        <p:blipFill>
          <a:blip r:embed="rId3"/>
          <a:srcRect/>
          <a:stretch>
            <a:fillRect/>
          </a:stretch>
        </p:blipFill>
        <p:spPr bwMode="auto">
          <a:xfrm>
            <a:off x="0" y="-7985125"/>
            <a:ext cx="3143250" cy="1285875"/>
          </a:xfrm>
          <a:prstGeom prst="rect">
            <a:avLst/>
          </a:prstGeom>
          <a:noFill/>
          <a:ln w="9525">
            <a:noFill/>
            <a:miter lim="800000"/>
            <a:headEnd/>
            <a:tailEnd/>
          </a:ln>
        </p:spPr>
      </p:pic>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8195" name="Rectangle 2"/>
          <p:cNvSpPr>
            <a:spLocks noChangeArrowheads="1"/>
          </p:cNvSpPr>
          <p:nvPr/>
        </p:nvSpPr>
        <p:spPr bwMode="auto">
          <a:xfrm>
            <a:off x="269875" y="405605"/>
            <a:ext cx="8613775" cy="576263"/>
          </a:xfrm>
          <a:prstGeom prst="rect">
            <a:avLst/>
          </a:prstGeom>
          <a:noFill/>
          <a:ln w="28575">
            <a:noFill/>
            <a:prstDash val="sysDot"/>
            <a:miter lim="800000"/>
            <a:headEnd/>
            <a:tailEnd/>
          </a:ln>
          <a:effectLst/>
        </p:spPr>
        <p:txBody>
          <a:bodyPr anchor="ctr"/>
          <a:lstStyle/>
          <a:p>
            <a:pPr algn="ctr">
              <a:defRPr/>
            </a:pPr>
            <a:r>
              <a:rPr lang="zh-TW" altLang="en-US"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新特黑體"/>
              </a:rPr>
              <a:t>新北市十二年國民基本教育資訊網</a:t>
            </a:r>
          </a:p>
        </p:txBody>
      </p:sp>
      <p:sp>
        <p:nvSpPr>
          <p:cNvPr id="5" name="Rectangle 2"/>
          <p:cNvSpPr>
            <a:spLocks noChangeArrowheads="1"/>
          </p:cNvSpPr>
          <p:nvPr/>
        </p:nvSpPr>
        <p:spPr bwMode="auto">
          <a:xfrm>
            <a:off x="827584" y="5661025"/>
            <a:ext cx="7416824" cy="503238"/>
          </a:xfrm>
          <a:prstGeom prst="rect">
            <a:avLst/>
          </a:prstGeom>
          <a:solidFill>
            <a:srgbClr val="CCFFCC"/>
          </a:solidFill>
          <a:ln w="38100" cmpd="sng">
            <a:solidFill>
              <a:srgbClr val="FF0000"/>
            </a:solidFill>
            <a:prstDash val="solid"/>
            <a:miter lim="800000"/>
            <a:headEnd/>
            <a:tailEnd/>
          </a:ln>
          <a:effectLst/>
        </p:spPr>
        <p:txBody>
          <a:bodyPr anchor="ctr"/>
          <a:lstStyle/>
          <a:p>
            <a:pPr algn="ctr">
              <a:defRPr/>
            </a:pPr>
            <a:r>
              <a:rPr lang="zh-TW" altLang="en-US" sz="3200" b="1" dirty="0">
                <a:solidFill>
                  <a:srgbClr val="FF0000"/>
                </a:solidFill>
                <a:effectLst>
                  <a:outerShdw blurRad="38100" dist="38100" dir="2700000" algn="tl">
                    <a:srgbClr val="000000"/>
                  </a:outerShdw>
                </a:effectLst>
                <a:latin typeface="Times New Roman" pitchFamily="18" charset="0"/>
                <a:ea typeface="標楷體" pitchFamily="65" charset="-120"/>
              </a:rPr>
              <a:t>網址：</a:t>
            </a:r>
            <a:r>
              <a:rPr lang="en-US" altLang="zh-TW" sz="3200" b="1" dirty="0">
                <a:solidFill>
                  <a:srgbClr val="FF0000"/>
                </a:solidFill>
                <a:effectLst>
                  <a:outerShdw blurRad="38100" dist="38100" dir="2700000" algn="tl">
                    <a:srgbClr val="000000"/>
                  </a:outerShdw>
                </a:effectLst>
                <a:latin typeface="Times New Roman" pitchFamily="18" charset="0"/>
                <a:ea typeface="標楷體" pitchFamily="65" charset="-120"/>
                <a:hlinkClick r:id="rId2"/>
              </a:rPr>
              <a:t>https://se.ntpc.edu.tw/12basic</a:t>
            </a:r>
            <a:endParaRPr lang="zh-TW" altLang="en-US" sz="3200" b="1" dirty="0">
              <a:solidFill>
                <a:srgbClr val="FF0000"/>
              </a:solidFill>
              <a:effectLst>
                <a:outerShdw blurRad="38100" dist="38100" dir="2700000" algn="tl">
                  <a:srgbClr val="000000"/>
                </a:outerShdw>
              </a:effectLst>
              <a:latin typeface="Times New Roman" pitchFamily="18" charset="0"/>
              <a:ea typeface="標楷體" pitchFamily="65" charset="-120"/>
            </a:endParaRPr>
          </a:p>
        </p:txBody>
      </p:sp>
      <p:pic>
        <p:nvPicPr>
          <p:cNvPr id="3" name="圖片 2">
            <a:extLst>
              <a:ext uri="{FF2B5EF4-FFF2-40B4-BE49-F238E27FC236}">
                <a16:creationId xmlns:a16="http://schemas.microsoft.com/office/drawing/2014/main" id="{7F77C3F7-5704-4A7E-B790-53718D770C2D}"/>
              </a:ext>
            </a:extLst>
          </p:cNvPr>
          <p:cNvPicPr>
            <a:picLocks noChangeAspect="1"/>
          </p:cNvPicPr>
          <p:nvPr/>
        </p:nvPicPr>
        <p:blipFill>
          <a:blip r:embed="rId3"/>
          <a:stretch>
            <a:fillRect/>
          </a:stretch>
        </p:blipFill>
        <p:spPr>
          <a:xfrm>
            <a:off x="1398587" y="1628775"/>
            <a:ext cx="6400800" cy="3600450"/>
          </a:xfrm>
          <a:prstGeom prst="rect">
            <a:avLst/>
          </a:prstGeom>
        </p:spPr>
      </p:pic>
    </p:spTree>
  </p:cSld>
  <p:clrMapOvr>
    <a:masterClrMapping/>
  </p:clrMapOvr>
  <p:transition>
    <p:cut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7F5BA82A-A9D8-4411-9705-3D1143968A0E}"/>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65538"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827584" y="5516563"/>
            <a:ext cx="7416824" cy="584775"/>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2400" b="1" dirty="0">
                <a:solidFill>
                  <a:srgbClr val="FF3300"/>
                </a:solidFill>
                <a:ea typeface="華康儷中黑"/>
                <a:cs typeface="華康儷中黑"/>
              </a:rPr>
              <a:t> </a:t>
            </a:r>
            <a:r>
              <a:rPr lang="zh-TW" altLang="en-US" sz="3200" b="1" dirty="0">
                <a:solidFill>
                  <a:srgbClr val="FF33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3200" b="1" dirty="0">
                <a:solidFill>
                  <a:srgbClr val="FF33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https://se.ntpc.edu.tw/expo</a:t>
            </a:r>
            <a:endParaRPr lang="en-US" altLang="zh-TW" sz="3200" b="1" dirty="0">
              <a:solidFill>
                <a:srgbClr val="FF33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hlinkClick r:id="rId3"/>
            </a:endParaRPr>
          </a:p>
        </p:txBody>
      </p:sp>
      <p:sp>
        <p:nvSpPr>
          <p:cNvPr id="8" name="文字方塊 7"/>
          <p:cNvSpPr txBox="1"/>
          <p:nvPr/>
        </p:nvSpPr>
        <p:spPr>
          <a:xfrm>
            <a:off x="395287" y="374739"/>
            <a:ext cx="8353425" cy="584775"/>
          </a:xfrm>
          <a:prstGeom prst="rect">
            <a:avLst/>
          </a:prstGeom>
          <a:noFill/>
        </p:spPr>
        <p:txBody>
          <a:bodyPr>
            <a:spAutoFit/>
          </a:bodyPr>
          <a:lstStyle/>
          <a:p>
            <a:pPr algn="ctr">
              <a:defRPr/>
            </a:pPr>
            <a:r>
              <a:rPr lang="zh-TW" altLang="en-US"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新北市高中職網路博覽會</a:t>
            </a:r>
            <a:r>
              <a:rPr lang="zh-TW" altLang="zh-TW"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網</a:t>
            </a:r>
            <a:r>
              <a:rPr lang="zh-TW" altLang="en-US"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站</a:t>
            </a:r>
            <a:endParaRPr lang="zh-TW" altLang="en-US" sz="3200"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366E9ECB-F641-4CB8-BD99-9B0650E9C148}"/>
              </a:ext>
            </a:extLst>
          </p:cNvPr>
          <p:cNvPicPr>
            <a:picLocks noChangeAspect="1"/>
          </p:cNvPicPr>
          <p:nvPr/>
        </p:nvPicPr>
        <p:blipFill>
          <a:blip r:embed="rId4"/>
          <a:stretch>
            <a:fillRect/>
          </a:stretch>
        </p:blipFill>
        <p:spPr>
          <a:xfrm>
            <a:off x="1402556" y="1408906"/>
            <a:ext cx="6400800" cy="3600450"/>
          </a:xfrm>
          <a:prstGeom prst="rect">
            <a:avLst/>
          </a:prstGeom>
        </p:spPr>
      </p:pic>
    </p:spTree>
  </p:cSld>
  <p:clrMapOvr>
    <a:masterClrMapping/>
  </p:clrMapOvr>
  <p:transition advTm="5000">
    <p:cut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6"/>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3078" name="Rectangle 12"/>
          <p:cNvSpPr>
            <a:spLocks noChangeArrowheads="1"/>
          </p:cNvSpPr>
          <p:nvPr/>
        </p:nvSpPr>
        <p:spPr bwMode="auto">
          <a:xfrm>
            <a:off x="250825" y="2924175"/>
            <a:ext cx="8642350" cy="1200329"/>
          </a:xfrm>
          <a:prstGeom prst="rect">
            <a:avLst/>
          </a:prstGeom>
          <a:noFill/>
          <a:ln w="9525">
            <a:noFill/>
            <a:miter lim="800000"/>
            <a:headEnd/>
            <a:tailEnd/>
          </a:ln>
        </p:spPr>
        <p:txBody>
          <a:bodyPr anchor="ctr">
            <a:spAutoFit/>
          </a:bodyPr>
          <a:lstStyle/>
          <a:p>
            <a:pPr>
              <a:defRPr/>
            </a:pPr>
            <a:r>
              <a:rPr lang="zh-TW" altLang="en-US" sz="6000" b="1" dirty="0">
                <a:solidFill>
                  <a:srgbClr val="CC6600"/>
                </a:solidFill>
                <a:effectLst>
                  <a:outerShdw blurRad="38100" dist="38100" dir="2700000" algn="tl">
                    <a:srgbClr val="C0C0C0"/>
                  </a:outerShdw>
                </a:effectLst>
                <a:latin typeface="Times New Roman" pitchFamily="18" charset="0"/>
                <a:ea typeface="華康儷中黑" pitchFamily="49" charset="-120"/>
              </a:rPr>
              <a:t>電話：</a:t>
            </a:r>
            <a:r>
              <a:rPr lang="en-US" altLang="zh-TW" sz="7200" b="1" dirty="0">
                <a:solidFill>
                  <a:srgbClr val="FF0000"/>
                </a:solidFill>
                <a:effectLst>
                  <a:outerShdw blurRad="38100" dist="38100" dir="2700000" algn="tl">
                    <a:srgbClr val="C0C0C0"/>
                  </a:outerShdw>
                </a:effectLst>
                <a:latin typeface="Times New Roman" pitchFamily="18" charset="0"/>
                <a:ea typeface="華康儷中黑" pitchFamily="49" charset="-120"/>
              </a:rPr>
              <a:t>(04)3706-1800</a:t>
            </a:r>
            <a:endParaRPr lang="zh-TW" altLang="en-US" sz="7200" b="1" dirty="0">
              <a:solidFill>
                <a:srgbClr val="FF0000"/>
              </a:solidFill>
              <a:effectLst>
                <a:outerShdw blurRad="38100" dist="38100" dir="2700000" algn="tl">
                  <a:srgbClr val="C0C0C0"/>
                </a:outerShdw>
              </a:effectLst>
              <a:latin typeface="Times New Roman" pitchFamily="18" charset="0"/>
              <a:ea typeface="華康儷中黑" pitchFamily="49" charset="-120"/>
            </a:endParaRPr>
          </a:p>
        </p:txBody>
      </p:sp>
      <p:sp>
        <p:nvSpPr>
          <p:cNvPr id="10" name="Rectangle 12"/>
          <p:cNvSpPr>
            <a:spLocks noChangeArrowheads="1"/>
          </p:cNvSpPr>
          <p:nvPr/>
        </p:nvSpPr>
        <p:spPr bwMode="auto">
          <a:xfrm>
            <a:off x="1547813" y="1628775"/>
            <a:ext cx="6048375" cy="646113"/>
          </a:xfrm>
          <a:prstGeom prst="rect">
            <a:avLst/>
          </a:prstGeom>
          <a:noFill/>
          <a:ln w="9525">
            <a:noFill/>
            <a:miter lim="800000"/>
            <a:headEnd/>
            <a:tailEnd/>
          </a:ln>
        </p:spPr>
        <p:txBody>
          <a:bodyPr anchor="ctr">
            <a:spAutoFit/>
          </a:bodyPr>
          <a:lstStyle/>
          <a:p>
            <a:pPr>
              <a:defRPr/>
            </a:pPr>
            <a:r>
              <a:rPr lang="zh-TW" altLang="en-US" sz="3600" b="1" dirty="0">
                <a:solidFill>
                  <a:srgbClr val="3333FF"/>
                </a:solidFill>
                <a:effectLst>
                  <a:outerShdw blurRad="38100" dist="38100" dir="2700000" algn="tl">
                    <a:srgbClr val="C0C0C0"/>
                  </a:outerShdw>
                </a:effectLst>
                <a:latin typeface="Times New Roman" pitchFamily="18" charset="0"/>
                <a:ea typeface="華康儷中黑" pitchFamily="49" charset="-120"/>
              </a:rPr>
              <a:t>教育部</a:t>
            </a:r>
            <a:r>
              <a:rPr lang="zh-TW" altLang="en-US" sz="3600" b="1" dirty="0">
                <a:solidFill>
                  <a:srgbClr val="FF00FF"/>
                </a:solidFill>
                <a:effectLst>
                  <a:outerShdw blurRad="38100" dist="38100" dir="2700000" algn="tl">
                    <a:srgbClr val="C0C0C0"/>
                  </a:outerShdw>
                </a:effectLst>
                <a:latin typeface="Times New Roman" pitchFamily="18" charset="0"/>
                <a:ea typeface="華康儷中黑" pitchFamily="49" charset="-120"/>
              </a:rPr>
              <a:t>十二年國教</a:t>
            </a:r>
            <a:r>
              <a:rPr lang="zh-TW" altLang="en-US" sz="3600" b="1" dirty="0">
                <a:solidFill>
                  <a:srgbClr val="FF3300"/>
                </a:solidFill>
                <a:effectLst>
                  <a:outerShdw blurRad="38100" dist="38100" dir="2700000" algn="tl">
                    <a:srgbClr val="C0C0C0"/>
                  </a:outerShdw>
                </a:effectLst>
                <a:latin typeface="華康超黑體(P)"/>
                <a:ea typeface="華康儷中黑" pitchFamily="49" charset="-120"/>
              </a:rPr>
              <a:t>諮詢熱線</a:t>
            </a:r>
          </a:p>
        </p:txBody>
      </p:sp>
      <p:pic>
        <p:nvPicPr>
          <p:cNvPr id="48135" name="圖片 11" descr="hd_01.gif"/>
          <p:cNvPicPr>
            <a:picLocks noChangeAspect="1"/>
          </p:cNvPicPr>
          <p:nvPr/>
        </p:nvPicPr>
        <p:blipFill>
          <a:blip r:embed="rId2"/>
          <a:srcRect/>
          <a:stretch>
            <a:fillRect/>
          </a:stretch>
        </p:blipFill>
        <p:spPr bwMode="auto">
          <a:xfrm>
            <a:off x="0" y="0"/>
            <a:ext cx="4953000" cy="1238250"/>
          </a:xfrm>
          <a:prstGeom prst="rect">
            <a:avLst/>
          </a:prstGeom>
          <a:noFill/>
          <a:ln w="9525">
            <a:noFill/>
            <a:miter lim="800000"/>
            <a:headEnd/>
            <a:tailEnd/>
          </a:ln>
        </p:spPr>
      </p:pic>
    </p:spTree>
    <p:extLst>
      <p:ext uri="{BB962C8B-B14F-4D97-AF65-F5344CB8AC3E}">
        <p14:creationId xmlns:p14="http://schemas.microsoft.com/office/powerpoint/2010/main" val="23842667"/>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6"/>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3078" name="Rectangle 12"/>
          <p:cNvSpPr>
            <a:spLocks noChangeArrowheads="1"/>
          </p:cNvSpPr>
          <p:nvPr/>
        </p:nvSpPr>
        <p:spPr bwMode="auto">
          <a:xfrm>
            <a:off x="899592" y="3201174"/>
            <a:ext cx="7993582" cy="646331"/>
          </a:xfrm>
          <a:prstGeom prst="rect">
            <a:avLst/>
          </a:prstGeom>
          <a:noFill/>
          <a:ln w="9525">
            <a:noFill/>
            <a:miter lim="800000"/>
            <a:headEnd/>
            <a:tailEnd/>
          </a:ln>
        </p:spPr>
        <p:txBody>
          <a:bodyPr wrap="square" anchor="ctr">
            <a:spAutoFit/>
          </a:bodyPr>
          <a:lstStyle/>
          <a:p>
            <a:pPr>
              <a:defRPr/>
            </a:pPr>
            <a:r>
              <a:rPr lang="zh-TW" altLang="en-US" sz="3600" b="1" dirty="0">
                <a:solidFill>
                  <a:srgbClr val="CC66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電話：</a:t>
            </a:r>
            <a:r>
              <a:rPr lang="en-US" altLang="zh-TW"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(04)3706-1800</a:t>
            </a:r>
            <a:endParaRPr lang="zh-TW" altLang="en-US" sz="3600" b="1" dirty="0">
              <a:solidFill>
                <a:srgbClr val="FF0000"/>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Rectangle 12"/>
          <p:cNvSpPr>
            <a:spLocks noChangeArrowheads="1"/>
          </p:cNvSpPr>
          <p:nvPr/>
        </p:nvSpPr>
        <p:spPr bwMode="auto">
          <a:xfrm>
            <a:off x="1547813" y="1628775"/>
            <a:ext cx="6048375" cy="646113"/>
          </a:xfrm>
          <a:prstGeom prst="rect">
            <a:avLst/>
          </a:prstGeom>
          <a:noFill/>
          <a:ln w="9525">
            <a:noFill/>
            <a:miter lim="800000"/>
            <a:headEnd/>
            <a:tailEnd/>
          </a:ln>
        </p:spPr>
        <p:txBody>
          <a:bodyPr anchor="ctr">
            <a:spAutoFit/>
          </a:bodyPr>
          <a:lstStyle/>
          <a:p>
            <a:pPr>
              <a:defRPr/>
            </a:pPr>
            <a:r>
              <a:rPr lang="zh-TW" altLang="en-US" sz="36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教育部</a:t>
            </a:r>
            <a:r>
              <a:rPr lang="zh-TW" altLang="en-US" sz="3600" b="1" dirty="0">
                <a:solidFill>
                  <a:srgbClr val="FF00FF"/>
                </a:solidFill>
                <a:effectLst>
                  <a:outerShdw blurRad="38100" dist="38100" dir="2700000" algn="tl">
                    <a:srgbClr val="C0C0C0"/>
                  </a:outerShdw>
                </a:effectLst>
                <a:latin typeface="標楷體" panose="03000509000000000000" pitchFamily="65" charset="-120"/>
                <a:ea typeface="標楷體" panose="03000509000000000000" pitchFamily="65" charset="-120"/>
              </a:rPr>
              <a:t>十二年國教</a:t>
            </a:r>
            <a:r>
              <a:rPr lang="zh-TW" altLang="en-US" sz="3600" b="1" dirty="0">
                <a:solidFill>
                  <a:srgbClr val="FF3300"/>
                </a:solidFill>
                <a:effectLst>
                  <a:outerShdw blurRad="38100" dist="38100" dir="2700000" algn="tl">
                    <a:srgbClr val="C0C0C0"/>
                  </a:outerShdw>
                </a:effectLst>
                <a:latin typeface="標楷體" panose="03000509000000000000" pitchFamily="65" charset="-120"/>
                <a:ea typeface="標楷體" panose="03000509000000000000" pitchFamily="65" charset="-120"/>
              </a:rPr>
              <a:t>諮詢熱線</a:t>
            </a:r>
          </a:p>
        </p:txBody>
      </p:sp>
    </p:spTree>
    <p:extLst>
      <p:ext uri="{BB962C8B-B14F-4D97-AF65-F5344CB8AC3E}">
        <p14:creationId xmlns:p14="http://schemas.microsoft.com/office/powerpoint/2010/main" val="370341726"/>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3176C313-8C24-4DC1-A037-C167A7EB08A8}"/>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2" name="標題 1"/>
          <p:cNvSpPr>
            <a:spLocks noGrp="1"/>
          </p:cNvSpPr>
          <p:nvPr>
            <p:ph type="title" idx="4294967295"/>
          </p:nvPr>
        </p:nvSpPr>
        <p:spPr>
          <a:xfrm>
            <a:off x="457200" y="0"/>
            <a:ext cx="8229600" cy="1340768"/>
          </a:xfrm>
        </p:spPr>
        <p:txBody>
          <a:bodyPr>
            <a:normAutofit/>
          </a:bodyPr>
          <a:lstStyle/>
          <a:p>
            <a:pPr>
              <a:defRPr/>
            </a:pPr>
            <a:r>
              <a:rPr lang="zh-TW" altLang="en-US" sz="3200" b="1" kern="12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國中教育會考網站</a:t>
            </a:r>
          </a:p>
        </p:txBody>
      </p:sp>
      <p:sp>
        <p:nvSpPr>
          <p:cNvPr id="5" name="Rectangle 2"/>
          <p:cNvSpPr>
            <a:spLocks noChangeArrowheads="1"/>
          </p:cNvSpPr>
          <p:nvPr/>
        </p:nvSpPr>
        <p:spPr bwMode="auto">
          <a:xfrm>
            <a:off x="1335597" y="5805488"/>
            <a:ext cx="6400800" cy="503237"/>
          </a:xfrm>
          <a:prstGeom prst="rect">
            <a:avLst/>
          </a:prstGeom>
          <a:solidFill>
            <a:srgbClr val="CCFFCC"/>
          </a:solidFill>
          <a:ln w="38100" cmpd="sng">
            <a:solidFill>
              <a:srgbClr val="FF0000"/>
            </a:solidFill>
            <a:prstDash val="solid"/>
            <a:miter lim="800000"/>
            <a:headEnd/>
            <a:tailEnd/>
          </a:ln>
          <a:effectLst/>
        </p:spPr>
        <p:txBody>
          <a:bodyPr anchor="ctr"/>
          <a:lstStyle/>
          <a:p>
            <a:pPr algn="ctr">
              <a:defRPr/>
            </a:pPr>
            <a:r>
              <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rPr>
              <a:t>網址：</a:t>
            </a:r>
            <a:r>
              <a:rPr lang="en-US" altLang="zh-TW" sz="3200" b="1" dirty="0">
                <a:solidFill>
                  <a:srgbClr val="FF0000"/>
                </a:solidFill>
                <a:effectLst>
                  <a:outerShdw blurRad="38100" dist="38100" dir="2700000" algn="tl">
                    <a:srgbClr val="C0C0C0"/>
                  </a:outerShdw>
                </a:effectLst>
                <a:latin typeface="Times New Roman" pitchFamily="18" charset="0"/>
                <a:ea typeface="標楷體" pitchFamily="65" charset="-120"/>
              </a:rPr>
              <a:t> </a:t>
            </a:r>
            <a:r>
              <a:rPr lang="en-US" altLang="zh-TW" sz="3200" b="1" dirty="0">
                <a:solidFill>
                  <a:srgbClr val="FF0000"/>
                </a:solidFill>
                <a:effectLst>
                  <a:outerShdw blurRad="38100" dist="38100" dir="2700000" algn="tl">
                    <a:srgbClr val="C0C0C0"/>
                  </a:outerShdw>
                </a:effectLst>
                <a:latin typeface="Times New Roman" pitchFamily="18" charset="0"/>
                <a:ea typeface="標楷體" pitchFamily="65" charset="-120"/>
                <a:hlinkClick r:id="rId3"/>
              </a:rPr>
              <a:t>https://cap.rcpet.edu.tw</a:t>
            </a:r>
            <a:endPar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endParaRPr>
          </a:p>
        </p:txBody>
      </p:sp>
      <p:pic>
        <p:nvPicPr>
          <p:cNvPr id="3" name="圖片 2">
            <a:extLst>
              <a:ext uri="{FF2B5EF4-FFF2-40B4-BE49-F238E27FC236}">
                <a16:creationId xmlns:a16="http://schemas.microsoft.com/office/drawing/2014/main" id="{EB06019B-68B8-4F84-B71C-12359AB2D42D}"/>
              </a:ext>
            </a:extLst>
          </p:cNvPr>
          <p:cNvPicPr>
            <a:picLocks noChangeAspect="1"/>
          </p:cNvPicPr>
          <p:nvPr/>
        </p:nvPicPr>
        <p:blipFill>
          <a:blip r:embed="rId4"/>
          <a:stretch>
            <a:fillRect/>
          </a:stretch>
        </p:blipFill>
        <p:spPr>
          <a:xfrm>
            <a:off x="1335597" y="1628775"/>
            <a:ext cx="6400800" cy="3600450"/>
          </a:xfrm>
          <a:prstGeom prst="rect">
            <a:avLst/>
          </a:prstGeom>
        </p:spPr>
      </p:pic>
    </p:spTree>
    <p:extLst>
      <p:ext uri="{BB962C8B-B14F-4D97-AF65-F5344CB8AC3E}">
        <p14:creationId xmlns:p14="http://schemas.microsoft.com/office/powerpoint/2010/main" val="2067285521"/>
      </p:ext>
    </p:extLst>
  </p:cSld>
  <p:clrMapOvr>
    <a:masterClrMapping/>
  </p:clrMapOvr>
  <p:transition advTm="5000">
    <p:cut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428596" y="692696"/>
            <a:ext cx="8358246" cy="5472608"/>
          </a:xfrm>
          <a:prstGeom prst="rect">
            <a:avLst/>
          </a:prstGeom>
          <a:solidFill>
            <a:srgbClr val="CCFFCC"/>
          </a:solidFill>
          <a:ln w="12700">
            <a:solidFill>
              <a:srgbClr val="3333FF"/>
            </a:solidFill>
            <a:miter lim="800000"/>
            <a:headEnd/>
            <a:tailEnd/>
          </a:ln>
        </p:spPr>
        <p:txBody>
          <a:bodyPr anchor="ctr"/>
          <a:lstStyle/>
          <a:p>
            <a:pPr eaLnBrk="0" hangingPunct="0">
              <a:defRPr/>
            </a:pPr>
            <a:r>
              <a:rPr lang="en-US" altLang="zh-TW" sz="4000" b="1" dirty="0">
                <a:solidFill>
                  <a:srgbClr val="0000FF"/>
                </a:solidFill>
                <a:effectLst>
                  <a:outerShdw blurRad="38100" dist="38100" dir="2700000" algn="tl">
                    <a:srgbClr val="000000"/>
                  </a:outerShdw>
                </a:effectLst>
                <a:latin typeface="Times New Roman" pitchFamily="18" charset="0"/>
                <a:ea typeface="+mj-ea"/>
                <a:cs typeface="Times New Roman" pitchFamily="18" charset="0"/>
              </a:rPr>
              <a:t>2.</a:t>
            </a:r>
            <a:r>
              <a:rPr lang="zh-TW" altLang="en-US" sz="4000" b="1" dirty="0">
                <a:solidFill>
                  <a:srgbClr val="FF00FF"/>
                </a:solidFill>
                <a:effectLst>
                  <a:outerShdw blurRad="38100" dist="38100" dir="2700000" algn="tl">
                    <a:srgbClr val="000000"/>
                  </a:outerShdw>
                </a:effectLst>
                <a:latin typeface="Times New Roman" pitchFamily="18" charset="0"/>
                <a:ea typeface="+mj-ea"/>
                <a:cs typeface="Times New Roman" pitchFamily="18" charset="0"/>
              </a:rPr>
              <a:t>學習區完全免試入學</a:t>
            </a:r>
            <a:r>
              <a:rPr lang="zh-TW" altLang="en-US" sz="4000" b="1" dirty="0">
                <a:solidFill>
                  <a:srgbClr val="0000FF"/>
                </a:solidFill>
                <a:effectLst>
                  <a:outerShdw blurRad="38100" dist="38100" dir="2700000" algn="tl">
                    <a:srgbClr val="000000"/>
                  </a:outerShdw>
                </a:effectLst>
                <a:latin typeface="Times New Roman" pitchFamily="18" charset="0"/>
                <a:cs typeface="Times New Roman" pitchFamily="18" charset="0"/>
              </a:rPr>
              <a:t>持續擴大辦理</a:t>
            </a:r>
            <a:endParaRPr lang="en-US" altLang="zh-TW" sz="4000" b="1"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㊣不採計</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國中教育會考成績</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及</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志願序積分</a:t>
            </a:r>
            <a:endPar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0"/>
              </a:spcBef>
              <a:defRPr/>
            </a:pPr>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會考</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考試前</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報名、分發、放榜；會考</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成績公布後</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報到</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109</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學年度：單點型</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11</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區域型</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50</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9</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區</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61</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110</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學年度：單點型</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30</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區域型</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61</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(10</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區</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91</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endPar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0"/>
              </a:spcBef>
              <a:defRPr/>
            </a:pPr>
            <a:r>
              <a:rPr lang="zh-TW" altLang="en-US" sz="1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1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p>
          <a:p>
            <a:pPr eaLnBrk="0" hangingPunct="0">
              <a:spcBef>
                <a:spcPts val="0"/>
              </a:spcBef>
              <a:defRPr/>
            </a:pP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+19</a:t>
            </a:r>
            <a:r>
              <a:rPr lang="zh-TW" altLang="en-US" sz="2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校            </a:t>
            </a:r>
            <a:r>
              <a:rPr lang="en-US" altLang="zh-TW" sz="2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+11</a:t>
            </a:r>
            <a:r>
              <a:rPr lang="zh-TW" altLang="en-US" sz="2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校          </a:t>
            </a:r>
            <a:r>
              <a:rPr lang="en-US" altLang="zh-TW" sz="2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+30</a:t>
            </a:r>
            <a:r>
              <a:rPr lang="zh-TW" altLang="en-US" sz="2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endParaRPr lang="en-US" altLang="zh-TW" sz="2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類型：</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單點型</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000" dirty="0">
                <a:solidFill>
                  <a:srgbClr val="9900CC"/>
                </a:solidFill>
                <a:effectLst>
                  <a:outerShdw blurRad="38100" dist="38100" dir="2700000" algn="tl">
                    <a:srgbClr val="000000"/>
                  </a:outerShdw>
                </a:effectLst>
                <a:latin typeface="Times New Roman" pitchFamily="18" charset="0"/>
                <a:ea typeface="標楷體" pitchFamily="65" charset="-120"/>
              </a:rPr>
              <a:t>                      </a:t>
            </a:r>
            <a:r>
              <a:rPr lang="zh-TW" altLang="en-US" sz="2000" dirty="0">
                <a:solidFill>
                  <a:srgbClr val="006600"/>
                </a:solidFill>
                <a:effectLst>
                  <a:outerShdw blurRad="38100" dist="38100" dir="2700000" algn="tl">
                    <a:srgbClr val="000000"/>
                  </a:outerShdw>
                </a:effectLst>
                <a:latin typeface="Times New Roman" pitchFamily="18" charset="0"/>
                <a:ea typeface="標楷體" pitchFamily="65" charset="-120"/>
              </a:rPr>
              <a:t>金山高中、能仁家商</a:t>
            </a:r>
            <a:endParaRPr lang="en-US" altLang="zh-TW" sz="2000" dirty="0">
              <a:solidFill>
                <a:srgbClr val="006600"/>
              </a:solidFill>
              <a:effectLst>
                <a:outerShdw blurRad="38100" dist="38100" dir="2700000" algn="tl">
                  <a:srgbClr val="000000"/>
                </a:outerShdw>
              </a:effectLst>
              <a:latin typeface="Times New Roman" pitchFamily="18" charset="0"/>
              <a:ea typeface="標楷體" pitchFamily="65" charset="-120"/>
            </a:endParaRPr>
          </a:p>
          <a:p>
            <a:pPr eaLnBrk="0" hangingPunct="0">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區域型</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000" dirty="0">
                <a:solidFill>
                  <a:srgbClr val="9900CC"/>
                </a:solidFill>
                <a:effectLst>
                  <a:outerShdw blurRad="38100" dist="38100" dir="2700000" algn="tl">
                    <a:srgbClr val="000000"/>
                  </a:outerShdw>
                </a:effectLst>
                <a:latin typeface="Times New Roman" pitchFamily="18" charset="0"/>
                <a:ea typeface="標楷體" pitchFamily="65" charset="-120"/>
              </a:rPr>
              <a:t>                      </a:t>
            </a:r>
            <a:r>
              <a:rPr lang="zh-TW" altLang="en-US" sz="2000" dirty="0">
                <a:solidFill>
                  <a:srgbClr val="006600"/>
                </a:solidFill>
                <a:effectLst>
                  <a:outerShdw blurRad="38100" dist="38100" dir="2700000" algn="tl">
                    <a:srgbClr val="000000"/>
                  </a:outerShdw>
                </a:effectLst>
                <a:latin typeface="Times New Roman" pitchFamily="18" charset="0"/>
                <a:ea typeface="標楷體" pitchFamily="65" charset="-120"/>
              </a:rPr>
              <a:t>基隆區</a:t>
            </a:r>
            <a:r>
              <a:rPr lang="en-US" altLang="zh-TW" sz="2000" dirty="0">
                <a:solidFill>
                  <a:srgbClr val="9900CC"/>
                </a:solidFill>
                <a:effectLst>
                  <a:outerShdw blurRad="38100" dist="38100" dir="2700000" algn="tl">
                    <a:srgbClr val="000000"/>
                  </a:outerShdw>
                </a:effectLst>
                <a:latin typeface="Times New Roman" pitchFamily="18" charset="0"/>
                <a:ea typeface="標楷體" pitchFamily="65" charset="-120"/>
              </a:rPr>
              <a:t>(13</a:t>
            </a:r>
            <a:r>
              <a:rPr lang="zh-TW" altLang="en-US" sz="2000" dirty="0">
                <a:solidFill>
                  <a:srgbClr val="9900CC"/>
                </a:solidFill>
                <a:effectLst>
                  <a:outerShdw blurRad="38100" dist="38100" dir="2700000" algn="tl">
                    <a:srgbClr val="000000"/>
                  </a:outerShdw>
                </a:effectLst>
                <a:latin typeface="Times New Roman" pitchFamily="18" charset="0"/>
                <a:ea typeface="標楷體" pitchFamily="65" charset="-120"/>
              </a:rPr>
              <a:t>校，涵蓋基隆市全境及新北市瑞芳、萬里、雙溪、</a:t>
            </a:r>
            <a:endParaRPr lang="en-US" altLang="zh-TW" sz="2000" dirty="0">
              <a:solidFill>
                <a:srgbClr val="9900CC"/>
              </a:solidFill>
              <a:effectLst>
                <a:outerShdw blurRad="38100" dist="38100" dir="2700000" algn="tl">
                  <a:srgbClr val="000000"/>
                </a:outerShdw>
              </a:effectLst>
              <a:latin typeface="Times New Roman" pitchFamily="18" charset="0"/>
              <a:ea typeface="標楷體" pitchFamily="65" charset="-120"/>
            </a:endParaRPr>
          </a:p>
          <a:p>
            <a:pPr eaLnBrk="0" hangingPunct="0">
              <a:defRPr/>
            </a:pPr>
            <a:r>
              <a:rPr lang="zh-TW" altLang="en-US" sz="2000" dirty="0">
                <a:solidFill>
                  <a:srgbClr val="9900CC"/>
                </a:solidFill>
                <a:effectLst>
                  <a:outerShdw blurRad="38100" dist="38100" dir="2700000" algn="tl">
                    <a:srgbClr val="000000"/>
                  </a:outerShdw>
                </a:effectLst>
                <a:latin typeface="Times New Roman" pitchFamily="18" charset="0"/>
                <a:ea typeface="標楷體" pitchFamily="65" charset="-120"/>
              </a:rPr>
              <a:t>                                   貢寮、平溪、汐止等區</a:t>
            </a:r>
            <a:r>
              <a:rPr lang="en-US" altLang="zh-TW" sz="2000" dirty="0">
                <a:solidFill>
                  <a:srgbClr val="9900CC"/>
                </a:solidFill>
                <a:effectLst>
                  <a:outerShdw blurRad="38100" dist="38100" dir="2700000" algn="tl">
                    <a:srgbClr val="000000"/>
                  </a:outerShdw>
                </a:effectLst>
                <a:latin typeface="Times New Roman" pitchFamily="18" charset="0"/>
                <a:ea typeface="標楷體" pitchFamily="65" charset="-120"/>
              </a:rPr>
              <a:t>)</a:t>
            </a:r>
          </a:p>
          <a:p>
            <a:pPr eaLnBrk="0" hangingPunct="0">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招生方式：</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單校單科</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學生僅可報名</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一校一科</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電腦分發放榜</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p>
          <a:p>
            <a:pPr eaLnBrk="0" hangingPunct="0">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單校多科</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學生可報名</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一校</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現場撕榜選科</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p>
          <a:p>
            <a:pPr eaLnBrk="0" hangingPunct="0">
              <a:spcBef>
                <a:spcPts val="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多校單科</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學生可報名</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一校一科</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電腦分發放榜</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endParaRPr lang="en-US" altLang="zh-TW" sz="20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多校多科</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學生僅可報名</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多校</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現場聯合撕榜選科</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endParaRPr lang="zh-TW" altLang="en-US" sz="20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951178806"/>
      </p:ext>
    </p:extLst>
  </p:cSld>
  <p:clrMapOvr>
    <a:masterClrMapping/>
  </p:clrMapOvr>
  <p:transition>
    <p:cut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9B53BD7D-63A8-48E8-AEB4-151FB52E7793}"/>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1202"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1371600" y="5516563"/>
            <a:ext cx="6400799" cy="646331"/>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600" b="1" dirty="0">
                <a:solidFill>
                  <a:srgbClr val="FF3300"/>
                </a:solidFill>
                <a:ea typeface="華康儷中黑"/>
                <a:cs typeface="華康儷中黑"/>
              </a:rPr>
              <a:t> </a:t>
            </a:r>
            <a:r>
              <a:rPr lang="zh-TW" altLang="en-US" sz="3200" b="1" dirty="0">
                <a:solidFill>
                  <a:srgbClr val="FF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3200" b="1" dirty="0">
                <a:solidFill>
                  <a:srgbClr val="FF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http://adapt.k12ea.gov.tw</a:t>
            </a:r>
            <a:endParaRPr lang="en-US" altLang="zh-TW" sz="3200" b="1" dirty="0">
              <a:solidFill>
                <a:srgbClr val="3333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647700" y="374739"/>
            <a:ext cx="7848600" cy="584775"/>
          </a:xfrm>
          <a:prstGeom prst="rect">
            <a:avLst/>
          </a:prstGeom>
          <a:noFill/>
        </p:spPr>
        <p:txBody>
          <a:bodyPr>
            <a:spAutoFit/>
          </a:bodyPr>
          <a:lstStyle/>
          <a:p>
            <a:pPr algn="ctr">
              <a:defRPr/>
            </a:pPr>
            <a:r>
              <a:rPr lang="zh-TW" altLang="zh-TW" sz="32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國中畢業生</a:t>
            </a:r>
            <a:r>
              <a:rPr lang="zh-TW" altLang="en-US" sz="32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適性入學宣導</a:t>
            </a:r>
            <a:r>
              <a:rPr lang="zh-TW" altLang="zh-TW" sz="32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網站</a:t>
            </a:r>
            <a:endParaRPr lang="zh-TW" altLang="en-US" sz="32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D31B81D1-B0D6-4F19-B2D5-838769E13EDD}"/>
              </a:ext>
            </a:extLst>
          </p:cNvPr>
          <p:cNvPicPr>
            <a:picLocks noChangeAspect="1"/>
          </p:cNvPicPr>
          <p:nvPr/>
        </p:nvPicPr>
        <p:blipFill>
          <a:blip r:embed="rId3"/>
          <a:stretch>
            <a:fillRect/>
          </a:stretch>
        </p:blipFill>
        <p:spPr>
          <a:xfrm>
            <a:off x="1371600" y="1628775"/>
            <a:ext cx="6400800" cy="3600450"/>
          </a:xfrm>
          <a:prstGeom prst="rect">
            <a:avLst/>
          </a:prstGeom>
        </p:spPr>
      </p:pic>
    </p:spTree>
  </p:cSld>
  <p:clrMapOvr>
    <a:masterClrMapping/>
  </p:clrMapOvr>
  <p:transition advTm="5000">
    <p:cut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BC520A83-000E-4590-9D73-2EAC7C8DACCF}"/>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2226"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467544" y="5500702"/>
            <a:ext cx="8203131" cy="646331"/>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600" b="1" dirty="0">
                <a:solidFill>
                  <a:srgbClr val="FF3300"/>
                </a:solidFill>
                <a:ea typeface="華康儷中黑" pitchFamily="1" charset="-120"/>
              </a:rPr>
              <a:t> </a:t>
            </a:r>
            <a:r>
              <a:rPr lang="zh-TW" altLang="en-US" sz="36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20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https://highschool.yjvs.chc.edu.tw/search/index.php?city=3</a:t>
            </a:r>
            <a:endParaRPr lang="en-US" altLang="zh-TW" sz="36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685714" y="365861"/>
            <a:ext cx="7848600" cy="584775"/>
          </a:xfrm>
          <a:prstGeom prst="rect">
            <a:avLst/>
          </a:prstGeom>
          <a:noFill/>
        </p:spPr>
        <p:txBody>
          <a:bodyPr>
            <a:spAutoFit/>
          </a:bodyPr>
          <a:lstStyle/>
          <a:p>
            <a:pPr algn="ctr">
              <a:defRPr/>
            </a:pP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a:t>
            </a:r>
            <a:r>
              <a:rPr lang="zh-TW" altLang="zh-TW"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a:t>
            </a: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高級中等學校及五專資訊</a:t>
            </a:r>
            <a:r>
              <a:rPr lang="zh-TW" altLang="zh-TW"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網</a:t>
            </a:r>
            <a:endParaRPr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D5BC6B42-F9DE-4A31-A1C6-6CBDFEE416F1}"/>
              </a:ext>
            </a:extLst>
          </p:cNvPr>
          <p:cNvPicPr>
            <a:picLocks noChangeAspect="1"/>
          </p:cNvPicPr>
          <p:nvPr/>
        </p:nvPicPr>
        <p:blipFill>
          <a:blip r:embed="rId3"/>
          <a:stretch>
            <a:fillRect/>
          </a:stretch>
        </p:blipFill>
        <p:spPr>
          <a:xfrm>
            <a:off x="1335597" y="1628775"/>
            <a:ext cx="6400800" cy="3600450"/>
          </a:xfrm>
          <a:prstGeom prst="rect">
            <a:avLst/>
          </a:prstGeom>
        </p:spPr>
      </p:pic>
    </p:spTree>
  </p:cSld>
  <p:clrMapOvr>
    <a:masterClrMapping/>
  </p:clrMapOvr>
  <p:transition advTm="5000">
    <p:cut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BC520A83-000E-4590-9D73-2EAC7C8DACCF}"/>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2226"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467544" y="5500702"/>
            <a:ext cx="8203131" cy="646331"/>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600" b="1" dirty="0">
                <a:solidFill>
                  <a:srgbClr val="FF3300"/>
                </a:solidFill>
                <a:ea typeface="華康儷中黑" pitchFamily="1" charset="-120"/>
              </a:rPr>
              <a:t> </a:t>
            </a:r>
            <a:r>
              <a:rPr lang="zh-TW" altLang="en-US" sz="36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16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http://location.yjvs.chc.edu.tw/School_Query/Apps/School_Query.aspx</a:t>
            </a:r>
            <a:endParaRPr lang="en-US" altLang="zh-TW" sz="16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644809" y="416028"/>
            <a:ext cx="7848600" cy="523220"/>
          </a:xfrm>
          <a:prstGeom prst="rect">
            <a:avLst/>
          </a:prstGeom>
          <a:noFill/>
        </p:spPr>
        <p:txBody>
          <a:bodyPr>
            <a:spAutoFit/>
          </a:bodyPr>
          <a:lstStyle/>
          <a:p>
            <a:pPr algn="ctr">
              <a:defRPr/>
            </a:pP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a:t>
            </a:r>
            <a:r>
              <a:rPr lang="zh-TW"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高級中等學校及五專定位查詢系統</a:t>
            </a:r>
            <a:endParaRPr lang="zh-TW" altLang="en-US"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818BC265-4954-453F-9FF0-800BA2CCFF3B}"/>
              </a:ext>
            </a:extLst>
          </p:cNvPr>
          <p:cNvPicPr>
            <a:picLocks noChangeAspect="1"/>
          </p:cNvPicPr>
          <p:nvPr/>
        </p:nvPicPr>
        <p:blipFill>
          <a:blip r:embed="rId3"/>
          <a:stretch>
            <a:fillRect/>
          </a:stretch>
        </p:blipFill>
        <p:spPr>
          <a:xfrm>
            <a:off x="1335597" y="1459007"/>
            <a:ext cx="6400800" cy="3600450"/>
          </a:xfrm>
          <a:prstGeom prst="rect">
            <a:avLst/>
          </a:prstGeom>
        </p:spPr>
      </p:pic>
    </p:spTree>
    <p:extLst>
      <p:ext uri="{BB962C8B-B14F-4D97-AF65-F5344CB8AC3E}">
        <p14:creationId xmlns:p14="http://schemas.microsoft.com/office/powerpoint/2010/main" val="1258379247"/>
      </p:ext>
    </p:extLst>
  </p:cSld>
  <p:clrMapOvr>
    <a:masterClrMapping/>
  </p:clrMapOvr>
  <p:transition advTm="5000">
    <p:cut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1C2264C0-45CD-4256-A722-A9009E4DB8C3}"/>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325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395536" y="5516563"/>
            <a:ext cx="8352928" cy="584775"/>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200" b="1" dirty="0">
                <a:solidFill>
                  <a:srgbClr val="FF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2000" b="1" dirty="0">
                <a:solidFill>
                  <a:srgbClr val="FF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https://techexpo.moe.edu.tw/search/profile_edutype.php?ec=5</a:t>
            </a:r>
            <a:endParaRPr lang="en-US" altLang="zh-TW" sz="2000" b="1" dirty="0">
              <a:solidFill>
                <a:srgbClr val="3333FF"/>
              </a:solidFill>
              <a:effectLst>
                <a:outerShdw blurRad="38100" dist="38100" dir="2700000" algn="tl">
                  <a:srgbClr val="000000"/>
                </a:outerShdw>
              </a:effectLst>
              <a:latin typeface="Times New Roman" pitchFamily="18" charset="0"/>
              <a:ea typeface="華康儷中黑"/>
              <a:cs typeface="Times New Roman" pitchFamily="18" charset="0"/>
            </a:endParaRPr>
          </a:p>
        </p:txBody>
      </p:sp>
      <p:sp>
        <p:nvSpPr>
          <p:cNvPr id="8" name="文字方塊 7"/>
          <p:cNvSpPr txBox="1"/>
          <p:nvPr/>
        </p:nvSpPr>
        <p:spPr>
          <a:xfrm>
            <a:off x="647700" y="374739"/>
            <a:ext cx="7848600" cy="584775"/>
          </a:xfrm>
          <a:prstGeom prst="rect">
            <a:avLst/>
          </a:prstGeom>
          <a:noFill/>
        </p:spPr>
        <p:txBody>
          <a:bodyPr>
            <a:spAutoFit/>
          </a:bodyPr>
          <a:lstStyle/>
          <a:p>
            <a:pPr algn="ctr">
              <a:defRPr/>
            </a:pPr>
            <a:r>
              <a:rPr lang="zh-TW" altLang="en-US" sz="32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五專招生資訊網</a:t>
            </a:r>
          </a:p>
        </p:txBody>
      </p:sp>
      <p:pic>
        <p:nvPicPr>
          <p:cNvPr id="2" name="圖片 1">
            <a:extLst>
              <a:ext uri="{FF2B5EF4-FFF2-40B4-BE49-F238E27FC236}">
                <a16:creationId xmlns:a16="http://schemas.microsoft.com/office/drawing/2014/main" id="{761BE7C5-0347-43AA-8849-780EF89F7EA6}"/>
              </a:ext>
            </a:extLst>
          </p:cNvPr>
          <p:cNvPicPr>
            <a:picLocks noChangeAspect="1"/>
          </p:cNvPicPr>
          <p:nvPr/>
        </p:nvPicPr>
        <p:blipFill>
          <a:blip r:embed="rId3"/>
          <a:stretch>
            <a:fillRect/>
          </a:stretch>
        </p:blipFill>
        <p:spPr>
          <a:xfrm>
            <a:off x="1335597" y="1546943"/>
            <a:ext cx="6400800" cy="3600450"/>
          </a:xfrm>
          <a:prstGeom prst="rect">
            <a:avLst/>
          </a:prstGeom>
        </p:spPr>
      </p:pic>
    </p:spTree>
  </p:cSld>
  <p:clrMapOvr>
    <a:masterClrMapping/>
  </p:clrMapOvr>
  <p:transition advTm="5000">
    <p:cut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3134D72D-346A-4786-91EB-673E5FD7B427}"/>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5298"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1187625" y="5516563"/>
            <a:ext cx="6840759" cy="584775"/>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2400" b="1" dirty="0">
                <a:solidFill>
                  <a:srgbClr val="FF3300"/>
                </a:solidFill>
                <a:ea typeface="華康儷中黑" pitchFamily="1" charset="-120"/>
              </a:rPr>
              <a:t> </a:t>
            </a:r>
            <a:r>
              <a:rPr lang="zh-TW" altLang="en-US" sz="3200" b="1" dirty="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網址：</a:t>
            </a:r>
            <a:r>
              <a:rPr lang="en-US" altLang="zh-TW" sz="3200" b="1" dirty="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hlinkClick r:id="rId2"/>
              </a:rPr>
              <a:t>https://www.techadmi.edu.tw</a:t>
            </a:r>
            <a:endParaRPr lang="en-US" altLang="zh-TW" sz="3200" b="1" dirty="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hlinkClick r:id="rId3"/>
            </a:endParaRPr>
          </a:p>
        </p:txBody>
      </p:sp>
      <p:sp>
        <p:nvSpPr>
          <p:cNvPr id="8" name="文字方塊 7"/>
          <p:cNvSpPr txBox="1"/>
          <p:nvPr/>
        </p:nvSpPr>
        <p:spPr>
          <a:xfrm>
            <a:off x="395287" y="353788"/>
            <a:ext cx="8353425" cy="584775"/>
          </a:xfrm>
          <a:prstGeom prst="rect">
            <a:avLst/>
          </a:prstGeom>
          <a:noFill/>
        </p:spPr>
        <p:txBody>
          <a:bodyPr>
            <a:spAutoFit/>
          </a:bodyPr>
          <a:lstStyle/>
          <a:p>
            <a:pPr algn="ctr">
              <a:defRPr/>
            </a:pP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技專校院招生策略委員會</a:t>
            </a:r>
            <a:endParaRPr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A6DE7181-E87F-42F0-B60B-DD04F7E30C27}"/>
              </a:ext>
            </a:extLst>
          </p:cNvPr>
          <p:cNvPicPr>
            <a:picLocks noChangeAspect="1"/>
          </p:cNvPicPr>
          <p:nvPr/>
        </p:nvPicPr>
        <p:blipFill>
          <a:blip r:embed="rId4"/>
          <a:stretch>
            <a:fillRect/>
          </a:stretch>
        </p:blipFill>
        <p:spPr>
          <a:xfrm>
            <a:off x="1382927" y="1628775"/>
            <a:ext cx="6400800" cy="3600450"/>
          </a:xfrm>
          <a:prstGeom prst="rect">
            <a:avLst/>
          </a:prstGeom>
        </p:spPr>
      </p:pic>
    </p:spTree>
  </p:cSld>
  <p:clrMapOvr>
    <a:masterClrMapping/>
  </p:clrMapOvr>
  <p:transition advTm="5000">
    <p:cut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4ED9C6FB-4020-419D-B0A8-8F947F856989}"/>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6322"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714348" y="5516563"/>
            <a:ext cx="7684139" cy="584775"/>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2400" b="1" dirty="0">
                <a:solidFill>
                  <a:srgbClr val="FF3300"/>
                </a:solidFill>
                <a:ea typeface="華康儷中黑" pitchFamily="1" charset="-120"/>
              </a:rPr>
              <a:t> </a:t>
            </a:r>
            <a:r>
              <a:rPr lang="zh-TW" altLang="en-US"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https://techexpo.moe.edu.tw/search</a:t>
            </a:r>
            <a:endParaRPr lang="en-US" altLang="zh-TW"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3"/>
            </a:endParaRPr>
          </a:p>
        </p:txBody>
      </p:sp>
      <p:sp>
        <p:nvSpPr>
          <p:cNvPr id="8" name="文字方塊 7"/>
          <p:cNvSpPr txBox="1"/>
          <p:nvPr/>
        </p:nvSpPr>
        <p:spPr>
          <a:xfrm>
            <a:off x="379704" y="353788"/>
            <a:ext cx="8353425" cy="584775"/>
          </a:xfrm>
          <a:prstGeom prst="rect">
            <a:avLst/>
          </a:prstGeom>
          <a:noFill/>
        </p:spPr>
        <p:txBody>
          <a:bodyPr>
            <a:spAutoFit/>
          </a:bodyPr>
          <a:lstStyle/>
          <a:p>
            <a:pPr algn="ctr">
              <a:defRPr/>
            </a:pP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技訊網</a:t>
            </a:r>
            <a:r>
              <a:rPr lang="en-US" altLang="zh-TW"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2020</a:t>
            </a:r>
            <a:endParaRPr lang="zh-TW" altLang="en-US" sz="32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a:extLst>
              <a:ext uri="{FF2B5EF4-FFF2-40B4-BE49-F238E27FC236}">
                <a16:creationId xmlns:a16="http://schemas.microsoft.com/office/drawing/2014/main" id="{79DEEAD6-36BA-462C-A863-F22C820A4E9D}"/>
              </a:ext>
            </a:extLst>
          </p:cNvPr>
          <p:cNvPicPr>
            <a:picLocks noChangeAspect="1"/>
          </p:cNvPicPr>
          <p:nvPr/>
        </p:nvPicPr>
        <p:blipFill>
          <a:blip r:embed="rId4"/>
          <a:stretch>
            <a:fillRect/>
          </a:stretch>
        </p:blipFill>
        <p:spPr>
          <a:xfrm>
            <a:off x="1356016" y="1628775"/>
            <a:ext cx="6400800" cy="3600450"/>
          </a:xfrm>
          <a:prstGeom prst="rect">
            <a:avLst/>
          </a:prstGeom>
        </p:spPr>
      </p:pic>
    </p:spTree>
  </p:cSld>
  <p:clrMapOvr>
    <a:masterClrMapping/>
  </p:clrMapOvr>
  <p:transition advTm="5000">
    <p:cut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BC520A83-000E-4590-9D73-2EAC7C8DACCF}"/>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2226"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685715" y="5500702"/>
            <a:ext cx="7774718" cy="646331"/>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600" b="1" dirty="0">
                <a:solidFill>
                  <a:srgbClr val="FF3300"/>
                </a:solidFill>
                <a:ea typeface="華康儷中黑" pitchFamily="1" charset="-120"/>
              </a:rPr>
              <a:t> </a:t>
            </a:r>
            <a:r>
              <a:rPr lang="zh-TW" altLang="en-US"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https://course.tchcvs.tc.edu.tw</a:t>
            </a:r>
            <a:endParaRPr lang="en-US" altLang="zh-TW" sz="32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685714" y="365861"/>
            <a:ext cx="7848600" cy="584775"/>
          </a:xfrm>
          <a:prstGeom prst="rect">
            <a:avLst/>
          </a:prstGeom>
          <a:noFill/>
        </p:spPr>
        <p:txBody>
          <a:bodyPr>
            <a:spAutoFit/>
          </a:bodyPr>
          <a:lstStyle/>
          <a:p>
            <a:pPr algn="ctr">
              <a:defRPr/>
            </a:pP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a:t>
            </a:r>
            <a:r>
              <a:rPr lang="zh-TW" altLang="zh-TW"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a:t>
            </a: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高級中等學校課程計畫平台</a:t>
            </a:r>
            <a:endParaRPr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id="{AE269FAC-155E-4BD6-AF8A-302227C7CB33}"/>
              </a:ext>
            </a:extLst>
          </p:cNvPr>
          <p:cNvPicPr>
            <a:picLocks noChangeAspect="1"/>
          </p:cNvPicPr>
          <p:nvPr/>
        </p:nvPicPr>
        <p:blipFill>
          <a:blip r:embed="rId3"/>
          <a:stretch>
            <a:fillRect/>
          </a:stretch>
        </p:blipFill>
        <p:spPr>
          <a:xfrm>
            <a:off x="1335597" y="1460542"/>
            <a:ext cx="6400800" cy="3600450"/>
          </a:xfrm>
          <a:prstGeom prst="rect">
            <a:avLst/>
          </a:prstGeom>
        </p:spPr>
      </p:pic>
    </p:spTree>
    <p:extLst>
      <p:ext uri="{BB962C8B-B14F-4D97-AF65-F5344CB8AC3E}">
        <p14:creationId xmlns:p14="http://schemas.microsoft.com/office/powerpoint/2010/main" val="2351434502"/>
      </p:ext>
    </p:extLst>
  </p:cSld>
  <p:clrMapOvr>
    <a:masterClrMapping/>
  </p:clrMapOvr>
  <p:transition advTm="5000">
    <p:cut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3765F87A-A378-4B6C-8848-5E3C993606AC}"/>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 name="Rectangle 2"/>
          <p:cNvSpPr>
            <a:spLocks noChangeArrowheads="1"/>
          </p:cNvSpPr>
          <p:nvPr/>
        </p:nvSpPr>
        <p:spPr bwMode="auto">
          <a:xfrm>
            <a:off x="1371600" y="5805488"/>
            <a:ext cx="6400799" cy="503237"/>
          </a:xfrm>
          <a:prstGeom prst="rect">
            <a:avLst/>
          </a:prstGeom>
          <a:solidFill>
            <a:srgbClr val="CCFFCC"/>
          </a:solidFill>
          <a:ln w="38100" cmpd="sng">
            <a:solidFill>
              <a:srgbClr val="FF0000"/>
            </a:solidFill>
            <a:prstDash val="solid"/>
            <a:miter lim="800000"/>
            <a:headEnd/>
            <a:tailEnd/>
          </a:ln>
          <a:effectLst/>
        </p:spPr>
        <p:txBody>
          <a:bodyPr anchor="ctr"/>
          <a:lstStyle/>
          <a:p>
            <a:pPr algn="ctr">
              <a:defRPr/>
            </a:pPr>
            <a:r>
              <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rPr>
              <a:t>網址：</a:t>
            </a:r>
            <a:r>
              <a:rPr lang="en-US" altLang="zh-TW" sz="3200" b="1" dirty="0">
                <a:solidFill>
                  <a:srgbClr val="FF0000"/>
                </a:solidFill>
                <a:effectLst>
                  <a:outerShdw blurRad="38100" dist="38100" dir="2700000" algn="tl">
                    <a:srgbClr val="C0C0C0"/>
                  </a:outerShdw>
                </a:effectLst>
                <a:latin typeface="Times New Roman" pitchFamily="18" charset="0"/>
                <a:ea typeface="標楷體" pitchFamily="65" charset="-120"/>
                <a:hlinkClick r:id="rId2"/>
              </a:rPr>
              <a:t>https://12basic.edu.tw</a:t>
            </a:r>
            <a:endPar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endParaRPr>
          </a:p>
        </p:txBody>
      </p:sp>
      <p:sp>
        <p:nvSpPr>
          <p:cNvPr id="8" name="標題 1"/>
          <p:cNvSpPr txBox="1">
            <a:spLocks/>
          </p:cNvSpPr>
          <p:nvPr/>
        </p:nvSpPr>
        <p:spPr bwMode="auto">
          <a:xfrm>
            <a:off x="467544" y="353787"/>
            <a:ext cx="8062094" cy="6907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0" cap="none" spc="0" normalizeH="0" baseline="0" noProof="0" dirty="0">
                <a:ln>
                  <a:noFill/>
                </a:ln>
                <a:solidFill>
                  <a:srgbClr val="3333FF"/>
                </a:solidFill>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教育部</a:t>
            </a:r>
            <a:r>
              <a:rPr kumimoji="1" lang="en-US" altLang="zh-TW" sz="3200" b="1" i="0" u="none" strike="noStrike" kern="0" cap="none" spc="0" normalizeH="0" baseline="0" noProof="0" dirty="0">
                <a:ln>
                  <a:noFill/>
                </a:ln>
                <a:solidFill>
                  <a:srgbClr val="3333FF"/>
                </a:solidFill>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108</a:t>
            </a:r>
            <a:r>
              <a:rPr kumimoji="1" lang="zh-TW" altLang="en-US" sz="3200" b="1" i="0" u="none" strike="noStrike" kern="0" cap="none" spc="0" normalizeH="0" baseline="0" noProof="0" dirty="0">
                <a:ln>
                  <a:noFill/>
                </a:ln>
                <a:solidFill>
                  <a:srgbClr val="3333FF"/>
                </a:solidFill>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課綱資訊網</a:t>
            </a:r>
            <a:r>
              <a:rPr kumimoji="1" lang="en-US" altLang="zh-TW" sz="2000" b="1" i="0" u="none" strike="noStrike" kern="0" cap="none" spc="0" normalizeH="0" baseline="0" noProof="0" dirty="0">
                <a:ln>
                  <a:noFill/>
                </a:ln>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2000" b="1" i="0" u="none" strike="noStrike" kern="0" cap="none" spc="0" normalizeH="0" baseline="0" noProof="0" dirty="0">
                <a:ln>
                  <a:noFill/>
                </a:ln>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十二年國民基本教育</a:t>
            </a:r>
            <a:r>
              <a:rPr kumimoji="1" lang="en-US" altLang="zh-TW" sz="2000" b="1" i="0" u="none" strike="noStrike" kern="0" cap="none" spc="0" normalizeH="0" baseline="0" noProof="0" dirty="0">
                <a:ln>
                  <a:noFill/>
                </a:ln>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1" lang="zh-TW" altLang="en-US" sz="2000" b="1" i="0" u="none" strike="noStrike" kern="0" cap="none" spc="0" normalizeH="0" baseline="0" noProof="0" dirty="0">
              <a:ln>
                <a:noFill/>
              </a:ln>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a:extLst>
              <a:ext uri="{FF2B5EF4-FFF2-40B4-BE49-F238E27FC236}">
                <a16:creationId xmlns:a16="http://schemas.microsoft.com/office/drawing/2014/main" id="{BA75C003-14BD-4FE6-9508-F01F8C15C1BB}"/>
              </a:ext>
            </a:extLst>
          </p:cNvPr>
          <p:cNvPicPr>
            <a:picLocks noChangeAspect="1"/>
          </p:cNvPicPr>
          <p:nvPr/>
        </p:nvPicPr>
        <p:blipFill>
          <a:blip r:embed="rId3"/>
          <a:stretch>
            <a:fillRect/>
          </a:stretch>
        </p:blipFill>
        <p:spPr>
          <a:xfrm>
            <a:off x="1371600" y="1624806"/>
            <a:ext cx="6400800" cy="3600450"/>
          </a:xfrm>
          <a:prstGeom prst="rect">
            <a:avLst/>
          </a:prstGeom>
        </p:spPr>
      </p:pic>
    </p:spTree>
    <p:extLst>
      <p:ext uri="{BB962C8B-B14F-4D97-AF65-F5344CB8AC3E}">
        <p14:creationId xmlns:p14="http://schemas.microsoft.com/office/powerpoint/2010/main" val="2462439755"/>
      </p:ext>
    </p:extLst>
  </p:cSld>
  <p:clrMapOvr>
    <a:masterClrMapping/>
  </p:clrMapOvr>
  <p:transition>
    <p:cut thruBlk="1"/>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id="{15968640-77E1-48AD-9860-E800BE1AEBE0}"/>
              </a:ext>
            </a:extLst>
          </p:cNvPr>
          <p:cNvSpPr/>
          <p:nvPr/>
        </p:nvSpPr>
        <p:spPr>
          <a:xfrm>
            <a:off x="3965156" y="810970"/>
            <a:ext cx="4464496" cy="2664292"/>
          </a:xfrm>
          <a:prstGeom prst="teardrop">
            <a:avLst/>
          </a:prstGeom>
          <a:solidFill>
            <a:srgbClr val="99FF99"/>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43372" y="1628800"/>
            <a:ext cx="4286280" cy="830997"/>
          </a:xfrm>
          <a:prstGeom prst="rect">
            <a:avLst/>
          </a:prstGeom>
          <a:noFill/>
          <a:ln w="63500">
            <a:noFill/>
            <a:prstDash val="sysDot"/>
            <a:miter lim="800000"/>
            <a:headEnd/>
            <a:tailEnd/>
          </a:ln>
        </p:spPr>
        <p:txBody>
          <a:bodyPr wrap="square">
            <a:spAutoFit/>
          </a:bodyPr>
          <a:lstStyle/>
          <a:p>
            <a:pPr algn="ctr">
              <a:defRPr/>
            </a:pPr>
            <a:r>
              <a:rPr kumimoji="0" lang="zh-TW" altLang="en-US"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分享</a:t>
            </a:r>
            <a:r>
              <a:rPr kumimoji="0" lang="zh-TW" altLang="en-US"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與</a:t>
            </a:r>
            <a:r>
              <a:rPr kumimoji="0" lang="zh-TW" altLang="en-US"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建議</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780933376"/>
      </p:ext>
    </p:extLst>
  </p:cSld>
  <p:clrMapOvr>
    <a:masterClrMapping/>
  </p:clrMapOvr>
  <p:transition advTm="5000"/>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D04AE3-75C1-4651-8C38-0A7C374A1119}"/>
              </a:ext>
            </a:extLst>
          </p:cNvPr>
          <p:cNvSpPr/>
          <p:nvPr/>
        </p:nvSpPr>
        <p:spPr>
          <a:xfrm>
            <a:off x="935596" y="2421032"/>
            <a:ext cx="7272808" cy="2015936"/>
          </a:xfrm>
          <a:prstGeom prst="rect">
            <a:avLst/>
          </a:prstGeom>
        </p:spPr>
        <p:txBody>
          <a:bodyPr wrap="square">
            <a:spAutoFit/>
          </a:bodyPr>
          <a:lstStyle/>
          <a:p>
            <a:pPr marL="146050" indent="-146050" algn="ctr">
              <a:spcBef>
                <a:spcPts val="600"/>
              </a:spcBef>
              <a:spcAft>
                <a:spcPts val="0"/>
              </a:spcAft>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有關輔導學生準備</a:t>
            </a:r>
            <a:endParaRPr lang="en-US" altLang="zh-TW"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endParaRPr>
          </a:p>
          <a:p>
            <a:pPr marL="146050" indent="-146050" algn="ctr">
              <a:spcBef>
                <a:spcPts val="600"/>
              </a:spcBef>
              <a:spcAft>
                <a:spcPts val="0"/>
              </a:spcAft>
            </a:pPr>
            <a:r>
              <a:rPr lang="zh-TW" altLang="en-US" sz="6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國中教育</a:t>
            </a:r>
            <a:r>
              <a:rPr lang="zh-TW" altLang="zh-TW" sz="6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會考</a:t>
            </a:r>
            <a:endParaRPr lang="zh-TW" altLang="zh-TW"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新細明體" panose="02020500000000000000" pitchFamily="18" charset="-120"/>
            </a:endParaRPr>
          </a:p>
        </p:txBody>
      </p:sp>
    </p:spTree>
    <p:extLst>
      <p:ext uri="{BB962C8B-B14F-4D97-AF65-F5344CB8AC3E}">
        <p14:creationId xmlns:p14="http://schemas.microsoft.com/office/powerpoint/2010/main" val="3668836002"/>
      </p:ext>
    </p:extLst>
  </p:cSld>
  <p:clrMapOvr>
    <a:masterClrMapping/>
  </p:clrMapOvr>
  <p:transition>
    <p:cut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6" name="Rectangle 7">
            <a:extLst>
              <a:ext uri="{FF2B5EF4-FFF2-40B4-BE49-F238E27FC236}">
                <a16:creationId xmlns:a16="http://schemas.microsoft.com/office/drawing/2014/main" id="{5DEB47B6-F87F-447B-A30A-C9C7E3EF1BAF}"/>
              </a:ext>
            </a:extLst>
          </p:cNvPr>
          <p:cNvSpPr>
            <a:spLocks noChangeArrowheads="1"/>
          </p:cNvSpPr>
          <p:nvPr/>
        </p:nvSpPr>
        <p:spPr bwMode="auto">
          <a:xfrm>
            <a:off x="468312" y="928121"/>
            <a:ext cx="8207375" cy="2508379"/>
          </a:xfrm>
          <a:prstGeom prst="rect">
            <a:avLst/>
          </a:prstGeom>
          <a:solidFill>
            <a:srgbClr val="CCFFCC"/>
          </a:solidFill>
          <a:ln w="12700">
            <a:solidFill>
              <a:srgbClr val="3333FF"/>
            </a:solidFill>
            <a:miter lim="800000"/>
            <a:headEnd/>
            <a:tailEnd/>
          </a:ln>
        </p:spPr>
        <p:txBody>
          <a:bodyPr>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3.</a:t>
            </a:r>
            <a:r>
              <a:rPr lang="zh-TW" altLang="en-US" sz="4000" b="1" dirty="0">
                <a:solidFill>
                  <a:srgbClr val="FF00FF"/>
                </a:solidFill>
                <a:effectLst>
                  <a:outerShdw blurRad="38100" dist="38100" dir="2700000" algn="tl">
                    <a:srgbClr val="000000"/>
                  </a:outerShdw>
                </a:effectLst>
                <a:latin typeface="Times New Roman" pitchFamily="18" charset="0"/>
                <a:ea typeface="華康儷中黑"/>
                <a:cs typeface="Times New Roman" pitchFamily="18" charset="0"/>
              </a:rPr>
              <a:t>考試分發入學</a:t>
            </a:r>
            <a:r>
              <a:rPr lang="en-US" altLang="zh-TW" sz="2000" b="1" dirty="0">
                <a:latin typeface="Times New Roman" pitchFamily="18" charset="0"/>
                <a:ea typeface="華康儷中黑"/>
                <a:cs typeface="Times New Roman" pitchFamily="18" charset="0"/>
              </a:rPr>
              <a:t>(</a:t>
            </a:r>
            <a:r>
              <a:rPr lang="zh-TW" altLang="en-US" sz="2000" b="1" dirty="0">
                <a:latin typeface="Times New Roman" pitchFamily="18" charset="0"/>
                <a:ea typeface="華康儷中黑"/>
                <a:cs typeface="Times New Roman" pitchFamily="18" charset="0"/>
              </a:rPr>
              <a:t>學科特招</a:t>
            </a:r>
            <a:r>
              <a:rPr lang="en-US" altLang="zh-TW" sz="2000" b="1" dirty="0">
                <a:latin typeface="Times New Roman" pitchFamily="18" charset="0"/>
                <a:ea typeface="華康儷中黑"/>
                <a:cs typeface="Times New Roman" pitchFamily="18" charset="0"/>
              </a:rPr>
              <a:t>)</a:t>
            </a:r>
            <a:endParaRPr lang="zh-TW" altLang="en-US" sz="2000" b="1" dirty="0">
              <a:latin typeface="Times New Roman" pitchFamily="18" charset="0"/>
              <a:ea typeface="華康儷中黑"/>
              <a:cs typeface="Times New Roman" pitchFamily="18" charset="0"/>
            </a:endParaRPr>
          </a:p>
          <a:p>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政大附中</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英語國際特色班</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(35)</a:t>
            </a:r>
          </a:p>
          <a:p>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師大附中</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資訊科學特色班</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(35)</a:t>
            </a:r>
          </a:p>
          <a:p>
            <a:r>
              <a:rPr lang="zh-TW" altLang="en-US" sz="2000" b="1" dirty="0">
                <a:solidFill>
                  <a:srgbClr val="CCECFF"/>
                </a:solidFill>
                <a:effectLst>
                  <a:outerShdw blurRad="38100" dist="38100" dir="2700000" algn="tl">
                    <a:srgbClr val="000000"/>
                  </a:outerShdw>
                </a:effectLst>
                <a:latin typeface="Times New Roman" pitchFamily="18" charset="0"/>
                <a:ea typeface="標楷體" pitchFamily="65" charset="-120"/>
              </a:rPr>
              <a:t>      </a:t>
            </a:r>
            <a:r>
              <a:rPr lang="zh-TW" altLang="en-US" sz="2000" b="1" strike="sngStrike" dirty="0">
                <a:solidFill>
                  <a:srgbClr val="CCECFF"/>
                </a:solidFill>
                <a:effectLst>
                  <a:outerShdw blurRad="38100" dist="38100" dir="2700000" algn="tl">
                    <a:srgbClr val="000000"/>
                  </a:outerShdw>
                </a:effectLst>
                <a:latin typeface="Times New Roman" pitchFamily="18" charset="0"/>
                <a:ea typeface="標楷體" pitchFamily="65" charset="-120"/>
              </a:rPr>
              <a:t>麗山高</a:t>
            </a:r>
            <a:r>
              <a:rPr lang="zh-TW" altLang="zh-TW" sz="2000" b="1" strike="sngStrike" dirty="0">
                <a:solidFill>
                  <a:srgbClr val="CCECFF"/>
                </a:solidFill>
                <a:effectLst>
                  <a:outerShdw blurRad="38100" dist="38100" dir="2700000" algn="tl">
                    <a:srgbClr val="000000"/>
                  </a:outerShdw>
                </a:effectLst>
                <a:latin typeface="Times New Roman" pitchFamily="18" charset="0"/>
                <a:ea typeface="標楷體" pitchFamily="65" charset="-120"/>
              </a:rPr>
              <a:t>中</a:t>
            </a:r>
            <a:r>
              <a:rPr lang="zh-TW" altLang="en-US" sz="2000" b="1" strike="sngStrike" dirty="0">
                <a:solidFill>
                  <a:srgbClr val="CCECFF"/>
                </a:solidFill>
                <a:effectLst>
                  <a:outerShdw blurRad="38100" dist="38100" dir="2700000" algn="tl">
                    <a:srgbClr val="000000"/>
                  </a:outerShdw>
                </a:effectLst>
                <a:latin typeface="Times New Roman" pitchFamily="18" charset="0"/>
                <a:ea typeface="標楷體" pitchFamily="65" charset="-120"/>
              </a:rPr>
              <a:t> </a:t>
            </a:r>
            <a:r>
              <a:rPr lang="zh-TW" altLang="zh-TW" sz="2000" b="1" strike="sngStrike" dirty="0">
                <a:solidFill>
                  <a:srgbClr val="CCECFF"/>
                </a:solidFill>
                <a:effectLst>
                  <a:outerShdw blurRad="38100" dist="38100" dir="2700000" algn="tl">
                    <a:srgbClr val="000000"/>
                  </a:outerShdw>
                </a:effectLst>
                <a:latin typeface="Times New Roman" pitchFamily="18" charset="0"/>
                <a:ea typeface="標楷體" pitchFamily="65" charset="-120"/>
              </a:rPr>
              <a:t>資訊科學特色班</a:t>
            </a:r>
            <a:r>
              <a:rPr lang="en-US" altLang="zh-TW" sz="2000" b="1" strike="sngStrike" dirty="0">
                <a:solidFill>
                  <a:srgbClr val="CCECFF"/>
                </a:solidFill>
                <a:effectLst>
                  <a:outerShdw blurRad="38100" dist="38100" dir="2700000" algn="tl">
                    <a:srgbClr val="000000"/>
                  </a:outerShdw>
                </a:effectLst>
                <a:latin typeface="Times New Roman" pitchFamily="18" charset="0"/>
                <a:ea typeface="標楷體" pitchFamily="65" charset="-120"/>
              </a:rPr>
              <a:t>(35)</a:t>
            </a:r>
          </a:p>
          <a:p>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rPr>
              <a:t>      </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rPr>
              <a:t>西松高中 國際文憑</a:t>
            </a:r>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rPr>
              <a:t>IBDP</a:t>
            </a:r>
            <a:r>
              <a:rPr lang="zh-TW" altLang="zh-TW" sz="2000" b="1" dirty="0">
                <a:solidFill>
                  <a:srgbClr val="3333FF"/>
                </a:solidFill>
                <a:effectLst>
                  <a:outerShdw blurRad="38100" dist="38100" dir="2700000" algn="tl">
                    <a:srgbClr val="000000"/>
                  </a:outerShdw>
                </a:effectLst>
                <a:latin typeface="Times New Roman" pitchFamily="18" charset="0"/>
                <a:ea typeface="標楷體" pitchFamily="65" charset="-120"/>
              </a:rPr>
              <a:t>實驗班</a:t>
            </a:r>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rPr>
              <a:t>(25)</a:t>
            </a:r>
          </a:p>
          <a:p>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rPr>
              <a:t>      </a:t>
            </a:r>
            <a:r>
              <a:rPr lang="zh-TW" altLang="zh-TW" sz="2000" b="1" dirty="0">
                <a:solidFill>
                  <a:srgbClr val="3333FF"/>
                </a:solidFill>
                <a:effectLst>
                  <a:outerShdw blurRad="38100" dist="38100" dir="2700000" algn="tl">
                    <a:srgbClr val="000000"/>
                  </a:outerShdw>
                </a:effectLst>
                <a:latin typeface="Times New Roman" pitchFamily="18" charset="0"/>
                <a:ea typeface="標楷體" pitchFamily="65" charset="-120"/>
              </a:rPr>
              <a:t>海大附中</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rPr>
              <a:t> </a:t>
            </a:r>
            <a:r>
              <a:rPr lang="zh-TW" altLang="zh-TW" sz="2000" b="1" dirty="0">
                <a:solidFill>
                  <a:srgbClr val="3333FF"/>
                </a:solidFill>
                <a:effectLst>
                  <a:outerShdw blurRad="38100" dist="38100" dir="2700000" algn="tl">
                    <a:srgbClr val="000000"/>
                  </a:outerShdw>
                </a:effectLst>
                <a:latin typeface="Times New Roman" pitchFamily="18" charset="0"/>
                <a:ea typeface="標楷體" pitchFamily="65" charset="-120"/>
              </a:rPr>
              <a:t>海洋科技人才培育實驗班</a:t>
            </a:r>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rPr>
              <a:t>(18)</a:t>
            </a:r>
          </a:p>
          <a:p>
            <a:pPr>
              <a:spcBef>
                <a:spcPts val="600"/>
              </a:spcBef>
            </a:pPr>
            <a:r>
              <a:rPr lang="zh-TW" altLang="en-US" sz="12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1200" b="1" dirty="0">
                <a:solidFill>
                  <a:srgbClr val="008000"/>
                </a:solidFill>
                <a:effectLst>
                  <a:outerShdw blurRad="38100" dist="38100" dir="2700000" algn="tl">
                    <a:srgbClr val="000000"/>
                  </a:outerShdw>
                </a:effectLst>
                <a:latin typeface="Times New Roman" pitchFamily="18" charset="0"/>
                <a:ea typeface="標楷體" pitchFamily="65" charset="-120"/>
              </a:rPr>
              <a:t>公立學校合計約增加 </a:t>
            </a:r>
            <a:r>
              <a:rPr lang="en-US" altLang="zh-TW" sz="12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8</a:t>
            </a:r>
            <a:r>
              <a:rPr lang="zh-TW" altLang="en-US" sz="12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200" b="1" dirty="0">
                <a:solidFill>
                  <a:srgbClr val="008000"/>
                </a:solidFill>
                <a:effectLst>
                  <a:outerShdw blurRad="38100" dist="38100" dir="2700000" algn="tl">
                    <a:srgbClr val="000000"/>
                  </a:outerShdw>
                </a:effectLst>
                <a:latin typeface="Times New Roman" pitchFamily="18" charset="0"/>
                <a:ea typeface="標楷體" pitchFamily="65" charset="-120"/>
              </a:rPr>
              <a:t>個名額</a:t>
            </a:r>
            <a:endParaRPr lang="en-US" altLang="zh-TW" sz="1200" b="1" dirty="0">
              <a:solidFill>
                <a:srgbClr val="3333FF"/>
              </a:solidFill>
              <a:effectLst>
                <a:outerShdw blurRad="38100" dist="38100" dir="2700000" algn="tl">
                  <a:srgbClr val="000000"/>
                </a:outerShdw>
              </a:effectLst>
              <a:latin typeface="Times New Roman" pitchFamily="18" charset="0"/>
              <a:ea typeface="標楷體" pitchFamily="65" charset="-12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500"/>
                                        <p:tgtEl>
                                          <p:spTgt spid="6">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D04AE3-75C1-4651-8C38-0A7C374A1119}"/>
              </a:ext>
            </a:extLst>
          </p:cNvPr>
          <p:cNvSpPr/>
          <p:nvPr/>
        </p:nvSpPr>
        <p:spPr>
          <a:xfrm>
            <a:off x="935596" y="980728"/>
            <a:ext cx="7272808" cy="4231928"/>
          </a:xfrm>
          <a:prstGeom prst="rect">
            <a:avLst/>
          </a:prstGeom>
        </p:spPr>
        <p:txBody>
          <a:bodyPr wrap="square">
            <a:spAutoFit/>
          </a:bodyPr>
          <a:lstStyle/>
          <a:p>
            <a:pPr indent="-146050" algn="just">
              <a:spcBef>
                <a:spcPts val="600"/>
              </a:spcBef>
              <a:spcAft>
                <a:spcPts val="0"/>
              </a:spcAft>
            </a:pPr>
            <a:r>
              <a:rPr lang="zh-TW" altLang="zh-TW" sz="6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考</a:t>
            </a:r>
            <a:r>
              <a:rPr lang="zh-TW" altLang="en-US" sz="6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試不是做學問，是一場</a:t>
            </a:r>
            <a:endParaRPr lang="en-US" altLang="zh-TW" sz="6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endParaRPr>
          </a:p>
          <a:p>
            <a:pPr indent="-146050" algn="just">
              <a:spcBef>
                <a:spcPts val="600"/>
              </a:spcBef>
              <a:spcAft>
                <a:spcPts val="0"/>
              </a:spcAft>
            </a:pPr>
            <a:r>
              <a:rPr lang="zh-TW" altLang="en-US" sz="6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考生</a:t>
            </a:r>
            <a:r>
              <a:rPr lang="zh-TW" altLang="en-US" sz="6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與</a:t>
            </a:r>
            <a:r>
              <a:rPr lang="zh-TW" altLang="en-US" sz="6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出題者</a:t>
            </a:r>
            <a:r>
              <a:rPr lang="zh-TW" altLang="en-US" sz="6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間的猜謎遊戲</a:t>
            </a:r>
            <a:endParaRPr lang="zh-TW" altLang="zh-TW" sz="6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新細明體" panose="02020500000000000000" pitchFamily="18" charset="-120"/>
            </a:endParaRPr>
          </a:p>
        </p:txBody>
      </p:sp>
      <p:sp>
        <p:nvSpPr>
          <p:cNvPr id="3" name="矩形 2">
            <a:extLst>
              <a:ext uri="{FF2B5EF4-FFF2-40B4-BE49-F238E27FC236}">
                <a16:creationId xmlns:a16="http://schemas.microsoft.com/office/drawing/2014/main" id="{904172F9-35B0-403A-91CA-5E63561FEFC4}"/>
              </a:ext>
            </a:extLst>
          </p:cNvPr>
          <p:cNvSpPr/>
          <p:nvPr/>
        </p:nvSpPr>
        <p:spPr>
          <a:xfrm>
            <a:off x="774034" y="5589240"/>
            <a:ext cx="7614390" cy="338554"/>
          </a:xfrm>
          <a:prstGeom prst="rect">
            <a:avLst/>
          </a:prstGeom>
        </p:spPr>
        <p:txBody>
          <a:bodyPr wrap="square">
            <a:spAutoFit/>
          </a:bodyPr>
          <a:lstStyle/>
          <a:p>
            <a:pPr marL="146050" indent="-146050" algn="r">
              <a:spcBef>
                <a:spcPts val="600"/>
              </a:spcBef>
              <a:spcAft>
                <a:spcPts val="0"/>
              </a:spcAft>
            </a:pPr>
            <a:r>
              <a:rPr lang="zh-TW" altLang="en-US"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姚詩豪</a:t>
            </a:r>
            <a:r>
              <a:rPr lang="en-US" altLang="zh-TW"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1600" dirty="0"/>
              <a:t>考試不是做學問，搞懂遊戲規則才有機會贏</a:t>
            </a:r>
            <a:r>
              <a:rPr lang="en-US" altLang="zh-TW"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2015/06/19</a:t>
            </a:r>
            <a:endParaRPr lang="zh-TW" altLang="zh-TW"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816085"/>
      </p:ext>
    </p:extLst>
  </p:cSld>
  <p:clrMapOvr>
    <a:masterClrMapping/>
  </p:clrMapOvr>
  <p:transition>
    <p:cut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77414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9" name="文字方塊 8"/>
          <p:cNvSpPr txBox="1"/>
          <p:nvPr/>
        </p:nvSpPr>
        <p:spPr>
          <a:xfrm>
            <a:off x="468313" y="404813"/>
            <a:ext cx="8207375" cy="641350"/>
          </a:xfrm>
          <a:prstGeom prst="rect">
            <a:avLst/>
          </a:prstGeom>
          <a:noFill/>
        </p:spPr>
        <p:txBody>
          <a:bodyPr>
            <a:spAutoFit/>
          </a:bodyPr>
          <a:lstStyle/>
          <a:p>
            <a:pPr indent="127000" algn="ctr">
              <a:spcAft>
                <a:spcPts val="0"/>
              </a:spcAft>
              <a:defRPr/>
            </a:pPr>
            <a:r>
              <a:rPr lang="zh-TW" altLang="zh-TW" sz="2800" kern="100" dirty="0">
                <a:solidFill>
                  <a:srgbClr val="FF0000"/>
                </a:solidFill>
                <a:latin typeface="Times New Roman"/>
                <a:ea typeface="新細明體"/>
                <a:cs typeface="Times New Roman"/>
              </a:rPr>
              <a:t>各科</a:t>
            </a:r>
            <a:r>
              <a:rPr lang="zh-TW" altLang="zh-TW" sz="36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能力等級加標示</a:t>
            </a:r>
            <a:r>
              <a:rPr lang="zh-TW" altLang="zh-TW" sz="2800" kern="100" dirty="0">
                <a:latin typeface="Times New Roman"/>
                <a:ea typeface="新細明體"/>
                <a:cs typeface="Times New Roman"/>
              </a:rPr>
              <a:t>與</a:t>
            </a:r>
            <a:r>
              <a:rPr lang="zh-TW" altLang="zh-TW" sz="36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答對題數</a:t>
            </a:r>
            <a:r>
              <a:rPr lang="zh-TW" altLang="zh-TW" sz="2800" kern="100" dirty="0">
                <a:latin typeface="Times New Roman"/>
                <a:ea typeface="新細明體"/>
                <a:cs typeface="Times New Roman"/>
              </a:rPr>
              <a:t>對照表</a:t>
            </a:r>
            <a:endParaRPr lang="zh-TW" altLang="en-US" sz="2800" b="0" dirty="0"/>
          </a:p>
        </p:txBody>
      </p:sp>
      <p:graphicFrame>
        <p:nvGraphicFramePr>
          <p:cNvPr id="774149" name="Group 5"/>
          <p:cNvGraphicFramePr>
            <a:graphicFrameLocks noGrp="1"/>
          </p:cNvGraphicFramePr>
          <p:nvPr>
            <p:extLst>
              <p:ext uri="{D42A27DB-BD31-4B8C-83A1-F6EECF244321}">
                <p14:modId xmlns:p14="http://schemas.microsoft.com/office/powerpoint/2010/main" val="720433472"/>
              </p:ext>
            </p:extLst>
          </p:nvPr>
        </p:nvGraphicFramePr>
        <p:xfrm>
          <a:off x="250825" y="1196975"/>
          <a:ext cx="8569325" cy="3822704"/>
        </p:xfrm>
        <a:graphic>
          <a:graphicData uri="http://schemas.openxmlformats.org/drawingml/2006/table">
            <a:tbl>
              <a:tblPr/>
              <a:tblGrid>
                <a:gridCol w="714375">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712788">
                  <a:extLst>
                    <a:ext uri="{9D8B030D-6E8A-4147-A177-3AD203B41FA5}">
                      <a16:colId xmlns:a16="http://schemas.microsoft.com/office/drawing/2014/main" val="20002"/>
                    </a:ext>
                  </a:extLst>
                </a:gridCol>
                <a:gridCol w="714375">
                  <a:extLst>
                    <a:ext uri="{9D8B030D-6E8A-4147-A177-3AD203B41FA5}">
                      <a16:colId xmlns:a16="http://schemas.microsoft.com/office/drawing/2014/main" val="20003"/>
                    </a:ext>
                  </a:extLst>
                </a:gridCol>
                <a:gridCol w="714375">
                  <a:extLst>
                    <a:ext uri="{9D8B030D-6E8A-4147-A177-3AD203B41FA5}">
                      <a16:colId xmlns:a16="http://schemas.microsoft.com/office/drawing/2014/main" val="20004"/>
                    </a:ext>
                  </a:extLst>
                </a:gridCol>
                <a:gridCol w="714375">
                  <a:extLst>
                    <a:ext uri="{9D8B030D-6E8A-4147-A177-3AD203B41FA5}">
                      <a16:colId xmlns:a16="http://schemas.microsoft.com/office/drawing/2014/main" val="20005"/>
                    </a:ext>
                  </a:extLst>
                </a:gridCol>
                <a:gridCol w="714375">
                  <a:extLst>
                    <a:ext uri="{9D8B030D-6E8A-4147-A177-3AD203B41FA5}">
                      <a16:colId xmlns:a16="http://schemas.microsoft.com/office/drawing/2014/main" val="20006"/>
                    </a:ext>
                  </a:extLst>
                </a:gridCol>
                <a:gridCol w="714375">
                  <a:extLst>
                    <a:ext uri="{9D8B030D-6E8A-4147-A177-3AD203B41FA5}">
                      <a16:colId xmlns:a16="http://schemas.microsoft.com/office/drawing/2014/main" val="20007"/>
                    </a:ext>
                  </a:extLst>
                </a:gridCol>
                <a:gridCol w="712787">
                  <a:extLst>
                    <a:ext uri="{9D8B030D-6E8A-4147-A177-3AD203B41FA5}">
                      <a16:colId xmlns:a16="http://schemas.microsoft.com/office/drawing/2014/main" val="20008"/>
                    </a:ext>
                  </a:extLst>
                </a:gridCol>
                <a:gridCol w="714375">
                  <a:extLst>
                    <a:ext uri="{9D8B030D-6E8A-4147-A177-3AD203B41FA5}">
                      <a16:colId xmlns:a16="http://schemas.microsoft.com/office/drawing/2014/main" val="20009"/>
                    </a:ext>
                  </a:extLst>
                </a:gridCol>
                <a:gridCol w="714375">
                  <a:extLst>
                    <a:ext uri="{9D8B030D-6E8A-4147-A177-3AD203B41FA5}">
                      <a16:colId xmlns:a16="http://schemas.microsoft.com/office/drawing/2014/main" val="20010"/>
                    </a:ext>
                  </a:extLst>
                </a:gridCol>
                <a:gridCol w="714375">
                  <a:extLst>
                    <a:ext uri="{9D8B030D-6E8A-4147-A177-3AD203B41FA5}">
                      <a16:colId xmlns:a16="http://schemas.microsoft.com/office/drawing/2014/main" val="20011"/>
                    </a:ext>
                  </a:extLst>
                </a:gridCol>
              </a:tblGrid>
              <a:tr h="47783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等級</a:t>
                      </a:r>
                      <a:r>
                        <a:rPr kumimoji="0" lang="en-US" altLang="zh-TW"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zh-TW" altLang="en-US"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標示</a:t>
                      </a:r>
                    </a:p>
                  </a:txBody>
                  <a:tcPr marL="38726" marR="38726" marT="6834"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國文</a:t>
                      </a:r>
                      <a:endParaRPr kumimoji="0" lang="zh-TW" altLang="en-US"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英語</a:t>
                      </a:r>
                      <a:r>
                        <a:rPr kumimoji="0" lang="en-US" altLang="zh-TW" sz="1200" b="1"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rPr>
                        <a:t>(108)</a:t>
                      </a:r>
                      <a:endParaRPr kumimoji="0" lang="zh-TW" altLang="en-US" sz="1200" b="0"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數學</a:t>
                      </a:r>
                      <a:endParaRPr kumimoji="0" lang="zh-TW" altLang="en-US"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社會</a:t>
                      </a:r>
                      <a:endParaRPr kumimoji="0" lang="zh-TW" altLang="en-US"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自然</a:t>
                      </a:r>
                      <a:endParaRPr kumimoji="0" lang="zh-TW" altLang="en-US"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7783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Calibri" pitchFamily="34" charset="0"/>
                          <a:ea typeface="新細明體" pitchFamily="18" charset="-120"/>
                          <a:cs typeface="Times New Roman" pitchFamily="18" charset="0"/>
                        </a:rPr>
                        <a:t>精熟</a:t>
                      </a:r>
                      <a:endParaRPr kumimoji="0" lang="zh-TW" altLang="en-US" sz="2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38726" marR="38726" marT="6834"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A++</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44</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90.24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100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98.05-100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78.46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100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93.46-100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55</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63</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63</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47</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52</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7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A+</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42</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43</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95.15-97.14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87.69-93.45</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51</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7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A</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41</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90.24-94.29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78.46-87.68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55</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47</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783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Calibri" pitchFamily="34" charset="0"/>
                          <a:ea typeface="新細明體" pitchFamily="18" charset="-120"/>
                          <a:cs typeface="Times New Roman" pitchFamily="18" charset="0"/>
                        </a:rPr>
                        <a:t>基礎</a:t>
                      </a:r>
                      <a:endParaRPr kumimoji="0" lang="zh-TW" altLang="en-US" sz="2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38726" marR="38726" marT="6834"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B++</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35</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38.75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89.52</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1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81.58-89.52</a:t>
                      </a:r>
                      <a:endParaRPr kumimoji="0" lang="zh-TW" altLang="zh-TW" sz="11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36.92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78.45</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67.88-78.45</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24</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47</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46</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39</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46</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7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B+</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99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31</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99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69.83-81.53</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57.31-67.87</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39</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46</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31</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7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B</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38.75-69.78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36.92-57.30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24</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7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a:ln>
                            <a:noFill/>
                          </a:ln>
                          <a:solidFill>
                            <a:schemeClr val="tx1"/>
                          </a:solidFill>
                          <a:effectLst/>
                          <a:latin typeface="Calibri" pitchFamily="34" charset="0"/>
                          <a:ea typeface="新細明體" pitchFamily="18" charset="-120"/>
                          <a:cs typeface="Times New Roman" pitchFamily="18" charset="0"/>
                        </a:rPr>
                        <a:t>待加強</a:t>
                      </a:r>
                      <a:endParaRPr kumimoji="0" lang="zh-TW" altLang="en-US" sz="14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38726" marR="38726" marT="6834"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C</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19</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zh-TW" altLang="en-US"/>
                    </a:p>
                  </a:txBody>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0-38.70</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0-36.91</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23</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19</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7" name="Rectangle 2"/>
          <p:cNvSpPr>
            <a:spLocks noChangeArrowheads="1"/>
          </p:cNvSpPr>
          <p:nvPr/>
        </p:nvSpPr>
        <p:spPr bwMode="auto">
          <a:xfrm>
            <a:off x="1" y="5786454"/>
            <a:ext cx="9143999" cy="503237"/>
          </a:xfrm>
          <a:prstGeom prst="rect">
            <a:avLst/>
          </a:prstGeom>
          <a:solidFill>
            <a:srgbClr val="FFFF00"/>
          </a:solidFill>
          <a:ln w="38100" cmpd="sng">
            <a:solidFill>
              <a:srgbClr val="FF0000"/>
            </a:solidFill>
            <a:prstDash val="solid"/>
            <a:miter lim="800000"/>
            <a:headEnd/>
            <a:tailEnd/>
          </a:ln>
          <a:effectLst/>
        </p:spPr>
        <p:txBody>
          <a:bodyPr anchor="ctr"/>
          <a:lstStyle/>
          <a:p>
            <a:pPr lvl="0" algn="ctr">
              <a:defRPr/>
            </a:pPr>
            <a:r>
              <a:rPr kumimoji="0" lang="en-US" altLang="zh-TW" sz="2800" b="1" dirty="0">
                <a:solidFill>
                  <a:srgbClr val="FF0000"/>
                </a:solidFill>
                <a:effectLst>
                  <a:outerShdw blurRad="38100" dist="38100" dir="2700000" algn="tl">
                    <a:srgbClr val="000000"/>
                  </a:outerShdw>
                </a:effectLst>
                <a:latin typeface="Times New Roman" pitchFamily="18" charset="0"/>
                <a:cs typeface="Times New Roman" pitchFamily="18" charset="0"/>
              </a:rPr>
              <a:t>6/1(</a:t>
            </a:r>
            <a:r>
              <a:rPr kumimoji="0" lang="zh-TW" altLang="en-US" sz="2800" b="1" dirty="0">
                <a:solidFill>
                  <a:srgbClr val="FF0000"/>
                </a:solidFill>
                <a:effectLst>
                  <a:outerShdw blurRad="38100" dist="38100" dir="2700000" algn="tl">
                    <a:srgbClr val="000000"/>
                  </a:outerShdw>
                </a:effectLst>
                <a:latin typeface="Times New Roman" pitchFamily="18" charset="0"/>
                <a:cs typeface="Times New Roman" pitchFamily="18" charset="0"/>
              </a:rPr>
              <a:t>星期二</a:t>
            </a:r>
            <a:r>
              <a:rPr kumimoji="0" lang="en-US" altLang="zh-TW" sz="2800" b="1" dirty="0">
                <a:solidFill>
                  <a:srgbClr val="FF0000"/>
                </a:solidFill>
                <a:effectLst>
                  <a:outerShdw blurRad="38100" dist="38100" dir="2700000" algn="tl">
                    <a:srgbClr val="000000"/>
                  </a:outerShdw>
                </a:effectLst>
                <a:latin typeface="Times New Roman" pitchFamily="18" charset="0"/>
                <a:cs typeface="Times New Roman" pitchFamily="18" charset="0"/>
              </a:rPr>
              <a:t>)</a:t>
            </a:r>
            <a:r>
              <a:rPr kumimoji="0" lang="zh-TW" altLang="en-US" sz="2800" b="1" dirty="0">
                <a:solidFill>
                  <a:srgbClr val="FF0000"/>
                </a:solidFill>
                <a:effectLst>
                  <a:outerShdw blurRad="38100" dist="38100" dir="2700000" algn="tl">
                    <a:srgbClr val="000000"/>
                  </a:outerShdw>
                </a:effectLst>
                <a:latin typeface="Times New Roman" pitchFamily="18" charset="0"/>
                <a:cs typeface="Times New Roman" pitchFamily="18" charset="0"/>
              </a:rPr>
              <a:t> </a:t>
            </a:r>
            <a:r>
              <a:rPr kumimoji="0" lang="en-US" altLang="zh-TW" sz="2800" b="1" u="sng" dirty="0">
                <a:effectLst>
                  <a:outerShdw blurRad="38100" dist="38100" dir="2700000" algn="tl">
                    <a:srgbClr val="FFFFFF"/>
                  </a:outerShdw>
                </a:effectLst>
                <a:latin typeface="Times New Roman" pitchFamily="18" charset="0"/>
                <a:cs typeface="Times New Roman" pitchFamily="18" charset="0"/>
              </a:rPr>
              <a:t>19</a:t>
            </a:r>
            <a:r>
              <a:rPr kumimoji="0" lang="zh-TW" altLang="en-US" sz="2800" b="1" u="sng" dirty="0">
                <a:effectLst>
                  <a:outerShdw blurRad="38100" dist="38100" dir="2700000" algn="tl">
                    <a:srgbClr val="FFFFFF"/>
                  </a:outerShdw>
                </a:effectLst>
                <a:latin typeface="Times New Roman" pitchFamily="18" charset="0"/>
                <a:cs typeface="Times New Roman" pitchFamily="18" charset="0"/>
              </a:rPr>
              <a:t>：</a:t>
            </a:r>
            <a:r>
              <a:rPr kumimoji="0" lang="en-US" altLang="zh-TW" sz="2800" b="1" u="sng" dirty="0">
                <a:effectLst>
                  <a:outerShdw blurRad="38100" dist="38100" dir="2700000" algn="tl">
                    <a:srgbClr val="FFFFFF"/>
                  </a:outerShdw>
                </a:effectLst>
                <a:latin typeface="Times New Roman" pitchFamily="18" charset="0"/>
                <a:cs typeface="Times New Roman" pitchFamily="18" charset="0"/>
              </a:rPr>
              <a:t>00</a:t>
            </a:r>
            <a:r>
              <a:rPr kumimoji="0" lang="zh-TW" altLang="en-US" sz="2800" b="1" dirty="0">
                <a:effectLst>
                  <a:outerShdw blurRad="38100" dist="38100" dir="2700000" algn="tl">
                    <a:srgbClr val="FFFFFF"/>
                  </a:outerShdw>
                </a:effectLst>
                <a:latin typeface="Times New Roman" pitchFamily="18" charset="0"/>
                <a:cs typeface="Times New Roman" pitchFamily="18" charset="0"/>
              </a:rPr>
              <a:t>起公告，</a:t>
            </a:r>
            <a:r>
              <a:rPr lang="zh-TW" altLang="en-US" sz="2800" b="1" dirty="0">
                <a:solidFill>
                  <a:srgbClr val="FF0000"/>
                </a:solidFill>
                <a:effectLst>
                  <a:outerShdw blurRad="38100" dist="38100" dir="2700000" algn="tl">
                    <a:srgbClr val="C0C0C0"/>
                  </a:outerShdw>
                </a:effectLst>
                <a:latin typeface="Times New Roman" pitchFamily="18" charset="0"/>
                <a:ea typeface="標楷體" pitchFamily="65" charset="-120"/>
              </a:rPr>
              <a:t>網址：</a:t>
            </a:r>
            <a:r>
              <a:rPr kumimoji="0" lang="en-US" altLang="zh-TW" sz="2800" b="1" dirty="0">
                <a:effectLst>
                  <a:outerShdw blurRad="38100" dist="38100" dir="2700000" algn="tl">
                    <a:srgbClr val="FFFFFF"/>
                  </a:outerShdw>
                </a:effectLst>
                <a:latin typeface="Times New Roman" pitchFamily="18" charset="0"/>
                <a:cs typeface="Times New Roman" pitchFamily="18" charset="0"/>
                <a:hlinkClick r:id="rId2"/>
              </a:rPr>
              <a:t>https://cap.nace.edu.tw</a:t>
            </a:r>
            <a:endParaRPr kumimoji="0" lang="zh-TW" altLang="en-US" sz="2800" b="1" dirty="0">
              <a:effectLst>
                <a:outerShdw blurRad="38100" dist="38100" dir="2700000" algn="tl">
                  <a:srgbClr val="FFFFFF"/>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22023750"/>
      </p:ext>
    </p:extLst>
  </p:cSld>
  <p:clrMapOvr>
    <a:masterClrMapping/>
  </p:clrMapOvr>
  <p:transition advTm="5000">
    <p:cut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77414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9" name="文字方塊 8"/>
          <p:cNvSpPr txBox="1"/>
          <p:nvPr/>
        </p:nvSpPr>
        <p:spPr>
          <a:xfrm>
            <a:off x="468313" y="404813"/>
            <a:ext cx="8207375" cy="584775"/>
          </a:xfrm>
          <a:prstGeom prst="rect">
            <a:avLst/>
          </a:prstGeom>
          <a:noFill/>
        </p:spPr>
        <p:txBody>
          <a:bodyPr>
            <a:spAutoFit/>
          </a:bodyPr>
          <a:lstStyle/>
          <a:p>
            <a:pPr indent="127000" algn="ctr">
              <a:spcAft>
                <a:spcPts val="0"/>
              </a:spcAft>
              <a:defRPr/>
            </a:pP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近</a:t>
            </a:r>
            <a:r>
              <a:rPr lang="en-US"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年 </a:t>
            </a:r>
            <a:r>
              <a:rPr lang="zh-TW" altLang="zh-TW" sz="3200" b="1" u="sng"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國文科</a:t>
            </a:r>
            <a:r>
              <a:rPr lang="zh-TW" altLang="zh-TW" sz="3200" b="1"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TW" altLang="zh-TW" sz="24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能力等級加標示</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與</a:t>
            </a:r>
            <a:r>
              <a:rPr lang="zh-TW"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答對題數</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一覽表</a:t>
            </a:r>
            <a:endParaRPr lang="zh-TW" altLang="en-US" sz="2800"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1D739934-BF9D-4229-A0ED-B874399DC0BD}"/>
              </a:ext>
            </a:extLst>
          </p:cNvPr>
          <p:cNvGraphicFramePr>
            <a:graphicFrameLocks noGrp="1"/>
          </p:cNvGraphicFramePr>
          <p:nvPr>
            <p:extLst>
              <p:ext uri="{D42A27DB-BD31-4B8C-83A1-F6EECF244321}">
                <p14:modId xmlns:p14="http://schemas.microsoft.com/office/powerpoint/2010/main" val="3038341259"/>
              </p:ext>
            </p:extLst>
          </p:nvPr>
        </p:nvGraphicFramePr>
        <p:xfrm>
          <a:off x="683568" y="1484787"/>
          <a:ext cx="7776861" cy="4153221"/>
        </p:xfrm>
        <a:graphic>
          <a:graphicData uri="http://schemas.openxmlformats.org/drawingml/2006/table">
            <a:tbl>
              <a:tblPr>
                <a:tableStyleId>{5C22544A-7EE6-4342-B048-85BDC9FD1C3A}</a:tableStyleId>
              </a:tblPr>
              <a:tblGrid>
                <a:gridCol w="947760">
                  <a:extLst>
                    <a:ext uri="{9D8B030D-6E8A-4147-A177-3AD203B41FA5}">
                      <a16:colId xmlns:a16="http://schemas.microsoft.com/office/drawing/2014/main" val="748760561"/>
                    </a:ext>
                  </a:extLst>
                </a:gridCol>
                <a:gridCol w="975291">
                  <a:extLst>
                    <a:ext uri="{9D8B030D-6E8A-4147-A177-3AD203B41FA5}">
                      <a16:colId xmlns:a16="http://schemas.microsoft.com/office/drawing/2014/main" val="232545121"/>
                    </a:ext>
                  </a:extLst>
                </a:gridCol>
                <a:gridCol w="975979">
                  <a:extLst>
                    <a:ext uri="{9D8B030D-6E8A-4147-A177-3AD203B41FA5}">
                      <a16:colId xmlns:a16="http://schemas.microsoft.com/office/drawing/2014/main" val="312240343"/>
                    </a:ext>
                  </a:extLst>
                </a:gridCol>
                <a:gridCol w="975291">
                  <a:extLst>
                    <a:ext uri="{9D8B030D-6E8A-4147-A177-3AD203B41FA5}">
                      <a16:colId xmlns:a16="http://schemas.microsoft.com/office/drawing/2014/main" val="712733811"/>
                    </a:ext>
                  </a:extLst>
                </a:gridCol>
                <a:gridCol w="975979">
                  <a:extLst>
                    <a:ext uri="{9D8B030D-6E8A-4147-A177-3AD203B41FA5}">
                      <a16:colId xmlns:a16="http://schemas.microsoft.com/office/drawing/2014/main" val="2946059353"/>
                    </a:ext>
                  </a:extLst>
                </a:gridCol>
                <a:gridCol w="975291">
                  <a:extLst>
                    <a:ext uri="{9D8B030D-6E8A-4147-A177-3AD203B41FA5}">
                      <a16:colId xmlns:a16="http://schemas.microsoft.com/office/drawing/2014/main" val="133886301"/>
                    </a:ext>
                  </a:extLst>
                </a:gridCol>
                <a:gridCol w="975979">
                  <a:extLst>
                    <a:ext uri="{9D8B030D-6E8A-4147-A177-3AD203B41FA5}">
                      <a16:colId xmlns:a16="http://schemas.microsoft.com/office/drawing/2014/main" val="3417130531"/>
                    </a:ext>
                  </a:extLst>
                </a:gridCol>
                <a:gridCol w="975291">
                  <a:extLst>
                    <a:ext uri="{9D8B030D-6E8A-4147-A177-3AD203B41FA5}">
                      <a16:colId xmlns:a16="http://schemas.microsoft.com/office/drawing/2014/main" val="899215842"/>
                    </a:ext>
                  </a:extLst>
                </a:gridCol>
              </a:tblGrid>
              <a:tr h="368762">
                <a:tc gridSpan="2">
                  <a:txBody>
                    <a:bodyPr/>
                    <a:lstStyle/>
                    <a:p>
                      <a:pPr algn="ctr">
                        <a:spcAft>
                          <a:spcPts val="0"/>
                        </a:spcAft>
                      </a:pPr>
                      <a:r>
                        <a:rPr lang="zh-TW" sz="2000" kern="100" dirty="0">
                          <a:effectLst/>
                          <a:latin typeface="Times New Roman" panose="02020603050405020304" pitchFamily="18" charset="0"/>
                          <a:cs typeface="Times New Roman" panose="02020603050405020304" pitchFamily="18" charset="0"/>
                        </a:rPr>
                        <a:t>等級類別</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107</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3037856291"/>
                  </a:ext>
                </a:extLst>
              </a:tr>
              <a:tr h="505091">
                <a:tc rowSpan="3">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精熟</a:t>
                      </a:r>
                    </a:p>
                    <a:p>
                      <a:pPr>
                        <a:spcAft>
                          <a:spcPts val="0"/>
                        </a:spcAft>
                      </a:pPr>
                      <a:r>
                        <a:rPr lang="en-US" sz="2000" kern="100" dirty="0">
                          <a:effectLst/>
                          <a:latin typeface="Times New Roman" panose="02020603050405020304" pitchFamily="18" charset="0"/>
                          <a:cs typeface="Times New Roman" panose="02020603050405020304" pitchFamily="18" charset="0"/>
                        </a:rPr>
                        <a:t>(A)</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40-48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44-48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41-48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45-48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40-48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44-48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175416029"/>
                  </a:ext>
                </a:extLst>
              </a:tr>
              <a:tr h="505091">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42-43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43-44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42-43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295724011"/>
                  </a:ext>
                </a:extLst>
              </a:tr>
              <a:tr h="502857">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40-41</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41-42</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40-41</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122345249"/>
                  </a:ext>
                </a:extLst>
              </a:tr>
              <a:tr h="505091">
                <a:tc rowSpan="3">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基礎</a:t>
                      </a:r>
                    </a:p>
                    <a:p>
                      <a:pPr>
                        <a:spcAft>
                          <a:spcPts val="0"/>
                        </a:spcAft>
                      </a:pPr>
                      <a:r>
                        <a:rPr lang="en-US" sz="2000" kern="100" dirty="0">
                          <a:effectLst/>
                          <a:latin typeface="Times New Roman" panose="02020603050405020304" pitchFamily="18" charset="0"/>
                          <a:cs typeface="Times New Roman" panose="02020603050405020304" pitchFamily="18" charset="0"/>
                        </a:rPr>
                        <a:t>(B)</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20-39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35-39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19-40</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36-40</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20-39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35-39</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577307751"/>
                  </a:ext>
                </a:extLst>
              </a:tr>
              <a:tr h="505091">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31-34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31-35</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31-34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715196906"/>
                  </a:ext>
                </a:extLst>
              </a:tr>
              <a:tr h="505091">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20-30</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19-30</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20-30</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423392351"/>
                  </a:ext>
                </a:extLst>
              </a:tr>
              <a:tr h="756147">
                <a:tc>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待加強</a:t>
                      </a:r>
                    </a:p>
                    <a:p>
                      <a:pPr>
                        <a:spcAft>
                          <a:spcPts val="0"/>
                        </a:spcAft>
                      </a:pPr>
                      <a:r>
                        <a:rPr lang="en-US" sz="2000" kern="100" dirty="0">
                          <a:effectLst/>
                          <a:latin typeface="Times New Roman" panose="02020603050405020304" pitchFamily="18" charset="0"/>
                          <a:cs typeface="Times New Roman" panose="02020603050405020304" pitchFamily="18" charset="0"/>
                        </a:rPr>
                        <a:t>(C)</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C</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0-19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0-18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0-19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extLst>
                  <a:ext uri="{0D108BD9-81ED-4DB2-BD59-A6C34878D82A}">
                    <a16:rowId xmlns:a16="http://schemas.microsoft.com/office/drawing/2014/main" val="3407974849"/>
                  </a:ext>
                </a:extLst>
              </a:tr>
            </a:tbl>
          </a:graphicData>
        </a:graphic>
      </p:graphicFrame>
    </p:spTree>
    <p:extLst>
      <p:ext uri="{BB962C8B-B14F-4D97-AF65-F5344CB8AC3E}">
        <p14:creationId xmlns:p14="http://schemas.microsoft.com/office/powerpoint/2010/main" val="1861005988"/>
      </p:ext>
    </p:extLst>
  </p:cSld>
  <p:clrMapOvr>
    <a:masterClrMapping/>
  </p:clrMapOvr>
  <p:transition advTm="5000">
    <p:cut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77414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9" name="文字方塊 8"/>
          <p:cNvSpPr txBox="1"/>
          <p:nvPr/>
        </p:nvSpPr>
        <p:spPr>
          <a:xfrm>
            <a:off x="468313" y="404813"/>
            <a:ext cx="8207375" cy="584775"/>
          </a:xfrm>
          <a:prstGeom prst="rect">
            <a:avLst/>
          </a:prstGeom>
          <a:noFill/>
        </p:spPr>
        <p:txBody>
          <a:bodyPr>
            <a:spAutoFit/>
          </a:bodyPr>
          <a:lstStyle/>
          <a:p>
            <a:pPr indent="127000" algn="ctr">
              <a:spcAft>
                <a:spcPts val="0"/>
              </a:spcAft>
              <a:defRPr/>
            </a:pP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近</a:t>
            </a:r>
            <a:r>
              <a:rPr lang="en-US"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年 </a:t>
            </a:r>
            <a:r>
              <a:rPr lang="zh-TW" altLang="en-US" sz="3200" b="1" u="sng"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社會</a:t>
            </a:r>
            <a:r>
              <a:rPr lang="zh-TW" altLang="zh-TW" sz="3200" b="1" u="sng"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科</a:t>
            </a:r>
            <a:r>
              <a:rPr lang="zh-TW" altLang="zh-TW" sz="3200" b="1"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TW" altLang="zh-TW" sz="24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能力等級加標示</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與</a:t>
            </a:r>
            <a:r>
              <a:rPr lang="zh-TW"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答對題數</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一覽表</a:t>
            </a:r>
            <a:endParaRPr lang="zh-TW" altLang="en-US" sz="2800"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157ED750-3519-4C75-A4CF-4F53B55DC38C}"/>
              </a:ext>
            </a:extLst>
          </p:cNvPr>
          <p:cNvGraphicFramePr>
            <a:graphicFrameLocks noGrp="1"/>
          </p:cNvGraphicFramePr>
          <p:nvPr>
            <p:extLst>
              <p:ext uri="{D42A27DB-BD31-4B8C-83A1-F6EECF244321}">
                <p14:modId xmlns:p14="http://schemas.microsoft.com/office/powerpoint/2010/main" val="1931573518"/>
              </p:ext>
            </p:extLst>
          </p:nvPr>
        </p:nvGraphicFramePr>
        <p:xfrm>
          <a:off x="611560" y="1484786"/>
          <a:ext cx="7920879" cy="4143693"/>
        </p:xfrm>
        <a:graphic>
          <a:graphicData uri="http://schemas.openxmlformats.org/drawingml/2006/table">
            <a:tbl>
              <a:tblPr>
                <a:tableStyleId>{5C22544A-7EE6-4342-B048-85BDC9FD1C3A}</a:tableStyleId>
              </a:tblPr>
              <a:tblGrid>
                <a:gridCol w="965312">
                  <a:extLst>
                    <a:ext uri="{9D8B030D-6E8A-4147-A177-3AD203B41FA5}">
                      <a16:colId xmlns:a16="http://schemas.microsoft.com/office/drawing/2014/main" val="2280405412"/>
                    </a:ext>
                  </a:extLst>
                </a:gridCol>
                <a:gridCol w="993352">
                  <a:extLst>
                    <a:ext uri="{9D8B030D-6E8A-4147-A177-3AD203B41FA5}">
                      <a16:colId xmlns:a16="http://schemas.microsoft.com/office/drawing/2014/main" val="1587736038"/>
                    </a:ext>
                  </a:extLst>
                </a:gridCol>
                <a:gridCol w="994053">
                  <a:extLst>
                    <a:ext uri="{9D8B030D-6E8A-4147-A177-3AD203B41FA5}">
                      <a16:colId xmlns:a16="http://schemas.microsoft.com/office/drawing/2014/main" val="844384147"/>
                    </a:ext>
                  </a:extLst>
                </a:gridCol>
                <a:gridCol w="993352">
                  <a:extLst>
                    <a:ext uri="{9D8B030D-6E8A-4147-A177-3AD203B41FA5}">
                      <a16:colId xmlns:a16="http://schemas.microsoft.com/office/drawing/2014/main" val="3048913914"/>
                    </a:ext>
                  </a:extLst>
                </a:gridCol>
                <a:gridCol w="994053">
                  <a:extLst>
                    <a:ext uri="{9D8B030D-6E8A-4147-A177-3AD203B41FA5}">
                      <a16:colId xmlns:a16="http://schemas.microsoft.com/office/drawing/2014/main" val="1909810041"/>
                    </a:ext>
                  </a:extLst>
                </a:gridCol>
                <a:gridCol w="993352">
                  <a:extLst>
                    <a:ext uri="{9D8B030D-6E8A-4147-A177-3AD203B41FA5}">
                      <a16:colId xmlns:a16="http://schemas.microsoft.com/office/drawing/2014/main" val="3325126486"/>
                    </a:ext>
                  </a:extLst>
                </a:gridCol>
                <a:gridCol w="994053">
                  <a:extLst>
                    <a:ext uri="{9D8B030D-6E8A-4147-A177-3AD203B41FA5}">
                      <a16:colId xmlns:a16="http://schemas.microsoft.com/office/drawing/2014/main" val="3646381954"/>
                    </a:ext>
                  </a:extLst>
                </a:gridCol>
                <a:gridCol w="993352">
                  <a:extLst>
                    <a:ext uri="{9D8B030D-6E8A-4147-A177-3AD203B41FA5}">
                      <a16:colId xmlns:a16="http://schemas.microsoft.com/office/drawing/2014/main" val="81663115"/>
                    </a:ext>
                  </a:extLst>
                </a:gridCol>
              </a:tblGrid>
              <a:tr h="357729">
                <a:tc gridSpan="2">
                  <a:txBody>
                    <a:bodyPr/>
                    <a:lstStyle/>
                    <a:p>
                      <a:pPr algn="ctr">
                        <a:spcAft>
                          <a:spcPts val="0"/>
                        </a:spcAft>
                      </a:pPr>
                      <a:r>
                        <a:rPr lang="zh-TW" sz="2000" kern="100" dirty="0">
                          <a:effectLst/>
                          <a:latin typeface="Times New Roman" panose="02020603050405020304" pitchFamily="18" charset="0"/>
                          <a:cs typeface="Times New Roman" panose="02020603050405020304" pitchFamily="18" charset="0"/>
                        </a:rPr>
                        <a:t>等級類別</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107</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4278320701"/>
                  </a:ext>
                </a:extLst>
              </a:tr>
              <a:tr h="505292">
                <a:tc rowSpan="3">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精熟</a:t>
                      </a:r>
                    </a:p>
                    <a:p>
                      <a:pPr>
                        <a:spcAft>
                          <a:spcPts val="0"/>
                        </a:spcAft>
                      </a:pPr>
                      <a:r>
                        <a:rPr lang="en-US" sz="2000" kern="100" dirty="0">
                          <a:effectLst/>
                          <a:latin typeface="Times New Roman" panose="02020603050405020304" pitchFamily="18" charset="0"/>
                          <a:cs typeface="Times New Roman" panose="02020603050405020304" pitchFamily="18" charset="0"/>
                        </a:rPr>
                        <a:t>(A)</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55-63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60-63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56-63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61-63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55-63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61-63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923588857"/>
                  </a:ext>
                </a:extLst>
              </a:tr>
              <a:tr h="505292">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59-60</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59-60</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364290532"/>
                  </a:ext>
                </a:extLst>
              </a:tr>
              <a:tr h="503056">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55-58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56-58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55-58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325024596"/>
                  </a:ext>
                </a:extLst>
              </a:tr>
              <a:tr h="505292">
                <a:tc rowSpan="3">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基礎</a:t>
                      </a:r>
                    </a:p>
                    <a:p>
                      <a:pPr>
                        <a:spcAft>
                          <a:spcPts val="0"/>
                        </a:spcAft>
                      </a:pPr>
                      <a:r>
                        <a:rPr lang="en-US" sz="2000" kern="100" dirty="0">
                          <a:effectLst/>
                          <a:latin typeface="Times New Roman" panose="02020603050405020304" pitchFamily="18" charset="0"/>
                          <a:cs typeface="Times New Roman" panose="02020603050405020304" pitchFamily="18" charset="0"/>
                        </a:rPr>
                        <a:t>(B)</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24-54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47-54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23-55</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48-55</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23-54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46-54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042521337"/>
                  </a:ext>
                </a:extLst>
              </a:tr>
              <a:tr h="505292">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39-46</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39-47</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37-45</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415360747"/>
                  </a:ext>
                </a:extLst>
              </a:tr>
              <a:tr h="505292">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24-38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23-38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23-36</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60586839"/>
                  </a:ext>
                </a:extLst>
              </a:tr>
              <a:tr h="756448">
                <a:tc>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待加強</a:t>
                      </a:r>
                    </a:p>
                    <a:p>
                      <a:pPr>
                        <a:spcAft>
                          <a:spcPts val="0"/>
                        </a:spcAft>
                      </a:pPr>
                      <a:r>
                        <a:rPr lang="en-US" sz="2000" kern="100" dirty="0">
                          <a:effectLst/>
                          <a:latin typeface="Times New Roman" panose="02020603050405020304" pitchFamily="18" charset="0"/>
                          <a:cs typeface="Times New Roman" panose="02020603050405020304" pitchFamily="18" charset="0"/>
                        </a:rPr>
                        <a:t>(C)</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C</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0-23</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a:effectLst/>
                          <a:latin typeface="Times New Roman" panose="02020603050405020304" pitchFamily="18" charset="0"/>
                          <a:cs typeface="Times New Roman" panose="02020603050405020304" pitchFamily="18" charset="0"/>
                        </a:rPr>
                        <a:t>0-22</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0-22</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extLst>
                  <a:ext uri="{0D108BD9-81ED-4DB2-BD59-A6C34878D82A}">
                    <a16:rowId xmlns:a16="http://schemas.microsoft.com/office/drawing/2014/main" val="3165464359"/>
                  </a:ext>
                </a:extLst>
              </a:tr>
            </a:tbl>
          </a:graphicData>
        </a:graphic>
      </p:graphicFrame>
    </p:spTree>
    <p:extLst>
      <p:ext uri="{BB962C8B-B14F-4D97-AF65-F5344CB8AC3E}">
        <p14:creationId xmlns:p14="http://schemas.microsoft.com/office/powerpoint/2010/main" val="897833912"/>
      </p:ext>
    </p:extLst>
  </p:cSld>
  <p:clrMapOvr>
    <a:masterClrMapping/>
  </p:clrMapOvr>
  <p:transition advTm="5000">
    <p:cut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77414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9" name="文字方塊 8"/>
          <p:cNvSpPr txBox="1"/>
          <p:nvPr/>
        </p:nvSpPr>
        <p:spPr>
          <a:xfrm>
            <a:off x="468313" y="404813"/>
            <a:ext cx="8207375" cy="584775"/>
          </a:xfrm>
          <a:prstGeom prst="rect">
            <a:avLst/>
          </a:prstGeom>
          <a:noFill/>
        </p:spPr>
        <p:txBody>
          <a:bodyPr>
            <a:spAutoFit/>
          </a:bodyPr>
          <a:lstStyle/>
          <a:p>
            <a:pPr indent="127000" algn="ctr">
              <a:spcAft>
                <a:spcPts val="0"/>
              </a:spcAft>
              <a:defRPr/>
            </a:pP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近</a:t>
            </a:r>
            <a:r>
              <a:rPr lang="en-US"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年 </a:t>
            </a:r>
            <a:r>
              <a:rPr lang="zh-TW" altLang="en-US" sz="3200" b="1" u="sng"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自然</a:t>
            </a:r>
            <a:r>
              <a:rPr lang="zh-TW" altLang="zh-TW" sz="3200" b="1" u="sng"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科</a:t>
            </a:r>
            <a:r>
              <a:rPr lang="zh-TW" altLang="zh-TW" sz="3200" b="1"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TW" altLang="zh-TW" sz="24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能力等級加標示</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與</a:t>
            </a:r>
            <a:r>
              <a:rPr lang="zh-TW"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答對題數</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一覽表</a:t>
            </a:r>
            <a:endParaRPr lang="zh-TW" altLang="en-US" sz="2800"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396A3DA2-8856-4F46-89AC-78C5435B87CD}"/>
              </a:ext>
            </a:extLst>
          </p:cNvPr>
          <p:cNvGraphicFramePr>
            <a:graphicFrameLocks noGrp="1"/>
          </p:cNvGraphicFramePr>
          <p:nvPr>
            <p:extLst>
              <p:ext uri="{D42A27DB-BD31-4B8C-83A1-F6EECF244321}">
                <p14:modId xmlns:p14="http://schemas.microsoft.com/office/powerpoint/2010/main" val="2896934418"/>
              </p:ext>
            </p:extLst>
          </p:nvPr>
        </p:nvGraphicFramePr>
        <p:xfrm>
          <a:off x="611560" y="1412790"/>
          <a:ext cx="7992885" cy="4215693"/>
        </p:xfrm>
        <a:graphic>
          <a:graphicData uri="http://schemas.openxmlformats.org/drawingml/2006/table">
            <a:tbl>
              <a:tblPr>
                <a:tableStyleId>{5C22544A-7EE6-4342-B048-85BDC9FD1C3A}</a:tableStyleId>
              </a:tblPr>
              <a:tblGrid>
                <a:gridCol w="974087">
                  <a:extLst>
                    <a:ext uri="{9D8B030D-6E8A-4147-A177-3AD203B41FA5}">
                      <a16:colId xmlns:a16="http://schemas.microsoft.com/office/drawing/2014/main" val="497906498"/>
                    </a:ext>
                  </a:extLst>
                </a:gridCol>
                <a:gridCol w="1002382">
                  <a:extLst>
                    <a:ext uri="{9D8B030D-6E8A-4147-A177-3AD203B41FA5}">
                      <a16:colId xmlns:a16="http://schemas.microsoft.com/office/drawing/2014/main" val="1427539744"/>
                    </a:ext>
                  </a:extLst>
                </a:gridCol>
                <a:gridCol w="1003090">
                  <a:extLst>
                    <a:ext uri="{9D8B030D-6E8A-4147-A177-3AD203B41FA5}">
                      <a16:colId xmlns:a16="http://schemas.microsoft.com/office/drawing/2014/main" val="2843086553"/>
                    </a:ext>
                  </a:extLst>
                </a:gridCol>
                <a:gridCol w="1002382">
                  <a:extLst>
                    <a:ext uri="{9D8B030D-6E8A-4147-A177-3AD203B41FA5}">
                      <a16:colId xmlns:a16="http://schemas.microsoft.com/office/drawing/2014/main" val="1675035971"/>
                    </a:ext>
                  </a:extLst>
                </a:gridCol>
                <a:gridCol w="1003090">
                  <a:extLst>
                    <a:ext uri="{9D8B030D-6E8A-4147-A177-3AD203B41FA5}">
                      <a16:colId xmlns:a16="http://schemas.microsoft.com/office/drawing/2014/main" val="1775528223"/>
                    </a:ext>
                  </a:extLst>
                </a:gridCol>
                <a:gridCol w="1002382">
                  <a:extLst>
                    <a:ext uri="{9D8B030D-6E8A-4147-A177-3AD203B41FA5}">
                      <a16:colId xmlns:a16="http://schemas.microsoft.com/office/drawing/2014/main" val="3947859680"/>
                    </a:ext>
                  </a:extLst>
                </a:gridCol>
                <a:gridCol w="1003090">
                  <a:extLst>
                    <a:ext uri="{9D8B030D-6E8A-4147-A177-3AD203B41FA5}">
                      <a16:colId xmlns:a16="http://schemas.microsoft.com/office/drawing/2014/main" val="655939242"/>
                    </a:ext>
                  </a:extLst>
                </a:gridCol>
                <a:gridCol w="1002382">
                  <a:extLst>
                    <a:ext uri="{9D8B030D-6E8A-4147-A177-3AD203B41FA5}">
                      <a16:colId xmlns:a16="http://schemas.microsoft.com/office/drawing/2014/main" val="615035838"/>
                    </a:ext>
                  </a:extLst>
                </a:gridCol>
              </a:tblGrid>
              <a:tr h="363945">
                <a:tc gridSpan="2">
                  <a:txBody>
                    <a:bodyPr/>
                    <a:lstStyle/>
                    <a:p>
                      <a:pPr algn="ctr">
                        <a:spcAft>
                          <a:spcPts val="0"/>
                        </a:spcAft>
                      </a:pPr>
                      <a:r>
                        <a:rPr lang="zh-TW" sz="2000" kern="100" dirty="0">
                          <a:effectLst/>
                          <a:latin typeface="Times New Roman" panose="02020603050405020304" pitchFamily="18" charset="0"/>
                          <a:cs typeface="Times New Roman" panose="02020603050405020304" pitchFamily="18" charset="0"/>
                        </a:rPr>
                        <a:t>等級類別</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107</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3980288435"/>
                  </a:ext>
                </a:extLst>
              </a:tr>
              <a:tr h="514072">
                <a:tc rowSpan="3">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精熟</a:t>
                      </a:r>
                    </a:p>
                    <a:p>
                      <a:pPr>
                        <a:spcAft>
                          <a:spcPts val="0"/>
                        </a:spcAft>
                      </a:pPr>
                      <a:r>
                        <a:rPr lang="en-US" sz="2000" kern="100" dirty="0">
                          <a:effectLst/>
                          <a:latin typeface="Times New Roman" panose="02020603050405020304" pitchFamily="18" charset="0"/>
                          <a:cs typeface="Times New Roman" panose="02020603050405020304" pitchFamily="18" charset="0"/>
                        </a:rPr>
                        <a:t>(A)</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47-54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52-54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46-54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52-54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46-54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52-54</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939372083"/>
                  </a:ext>
                </a:extLst>
              </a:tr>
              <a:tr h="514072">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50-51</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50-51</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50-51</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4095968416"/>
                  </a:ext>
                </a:extLst>
              </a:tr>
              <a:tr h="511797">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47-49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46-49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46-49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486948472"/>
                  </a:ext>
                </a:extLst>
              </a:tr>
              <a:tr h="514072">
                <a:tc rowSpan="3">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基礎</a:t>
                      </a:r>
                    </a:p>
                    <a:p>
                      <a:pPr>
                        <a:spcAft>
                          <a:spcPts val="0"/>
                        </a:spcAft>
                      </a:pPr>
                      <a:r>
                        <a:rPr lang="en-US" sz="2000" kern="100" dirty="0">
                          <a:effectLst/>
                          <a:latin typeface="Times New Roman" panose="02020603050405020304" pitchFamily="18" charset="0"/>
                          <a:cs typeface="Times New Roman" panose="02020603050405020304" pitchFamily="18" charset="0"/>
                        </a:rPr>
                        <a:t>(B)</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20-46</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39-46</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20-45</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38-45</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20-45</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37-45</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964833299"/>
                  </a:ext>
                </a:extLst>
              </a:tr>
              <a:tr h="514072">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31-38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31-37</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29-36</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756188189"/>
                  </a:ext>
                </a:extLst>
              </a:tr>
              <a:tr h="514072">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20-30</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20-30</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20-28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609713077"/>
                  </a:ext>
                </a:extLst>
              </a:tr>
              <a:tr h="769591">
                <a:tc>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待加強</a:t>
                      </a:r>
                    </a:p>
                    <a:p>
                      <a:pPr>
                        <a:spcAft>
                          <a:spcPts val="0"/>
                        </a:spcAft>
                      </a:pPr>
                      <a:r>
                        <a:rPr lang="en-US" sz="2000" kern="100" dirty="0">
                          <a:effectLst/>
                          <a:latin typeface="Times New Roman" panose="02020603050405020304" pitchFamily="18" charset="0"/>
                          <a:cs typeface="Times New Roman" panose="02020603050405020304" pitchFamily="18" charset="0"/>
                        </a:rPr>
                        <a:t>(C)</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C</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spcAft>
                          <a:spcPts val="0"/>
                        </a:spcAft>
                      </a:pPr>
                      <a:r>
                        <a:rPr lang="en-US" sz="2000" kern="100">
                          <a:effectLst/>
                          <a:latin typeface="Times New Roman" panose="02020603050405020304" pitchFamily="18" charset="0"/>
                          <a:cs typeface="Times New Roman" panose="02020603050405020304" pitchFamily="18" charset="0"/>
                        </a:rPr>
                        <a:t>0-19</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a:effectLst/>
                          <a:latin typeface="Times New Roman" panose="02020603050405020304" pitchFamily="18" charset="0"/>
                          <a:cs typeface="Times New Roman" panose="02020603050405020304" pitchFamily="18" charset="0"/>
                        </a:rPr>
                        <a:t>0-19</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0-19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extLst>
                  <a:ext uri="{0D108BD9-81ED-4DB2-BD59-A6C34878D82A}">
                    <a16:rowId xmlns:a16="http://schemas.microsoft.com/office/drawing/2014/main" val="678299480"/>
                  </a:ext>
                </a:extLst>
              </a:tr>
            </a:tbl>
          </a:graphicData>
        </a:graphic>
      </p:graphicFrame>
    </p:spTree>
    <p:extLst>
      <p:ext uri="{BB962C8B-B14F-4D97-AF65-F5344CB8AC3E}">
        <p14:creationId xmlns:p14="http://schemas.microsoft.com/office/powerpoint/2010/main" val="1078179540"/>
      </p:ext>
    </p:extLst>
  </p:cSld>
  <p:clrMapOvr>
    <a:masterClrMapping/>
  </p:clrMapOvr>
  <p:transition advTm="5000">
    <p:cut thruBlk="1"/>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77414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9" name="文字方塊 8"/>
          <p:cNvSpPr txBox="1"/>
          <p:nvPr/>
        </p:nvSpPr>
        <p:spPr>
          <a:xfrm>
            <a:off x="468313" y="404813"/>
            <a:ext cx="8207375" cy="584775"/>
          </a:xfrm>
          <a:prstGeom prst="rect">
            <a:avLst/>
          </a:prstGeom>
          <a:noFill/>
        </p:spPr>
        <p:txBody>
          <a:bodyPr>
            <a:spAutoFit/>
          </a:bodyPr>
          <a:lstStyle/>
          <a:p>
            <a:pPr indent="127000" algn="ctr">
              <a:spcAft>
                <a:spcPts val="0"/>
              </a:spcAft>
              <a:defRPr/>
            </a:pP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近</a:t>
            </a:r>
            <a:r>
              <a:rPr lang="en-US"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年 </a:t>
            </a:r>
            <a:r>
              <a:rPr lang="zh-TW" altLang="en-US" sz="3200" b="1" u="sng"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英語</a:t>
            </a:r>
            <a:r>
              <a:rPr lang="zh-TW" altLang="zh-TW" sz="3200" b="1" u="sng"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科</a:t>
            </a:r>
            <a:r>
              <a:rPr lang="zh-TW" altLang="zh-TW" sz="3200" b="1"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TW" altLang="zh-TW" sz="24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能力等級加標示</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與</a:t>
            </a:r>
            <a:r>
              <a:rPr lang="zh-TW"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答對題數</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一覽表</a:t>
            </a:r>
            <a:endParaRPr lang="zh-TW" altLang="en-US" sz="2800"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3" name="表格 2">
            <a:extLst>
              <a:ext uri="{FF2B5EF4-FFF2-40B4-BE49-F238E27FC236}">
                <a16:creationId xmlns:a16="http://schemas.microsoft.com/office/drawing/2014/main" id="{B95A3283-9D66-4D56-95E7-7044E1E9058E}"/>
              </a:ext>
            </a:extLst>
          </p:cNvPr>
          <p:cNvGraphicFramePr>
            <a:graphicFrameLocks noGrp="1"/>
          </p:cNvGraphicFramePr>
          <p:nvPr>
            <p:extLst>
              <p:ext uri="{D42A27DB-BD31-4B8C-83A1-F6EECF244321}">
                <p14:modId xmlns:p14="http://schemas.microsoft.com/office/powerpoint/2010/main" val="697749515"/>
              </p:ext>
            </p:extLst>
          </p:nvPr>
        </p:nvGraphicFramePr>
        <p:xfrm>
          <a:off x="539552" y="1412781"/>
          <a:ext cx="7992889" cy="4225225"/>
        </p:xfrm>
        <a:graphic>
          <a:graphicData uri="http://schemas.openxmlformats.org/drawingml/2006/table">
            <a:tbl>
              <a:tblPr>
                <a:tableStyleId>{5C22544A-7EE6-4342-B048-85BDC9FD1C3A}</a:tableStyleId>
              </a:tblPr>
              <a:tblGrid>
                <a:gridCol w="974087">
                  <a:extLst>
                    <a:ext uri="{9D8B030D-6E8A-4147-A177-3AD203B41FA5}">
                      <a16:colId xmlns:a16="http://schemas.microsoft.com/office/drawing/2014/main" val="1895468206"/>
                    </a:ext>
                  </a:extLst>
                </a:gridCol>
                <a:gridCol w="1002383">
                  <a:extLst>
                    <a:ext uri="{9D8B030D-6E8A-4147-A177-3AD203B41FA5}">
                      <a16:colId xmlns:a16="http://schemas.microsoft.com/office/drawing/2014/main" val="3329641815"/>
                    </a:ext>
                  </a:extLst>
                </a:gridCol>
                <a:gridCol w="1003090">
                  <a:extLst>
                    <a:ext uri="{9D8B030D-6E8A-4147-A177-3AD203B41FA5}">
                      <a16:colId xmlns:a16="http://schemas.microsoft.com/office/drawing/2014/main" val="3134763348"/>
                    </a:ext>
                  </a:extLst>
                </a:gridCol>
                <a:gridCol w="1002383">
                  <a:extLst>
                    <a:ext uri="{9D8B030D-6E8A-4147-A177-3AD203B41FA5}">
                      <a16:colId xmlns:a16="http://schemas.microsoft.com/office/drawing/2014/main" val="1291445999"/>
                    </a:ext>
                  </a:extLst>
                </a:gridCol>
                <a:gridCol w="1003090">
                  <a:extLst>
                    <a:ext uri="{9D8B030D-6E8A-4147-A177-3AD203B41FA5}">
                      <a16:colId xmlns:a16="http://schemas.microsoft.com/office/drawing/2014/main" val="2883198733"/>
                    </a:ext>
                  </a:extLst>
                </a:gridCol>
                <a:gridCol w="1002383">
                  <a:extLst>
                    <a:ext uri="{9D8B030D-6E8A-4147-A177-3AD203B41FA5}">
                      <a16:colId xmlns:a16="http://schemas.microsoft.com/office/drawing/2014/main" val="198176353"/>
                    </a:ext>
                  </a:extLst>
                </a:gridCol>
                <a:gridCol w="1003090">
                  <a:extLst>
                    <a:ext uri="{9D8B030D-6E8A-4147-A177-3AD203B41FA5}">
                      <a16:colId xmlns:a16="http://schemas.microsoft.com/office/drawing/2014/main" val="3202844019"/>
                    </a:ext>
                  </a:extLst>
                </a:gridCol>
                <a:gridCol w="1002383">
                  <a:extLst>
                    <a:ext uri="{9D8B030D-6E8A-4147-A177-3AD203B41FA5}">
                      <a16:colId xmlns:a16="http://schemas.microsoft.com/office/drawing/2014/main" val="2246922397"/>
                    </a:ext>
                  </a:extLst>
                </a:gridCol>
              </a:tblGrid>
              <a:tr h="375155">
                <a:tc gridSpan="2">
                  <a:txBody>
                    <a:bodyPr/>
                    <a:lstStyle/>
                    <a:p>
                      <a:pPr algn="ctr">
                        <a:spcAft>
                          <a:spcPts val="0"/>
                        </a:spcAft>
                      </a:pPr>
                      <a:r>
                        <a:rPr lang="zh-TW" sz="2000" kern="100" dirty="0">
                          <a:effectLst/>
                          <a:latin typeface="Times New Roman" panose="02020603050405020304" pitchFamily="18" charset="0"/>
                          <a:cs typeface="Times New Roman" panose="02020603050405020304" pitchFamily="18" charset="0"/>
                        </a:rPr>
                        <a:t>等級類別</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107</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2587818347"/>
                  </a:ext>
                </a:extLst>
              </a:tr>
              <a:tr h="513848">
                <a:tc rowSpan="3">
                  <a:txBody>
                    <a:bodyPr/>
                    <a:lstStyle/>
                    <a:p>
                      <a:pPr>
                        <a:spcAft>
                          <a:spcPts val="0"/>
                        </a:spcAft>
                      </a:pPr>
                      <a:r>
                        <a:rPr lang="zh-TW" sz="2000" kern="100" dirty="0">
                          <a:effectLst/>
                        </a:rPr>
                        <a:t>精熟</a:t>
                      </a:r>
                    </a:p>
                    <a:p>
                      <a:pPr>
                        <a:spcAft>
                          <a:spcPts val="0"/>
                        </a:spcAft>
                      </a:pPr>
                      <a:r>
                        <a:rPr lang="en-US" sz="2000" kern="100" dirty="0">
                          <a:effectLst/>
                        </a:rPr>
                        <a:t>(A)</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A++</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endPar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(36-41)</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endPar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(40-41)</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90.24-100</a:t>
                      </a:r>
                      <a:endParaRPr lang="zh-TW"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(36-41)</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98.05-100</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(40-41)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88.29-100</a:t>
                      </a:r>
                      <a:endParaRPr lang="zh-TW"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(35-41)</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97.10-100</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(40-41)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860311150"/>
                  </a:ext>
                </a:extLst>
              </a:tr>
              <a:tr h="513848">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A+</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endPar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38-39</a:t>
                      </a: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95.15-97.24</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(39-41)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94.15-96.19</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(38-41)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326896108"/>
                  </a:ext>
                </a:extLst>
              </a:tr>
              <a:tr h="511574">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A</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endPar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36-37</a:t>
                      </a: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90.24-94.29</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(36-41)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88.29-93.33</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(35-41)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817239922"/>
                  </a:ext>
                </a:extLst>
              </a:tr>
              <a:tr h="513848">
                <a:tc rowSpan="3">
                  <a:txBody>
                    <a:bodyPr/>
                    <a:lstStyle/>
                    <a:p>
                      <a:pPr>
                        <a:spcAft>
                          <a:spcPts val="0"/>
                        </a:spcAft>
                      </a:pPr>
                      <a:r>
                        <a:rPr lang="zh-TW" sz="2000" kern="100">
                          <a:effectLst/>
                        </a:rPr>
                        <a:t>基礎</a:t>
                      </a:r>
                    </a:p>
                    <a:p>
                      <a:pPr>
                        <a:spcAft>
                          <a:spcPts val="0"/>
                        </a:spcAft>
                      </a:pPr>
                      <a:r>
                        <a:rPr lang="en-US" sz="2000" kern="100">
                          <a:effectLst/>
                        </a:rPr>
                        <a:t>(B)</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B++</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endPar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(14-35)</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endPar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31-35</a:t>
                      </a: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38.75-89.52</a:t>
                      </a:r>
                      <a:endParaRPr lang="zh-TW"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(14-35)</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81.58-89.52</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(32-41)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39.70-87.62</a:t>
                      </a:r>
                      <a:endParaRPr lang="zh-TW" sz="1400" kern="100" dirty="0">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(14-34)</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78.54-87.62</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(30-41)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949147564"/>
                  </a:ext>
                </a:extLst>
              </a:tr>
              <a:tr h="513848">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B+</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endPar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25-30</a:t>
                      </a: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69.83-81.53</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(26-41)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66.88-78.05</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(25-40)</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963820245"/>
                  </a:ext>
                </a:extLst>
              </a:tr>
              <a:tr h="513848">
                <a:tc vMerge="1">
                  <a:txBody>
                    <a:bodyPr/>
                    <a:lstStyle/>
                    <a:p>
                      <a:endParaRPr lang="zh-TW" altLang="en-US"/>
                    </a:p>
                  </a:txBody>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B</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endPar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14-24</a:t>
                      </a: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38.75-69.78</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(10-35)</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39.70-66.83</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(11-34)</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95692964"/>
                  </a:ext>
                </a:extLst>
              </a:tr>
              <a:tr h="769256">
                <a:tc>
                  <a:txBody>
                    <a:bodyPr/>
                    <a:lstStyle/>
                    <a:p>
                      <a:pPr>
                        <a:spcAft>
                          <a:spcPts val="0"/>
                        </a:spcAft>
                      </a:pPr>
                      <a:r>
                        <a:rPr lang="zh-TW" sz="2000" kern="100">
                          <a:effectLst/>
                        </a:rPr>
                        <a:t>待加強</a:t>
                      </a:r>
                    </a:p>
                    <a:p>
                      <a:pPr>
                        <a:spcAft>
                          <a:spcPts val="0"/>
                        </a:spcAft>
                      </a:pPr>
                      <a:r>
                        <a:rPr lang="en-US" sz="2000" kern="100">
                          <a:effectLst/>
                        </a:rPr>
                        <a:t>(C)</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C</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spcAft>
                          <a:spcPts val="0"/>
                        </a:spcAft>
                      </a:pPr>
                      <a:endParaRPr lang="zh-TW" sz="2000" kern="100" dirty="0">
                        <a:effectLst/>
                        <a:latin typeface="Times New Roman" panose="02020603050405020304" pitchFamily="18" charset="0"/>
                        <a:cs typeface="Times New Roman" panose="02020603050405020304" pitchFamily="18" charset="0"/>
                      </a:endParaRPr>
                    </a:p>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(0-13)</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0-38.70</a:t>
                      </a:r>
                      <a:endParaRPr lang="zh-TW" sz="2000" kern="100" dirty="0">
                        <a:effectLst/>
                        <a:latin typeface="Times New Roman" panose="02020603050405020304" pitchFamily="18" charset="0"/>
                        <a:cs typeface="Times New Roman" panose="02020603050405020304" pitchFamily="18" charset="0"/>
                      </a:endParaRPr>
                    </a:p>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(0-13)</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0-39.65</a:t>
                      </a:r>
                      <a:endParaRPr lang="zh-TW" sz="20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(0-13)</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extLst>
                  <a:ext uri="{0D108BD9-81ED-4DB2-BD59-A6C34878D82A}">
                    <a16:rowId xmlns:a16="http://schemas.microsoft.com/office/drawing/2014/main" val="1342980525"/>
                  </a:ext>
                </a:extLst>
              </a:tr>
            </a:tbl>
          </a:graphicData>
        </a:graphic>
      </p:graphicFrame>
    </p:spTree>
    <p:extLst>
      <p:ext uri="{BB962C8B-B14F-4D97-AF65-F5344CB8AC3E}">
        <p14:creationId xmlns:p14="http://schemas.microsoft.com/office/powerpoint/2010/main" val="3411178986"/>
      </p:ext>
    </p:extLst>
  </p:cSld>
  <p:clrMapOvr>
    <a:masterClrMapping/>
  </p:clrMapOvr>
  <p:transition advTm="5000">
    <p:cut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77414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9" name="文字方塊 8"/>
          <p:cNvSpPr txBox="1"/>
          <p:nvPr/>
        </p:nvSpPr>
        <p:spPr>
          <a:xfrm>
            <a:off x="468313" y="404813"/>
            <a:ext cx="8207375" cy="584775"/>
          </a:xfrm>
          <a:prstGeom prst="rect">
            <a:avLst/>
          </a:prstGeom>
          <a:noFill/>
        </p:spPr>
        <p:txBody>
          <a:bodyPr>
            <a:spAutoFit/>
          </a:bodyPr>
          <a:lstStyle/>
          <a:p>
            <a:pPr indent="127000" algn="ctr">
              <a:spcAft>
                <a:spcPts val="0"/>
              </a:spcAft>
              <a:defRPr/>
            </a:pP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近</a:t>
            </a:r>
            <a:r>
              <a:rPr lang="en-US"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年 </a:t>
            </a:r>
            <a:r>
              <a:rPr lang="zh-TW" altLang="en-US" sz="3200" b="1" u="sng"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數學</a:t>
            </a:r>
            <a:r>
              <a:rPr lang="zh-TW" altLang="zh-TW" sz="3200" b="1" u="sng"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科</a:t>
            </a:r>
            <a:r>
              <a:rPr lang="zh-TW" altLang="zh-TW" sz="3200" b="1" dirty="0">
                <a:solidFill>
                  <a:srgbClr val="66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TW" altLang="zh-TW" sz="24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能力等級加標示</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與</a:t>
            </a:r>
            <a:r>
              <a:rPr lang="zh-TW"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答對題數</a:t>
            </a:r>
            <a:r>
              <a:rPr lang="zh-TW" altLang="zh-TW"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一覽表</a:t>
            </a:r>
            <a:endParaRPr lang="zh-TW" altLang="en-US" sz="2800" b="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9218CB5E-C040-43C6-867D-F02A35CECF58}"/>
              </a:ext>
            </a:extLst>
          </p:cNvPr>
          <p:cNvGraphicFramePr>
            <a:graphicFrameLocks noGrp="1"/>
          </p:cNvGraphicFramePr>
          <p:nvPr>
            <p:extLst>
              <p:ext uri="{D42A27DB-BD31-4B8C-83A1-F6EECF244321}">
                <p14:modId xmlns:p14="http://schemas.microsoft.com/office/powerpoint/2010/main" val="382499016"/>
              </p:ext>
            </p:extLst>
          </p:nvPr>
        </p:nvGraphicFramePr>
        <p:xfrm>
          <a:off x="611560" y="1340770"/>
          <a:ext cx="7992885" cy="4287711"/>
        </p:xfrm>
        <a:graphic>
          <a:graphicData uri="http://schemas.openxmlformats.org/drawingml/2006/table">
            <a:tbl>
              <a:tblPr>
                <a:tableStyleId>{5C22544A-7EE6-4342-B048-85BDC9FD1C3A}</a:tableStyleId>
              </a:tblPr>
              <a:tblGrid>
                <a:gridCol w="974087">
                  <a:extLst>
                    <a:ext uri="{9D8B030D-6E8A-4147-A177-3AD203B41FA5}">
                      <a16:colId xmlns:a16="http://schemas.microsoft.com/office/drawing/2014/main" val="1951567531"/>
                    </a:ext>
                  </a:extLst>
                </a:gridCol>
                <a:gridCol w="1002382">
                  <a:extLst>
                    <a:ext uri="{9D8B030D-6E8A-4147-A177-3AD203B41FA5}">
                      <a16:colId xmlns:a16="http://schemas.microsoft.com/office/drawing/2014/main" val="4271652237"/>
                    </a:ext>
                  </a:extLst>
                </a:gridCol>
                <a:gridCol w="1003090">
                  <a:extLst>
                    <a:ext uri="{9D8B030D-6E8A-4147-A177-3AD203B41FA5}">
                      <a16:colId xmlns:a16="http://schemas.microsoft.com/office/drawing/2014/main" val="2043556351"/>
                    </a:ext>
                  </a:extLst>
                </a:gridCol>
                <a:gridCol w="1002382">
                  <a:extLst>
                    <a:ext uri="{9D8B030D-6E8A-4147-A177-3AD203B41FA5}">
                      <a16:colId xmlns:a16="http://schemas.microsoft.com/office/drawing/2014/main" val="607268084"/>
                    </a:ext>
                  </a:extLst>
                </a:gridCol>
                <a:gridCol w="1003090">
                  <a:extLst>
                    <a:ext uri="{9D8B030D-6E8A-4147-A177-3AD203B41FA5}">
                      <a16:colId xmlns:a16="http://schemas.microsoft.com/office/drawing/2014/main" val="1380038616"/>
                    </a:ext>
                  </a:extLst>
                </a:gridCol>
                <a:gridCol w="1002382">
                  <a:extLst>
                    <a:ext uri="{9D8B030D-6E8A-4147-A177-3AD203B41FA5}">
                      <a16:colId xmlns:a16="http://schemas.microsoft.com/office/drawing/2014/main" val="432277323"/>
                    </a:ext>
                  </a:extLst>
                </a:gridCol>
                <a:gridCol w="1003090">
                  <a:extLst>
                    <a:ext uri="{9D8B030D-6E8A-4147-A177-3AD203B41FA5}">
                      <a16:colId xmlns:a16="http://schemas.microsoft.com/office/drawing/2014/main" val="3968162378"/>
                    </a:ext>
                  </a:extLst>
                </a:gridCol>
                <a:gridCol w="1002382">
                  <a:extLst>
                    <a:ext uri="{9D8B030D-6E8A-4147-A177-3AD203B41FA5}">
                      <a16:colId xmlns:a16="http://schemas.microsoft.com/office/drawing/2014/main" val="1164128418"/>
                    </a:ext>
                  </a:extLst>
                </a:gridCol>
              </a:tblGrid>
              <a:tr h="370162">
                <a:tc gridSpan="2">
                  <a:txBody>
                    <a:bodyPr/>
                    <a:lstStyle/>
                    <a:p>
                      <a:pPr algn="ctr">
                        <a:spcAft>
                          <a:spcPts val="0"/>
                        </a:spcAft>
                      </a:pPr>
                      <a:r>
                        <a:rPr lang="zh-TW" sz="2000" kern="100" dirty="0">
                          <a:effectLst/>
                          <a:latin typeface="Times New Roman" panose="02020603050405020304" pitchFamily="18" charset="0"/>
                          <a:cs typeface="Times New Roman" panose="02020603050405020304" pitchFamily="18" charset="0"/>
                        </a:rPr>
                        <a:t>等級類別</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109</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108</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en-US" sz="2000" kern="100" dirty="0">
                          <a:effectLst/>
                          <a:latin typeface="Times New Roman" panose="02020603050405020304" pitchFamily="18" charset="0"/>
                          <a:cs typeface="Times New Roman" panose="02020603050405020304" pitchFamily="18" charset="0"/>
                        </a:rPr>
                        <a:t>107</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2344107187"/>
                  </a:ext>
                </a:extLst>
              </a:tr>
              <a:tr h="522854">
                <a:tc rowSpan="3">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精熟</a:t>
                      </a:r>
                    </a:p>
                    <a:p>
                      <a:pPr>
                        <a:spcAft>
                          <a:spcPts val="0"/>
                        </a:spcAft>
                      </a:pPr>
                      <a:r>
                        <a:rPr lang="en-US" sz="2000" kern="100" dirty="0">
                          <a:effectLst/>
                          <a:latin typeface="Times New Roman" panose="02020603050405020304" pitchFamily="18" charset="0"/>
                          <a:cs typeface="Times New Roman" panose="02020603050405020304" pitchFamily="18" charset="0"/>
                        </a:rPr>
                        <a:t>(A)</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78.46-100</a:t>
                      </a:r>
                      <a:endParaRPr lang="zh-TW"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(20-26)</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93.46-100</a:t>
                      </a:r>
                    </a:p>
                    <a:p>
                      <a:pPr>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(24-26)</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81.73-100</a:t>
                      </a:r>
                      <a:endParaRPr lang="zh-TW"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(21-26)</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94.23-100</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(25-26)</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3">
                  <a:txBody>
                    <a:bodyPr/>
                    <a:lstStyle/>
                    <a:p>
                      <a:pPr>
                        <a:spcAft>
                          <a:spcPts val="0"/>
                        </a:spcAft>
                      </a:pPr>
                      <a:r>
                        <a:rPr lang="en-US"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80.19-100</a:t>
                      </a:r>
                      <a:endParaRPr lang="zh-TW"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(20-26)</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94.23-100</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(25-26)</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206141870"/>
                  </a:ext>
                </a:extLst>
              </a:tr>
              <a:tr h="522854">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87.69-93.45</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(23-26)</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90.19-93.46</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(23-26)</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88.46-93.46</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(23-26)</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525506409"/>
                  </a:ext>
                </a:extLst>
              </a:tr>
              <a:tr h="520540">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A</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78.46-87.68</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(20-26)</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81.73-90.00</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(21-26)</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80.19-87.69</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(20-26)</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26482007"/>
                  </a:ext>
                </a:extLst>
              </a:tr>
              <a:tr h="522854">
                <a:tc rowSpan="3">
                  <a:txBody>
                    <a:bodyPr/>
                    <a:lstStyle/>
                    <a:p>
                      <a:pPr>
                        <a:spcAft>
                          <a:spcPts val="0"/>
                        </a:spcAft>
                      </a:pPr>
                      <a:r>
                        <a:rPr lang="zh-TW" sz="2000" kern="100">
                          <a:effectLst/>
                          <a:latin typeface="Times New Roman" panose="02020603050405020304" pitchFamily="18" charset="0"/>
                          <a:cs typeface="Times New Roman" panose="02020603050405020304" pitchFamily="18" charset="0"/>
                        </a:rPr>
                        <a:t>基礎</a:t>
                      </a:r>
                    </a:p>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36.92-78.45</a:t>
                      </a:r>
                      <a:endParaRPr lang="zh-TW" sz="1400" kern="100" dirty="0">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(7-23)</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67.88-78.45</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(17-23)</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40.96-81.15</a:t>
                      </a:r>
                      <a:endParaRPr lang="zh-TW" sz="1400" kern="100" dirty="0">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(8-24)</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72.12-81.15</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(18-24)</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a:spcAft>
                          <a:spcPts val="0"/>
                        </a:spcAft>
                      </a:pPr>
                      <a:r>
                        <a:rPr lang="en-US"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36.92-79.42</a:t>
                      </a:r>
                      <a:endParaRPr lang="zh-TW" sz="1400" kern="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(7-24)</a:t>
                      </a:r>
                      <a:endParaRPr 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69.62-79.42</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(17-24)</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896420470"/>
                  </a:ext>
                </a:extLst>
              </a:tr>
              <a:tr h="522854">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57.31-67.87</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(13-20)</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63.08-71.92</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(15-22)</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59.81-68.85</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(14-21)</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209228806"/>
                  </a:ext>
                </a:extLst>
              </a:tr>
              <a:tr h="522854">
                <a:tc vMerge="1">
                  <a:txBody>
                    <a:bodyPr/>
                    <a:lstStyle/>
                    <a:p>
                      <a:endParaRPr lang="zh-TW" altLang="en-US"/>
                    </a:p>
                  </a:txBody>
                  <a:tcPr/>
                </a:tc>
                <a:tc>
                  <a:txBody>
                    <a:bodyPr/>
                    <a:lstStyle/>
                    <a:p>
                      <a:pPr>
                        <a:spcAft>
                          <a:spcPts val="0"/>
                        </a:spcAft>
                      </a:pPr>
                      <a:r>
                        <a:rPr lang="en-US" sz="2000" kern="100">
                          <a:effectLst/>
                          <a:latin typeface="Times New Roman" panose="02020603050405020304" pitchFamily="18" charset="0"/>
                          <a:cs typeface="Times New Roman" panose="02020603050405020304" pitchFamily="18" charset="0"/>
                        </a:rPr>
                        <a:t>B</a:t>
                      </a:r>
                      <a:endParaRPr lang="zh-TW" sz="20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a:p>
                  </a:txBody>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36.92-57.30</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(7-17)</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40.96-62.31</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rPr>
                        <a:t>(8-19)</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400" kern="100" dirty="0">
                          <a:effectLst/>
                          <a:latin typeface="Times New Roman" panose="02020603050405020304" pitchFamily="18" charset="0"/>
                          <a:cs typeface="Times New Roman" panose="02020603050405020304" pitchFamily="18" charset="0"/>
                        </a:rPr>
                        <a:t>36.92-59.04</a:t>
                      </a:r>
                    </a:p>
                    <a:p>
                      <a:pPr marL="0" algn="l" defTabSz="914400" rtl="0" eaLnBrk="1" latinLnBrk="0" hangingPunct="1">
                        <a:spcAft>
                          <a:spcPts val="0"/>
                        </a:spcAft>
                      </a:pPr>
                      <a:r>
                        <a:rPr lang="en-US" altLang="zh-TW"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(7-18)</a:t>
                      </a:r>
                      <a:endParaRPr lang="zh-TW" altLang="en-US" sz="14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3818346598"/>
                  </a:ext>
                </a:extLst>
              </a:tr>
              <a:tr h="782739">
                <a:tc>
                  <a:txBody>
                    <a:bodyPr/>
                    <a:lstStyle/>
                    <a:p>
                      <a:pPr>
                        <a:spcAft>
                          <a:spcPts val="0"/>
                        </a:spcAft>
                      </a:pPr>
                      <a:r>
                        <a:rPr lang="zh-TW" sz="2000" kern="100" dirty="0">
                          <a:effectLst/>
                          <a:latin typeface="Times New Roman" panose="02020603050405020304" pitchFamily="18" charset="0"/>
                          <a:cs typeface="Times New Roman" panose="02020603050405020304" pitchFamily="18" charset="0"/>
                        </a:rPr>
                        <a:t>待加強</a:t>
                      </a:r>
                    </a:p>
                    <a:p>
                      <a:pPr>
                        <a:spcAft>
                          <a:spcPts val="0"/>
                        </a:spcAft>
                      </a:pPr>
                      <a:r>
                        <a:rPr lang="en-US" sz="2000" kern="100" dirty="0">
                          <a:effectLst/>
                          <a:latin typeface="Times New Roman" panose="02020603050405020304" pitchFamily="18" charset="0"/>
                          <a:cs typeface="Times New Roman" panose="02020603050405020304" pitchFamily="18" charset="0"/>
                        </a:rPr>
                        <a:t>(C)</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C</a:t>
                      </a:r>
                      <a:endParaRPr lang="zh-TW" sz="20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0-36.91</a:t>
                      </a:r>
                      <a:endParaRPr lang="zh-TW" sz="2000" kern="100" dirty="0">
                        <a:effectLst/>
                        <a:latin typeface="Times New Roman" panose="02020603050405020304" pitchFamily="18" charset="0"/>
                        <a:cs typeface="Times New Roman" panose="02020603050405020304" pitchFamily="18" charset="0"/>
                      </a:endParaRPr>
                    </a:p>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(0-11)</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0-40.19</a:t>
                      </a:r>
                      <a:endParaRPr lang="zh-TW" sz="2000" kern="100" dirty="0">
                        <a:effectLst/>
                        <a:latin typeface="Times New Roman" panose="02020603050405020304" pitchFamily="18" charset="0"/>
                        <a:cs typeface="Times New Roman" panose="02020603050405020304" pitchFamily="18" charset="0"/>
                      </a:endParaRPr>
                    </a:p>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(0-12)</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spcAft>
                          <a:spcPts val="0"/>
                        </a:spcAft>
                      </a:pPr>
                      <a:r>
                        <a:rPr lang="en-US" sz="2000" kern="100" dirty="0">
                          <a:effectLst/>
                          <a:latin typeface="Times New Roman" panose="02020603050405020304" pitchFamily="18" charset="0"/>
                          <a:cs typeface="Times New Roman" panose="02020603050405020304" pitchFamily="18" charset="0"/>
                        </a:rPr>
                        <a:t>0-36.15</a:t>
                      </a:r>
                      <a:endParaRPr lang="zh-TW" sz="2000" kern="100" dirty="0">
                        <a:effectLst/>
                        <a:latin typeface="Times New Roman" panose="02020603050405020304" pitchFamily="18" charset="0"/>
                        <a:cs typeface="Times New Roman" panose="02020603050405020304" pitchFamily="18" charset="0"/>
                      </a:endParaRPr>
                    </a:p>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(0-11)</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57150" marR="5715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extLst>
                  <a:ext uri="{0D108BD9-81ED-4DB2-BD59-A6C34878D82A}">
                    <a16:rowId xmlns:a16="http://schemas.microsoft.com/office/drawing/2014/main" val="896975246"/>
                  </a:ext>
                </a:extLst>
              </a:tr>
            </a:tbl>
          </a:graphicData>
        </a:graphic>
      </p:graphicFrame>
    </p:spTree>
    <p:extLst>
      <p:ext uri="{BB962C8B-B14F-4D97-AF65-F5344CB8AC3E}">
        <p14:creationId xmlns:p14="http://schemas.microsoft.com/office/powerpoint/2010/main" val="1974155622"/>
      </p:ext>
    </p:extLst>
  </p:cSld>
  <p:clrMapOvr>
    <a:masterClrMapping/>
  </p:clrMapOvr>
  <p:transition advTm="5000">
    <p:cut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D04AE3-75C1-4651-8C38-0A7C374A1119}"/>
              </a:ext>
            </a:extLst>
          </p:cNvPr>
          <p:cNvSpPr/>
          <p:nvPr/>
        </p:nvSpPr>
        <p:spPr>
          <a:xfrm>
            <a:off x="935596" y="2421032"/>
            <a:ext cx="7272808" cy="2015936"/>
          </a:xfrm>
          <a:prstGeom prst="rect">
            <a:avLst/>
          </a:prstGeom>
        </p:spPr>
        <p:txBody>
          <a:bodyPr wrap="square">
            <a:spAutoFit/>
          </a:bodyPr>
          <a:lstStyle/>
          <a:p>
            <a:pPr marL="146050" indent="-146050" algn="ctr">
              <a:spcBef>
                <a:spcPts val="600"/>
              </a:spcBef>
              <a:spcAft>
                <a:spcPts val="0"/>
              </a:spcAft>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有關輔導學生</a:t>
            </a:r>
            <a:endParaRPr lang="en-US" altLang="zh-TW"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endParaRPr>
          </a:p>
          <a:p>
            <a:pPr marL="146050" indent="-146050" algn="ctr">
              <a:spcBef>
                <a:spcPts val="600"/>
              </a:spcBef>
              <a:spcAft>
                <a:spcPts val="0"/>
              </a:spcAft>
            </a:pPr>
            <a:r>
              <a:rPr lang="zh-TW" altLang="en-US" sz="6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閱讀簡章</a:t>
            </a:r>
            <a:endParaRPr lang="zh-TW" altLang="zh-TW"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新細明體" panose="02020500000000000000" pitchFamily="18" charset="-120"/>
            </a:endParaRPr>
          </a:p>
        </p:txBody>
      </p:sp>
    </p:spTree>
    <p:extLst>
      <p:ext uri="{BB962C8B-B14F-4D97-AF65-F5344CB8AC3E}">
        <p14:creationId xmlns:p14="http://schemas.microsoft.com/office/powerpoint/2010/main" val="187027444"/>
      </p:ext>
    </p:extLst>
  </p:cSld>
  <p:clrMapOvr>
    <a:masterClrMapping/>
  </p:clrMapOvr>
  <p:transition>
    <p:cut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3C7E81-52C8-455A-AD0C-706D0BAE85F9}"/>
              </a:ext>
            </a:extLst>
          </p:cNvPr>
          <p:cNvSpPr/>
          <p:nvPr/>
        </p:nvSpPr>
        <p:spPr>
          <a:xfrm>
            <a:off x="935596" y="548680"/>
            <a:ext cx="7272808" cy="707886"/>
          </a:xfrm>
          <a:prstGeom prst="rect">
            <a:avLst/>
          </a:prstGeom>
        </p:spPr>
        <p:txBody>
          <a:bodyPr wrap="square">
            <a:spAutoFit/>
          </a:bodyPr>
          <a:lstStyle/>
          <a:p>
            <a:pPr marL="146050" indent="-146050" algn="ctr">
              <a:spcBef>
                <a:spcPts val="600"/>
              </a:spcBef>
              <a:spcAft>
                <a:spcPts val="0"/>
              </a:spcAft>
            </a:pPr>
            <a:r>
              <a:rPr lang="zh-TW" altLang="en-US" sz="4000" b="1" dirty="0">
                <a:solidFill>
                  <a:srgbClr val="1D2129"/>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閱讀簡章的要領</a:t>
            </a:r>
            <a:endParaRPr lang="zh-TW" altLang="zh-TW" sz="40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4" name="矩形 3">
            <a:extLst>
              <a:ext uri="{FF2B5EF4-FFF2-40B4-BE49-F238E27FC236}">
                <a16:creationId xmlns:a16="http://schemas.microsoft.com/office/drawing/2014/main" id="{51E5984C-FA3C-4D46-A03B-C432C3D83AF1}"/>
              </a:ext>
            </a:extLst>
          </p:cNvPr>
          <p:cNvSpPr/>
          <p:nvPr/>
        </p:nvSpPr>
        <p:spPr>
          <a:xfrm>
            <a:off x="1043608" y="1844824"/>
            <a:ext cx="7272808" cy="3277820"/>
          </a:xfrm>
          <a:prstGeom prst="rect">
            <a:avLst/>
          </a:prstGeom>
        </p:spPr>
        <p:txBody>
          <a:bodyPr wrap="square">
            <a:spAutoFit/>
          </a:bodyPr>
          <a:lstStyle/>
          <a:p>
            <a:pPr>
              <a:spcAft>
                <a:spcPts val="0"/>
              </a:spcAft>
            </a:pPr>
            <a:r>
              <a:rPr lang="en-US"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先看招生學校</a:t>
            </a:r>
            <a:r>
              <a:rPr lang="en-US"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科別</a:t>
            </a:r>
            <a:r>
              <a:rPr lang="en-US"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班次</a:t>
            </a:r>
          </a:p>
          <a:p>
            <a:pPr>
              <a:spcBef>
                <a:spcPts val="600"/>
              </a:spcBef>
              <a:spcAft>
                <a:spcPts val="0"/>
              </a:spcAft>
            </a:pPr>
            <a:r>
              <a:rPr lang="en-US"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再看是</a:t>
            </a:r>
            <a:r>
              <a:rPr lang="zh-TW" altLang="en-US"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否</a:t>
            </a:r>
            <a:r>
              <a:rPr lang="zh-TW"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符合報名資格</a:t>
            </a:r>
          </a:p>
          <a:p>
            <a:pPr>
              <a:spcBef>
                <a:spcPts val="600"/>
              </a:spcBef>
              <a:spcAft>
                <a:spcPts val="0"/>
              </a:spcAft>
            </a:pPr>
            <a:r>
              <a:rPr lang="en-US"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評估錄取的機會大不大</a:t>
            </a:r>
          </a:p>
          <a:p>
            <a:pPr>
              <a:spcBef>
                <a:spcPts val="600"/>
              </a:spcBef>
              <a:spcAft>
                <a:spcPts val="0"/>
              </a:spcAft>
            </a:pPr>
            <a:r>
              <a:rPr lang="en-US"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掌握其</a:t>
            </a:r>
            <a:r>
              <a:rPr lang="zh-TW"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重要日程</a:t>
            </a:r>
          </a:p>
        </p:txBody>
      </p:sp>
    </p:spTree>
    <p:extLst>
      <p:ext uri="{BB962C8B-B14F-4D97-AF65-F5344CB8AC3E}">
        <p14:creationId xmlns:p14="http://schemas.microsoft.com/office/powerpoint/2010/main" val="259297563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D04AE3-75C1-4651-8C38-0A7C374A1119}"/>
              </a:ext>
            </a:extLst>
          </p:cNvPr>
          <p:cNvSpPr/>
          <p:nvPr/>
        </p:nvSpPr>
        <p:spPr>
          <a:xfrm>
            <a:off x="935596" y="1772816"/>
            <a:ext cx="7272808" cy="3016210"/>
          </a:xfrm>
          <a:prstGeom prst="rect">
            <a:avLst/>
          </a:prstGeom>
        </p:spPr>
        <p:txBody>
          <a:bodyPr wrap="square">
            <a:spAutoFit/>
          </a:bodyPr>
          <a:lstStyle/>
          <a:p>
            <a:pPr marL="146050" indent="-146050" algn="ctr">
              <a:spcBef>
                <a:spcPts val="600"/>
              </a:spcBef>
              <a:spcAft>
                <a:spcPts val="0"/>
              </a:spcAft>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因應</a:t>
            </a:r>
            <a:endParaRPr lang="en-US" altLang="zh-TW"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endParaRPr>
          </a:p>
          <a:p>
            <a:pPr marL="146050" indent="-146050" algn="ctr">
              <a:spcBef>
                <a:spcPts val="600"/>
              </a:spcBef>
              <a:spcAft>
                <a:spcPts val="0"/>
              </a:spcAft>
            </a:pPr>
            <a:r>
              <a:rPr lang="zh-TW" altLang="en-US" sz="6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招生作業期程</a:t>
            </a:r>
            <a:endParaRPr lang="en-US" altLang="zh-TW" sz="6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endParaRPr>
          </a:p>
          <a:p>
            <a:pPr marL="146050" indent="-146050" algn="ctr">
              <a:spcBef>
                <a:spcPts val="600"/>
              </a:spcBef>
              <a:spcAft>
                <a:spcPts val="0"/>
              </a:spcAft>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及時做升學輔導</a:t>
            </a:r>
            <a:endParaRPr lang="zh-TW" altLang="zh-TW"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新細明體" panose="02020500000000000000" pitchFamily="18" charset="-120"/>
            </a:endParaRPr>
          </a:p>
        </p:txBody>
      </p:sp>
    </p:spTree>
    <p:extLst>
      <p:ext uri="{BB962C8B-B14F-4D97-AF65-F5344CB8AC3E}">
        <p14:creationId xmlns:p14="http://schemas.microsoft.com/office/powerpoint/2010/main" val="2187348119"/>
      </p:ext>
    </p:extLst>
  </p:cSld>
  <p:clrMapOvr>
    <a:masterClrMapping/>
  </p:clrMapOvr>
  <p:transition>
    <p:cut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5" name="Rectangle 7"/>
          <p:cNvSpPr>
            <a:spLocks noChangeArrowheads="1"/>
          </p:cNvSpPr>
          <p:nvPr/>
        </p:nvSpPr>
        <p:spPr bwMode="auto">
          <a:xfrm>
            <a:off x="468312" y="857250"/>
            <a:ext cx="8207375" cy="3585597"/>
          </a:xfrm>
          <a:prstGeom prst="rect">
            <a:avLst/>
          </a:prstGeom>
          <a:solidFill>
            <a:srgbClr val="CCFFCC"/>
          </a:solidFill>
          <a:ln w="12700">
            <a:solidFill>
              <a:srgbClr val="3333FF"/>
            </a:solidFill>
            <a:miter lim="800000"/>
            <a:headEnd/>
            <a:tailEnd/>
          </a:ln>
        </p:spPr>
        <p:txBody>
          <a:bodyPr>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4.</a:t>
            </a:r>
            <a:r>
              <a:rPr lang="zh-TW" altLang="en-US" sz="4000" b="1" dirty="0">
                <a:solidFill>
                  <a:srgbClr val="FF00FF"/>
                </a:solidFill>
                <a:effectLst>
                  <a:outerShdw blurRad="38100" dist="38100" dir="2700000" algn="tl">
                    <a:srgbClr val="000000"/>
                  </a:outerShdw>
                </a:effectLst>
                <a:latin typeface="Times New Roman" pitchFamily="18" charset="0"/>
                <a:ea typeface="華康儷中黑"/>
                <a:cs typeface="Times New Roman" pitchFamily="18" charset="0"/>
              </a:rPr>
              <a:t>藝才班</a:t>
            </a:r>
            <a:r>
              <a:rPr lang="en-US" altLang="zh-TW" sz="2000" b="1" dirty="0">
                <a:solidFill>
                  <a:srgbClr val="FF00FF"/>
                </a:solidFill>
                <a:effectLst>
                  <a:outerShdw blurRad="38100" dist="38100" dir="2700000" algn="tl">
                    <a:srgbClr val="000000"/>
                  </a:outerShdw>
                </a:effectLst>
                <a:latin typeface="Times New Roman" pitchFamily="18" charset="0"/>
                <a:ea typeface="華康儷中黑"/>
                <a:cs typeface="Times New Roman" pitchFamily="18" charset="0"/>
              </a:rPr>
              <a:t>(</a:t>
            </a:r>
            <a:r>
              <a:rPr lang="zh-TW" altLang="en-US" sz="2000" b="1" dirty="0">
                <a:solidFill>
                  <a:srgbClr val="FF00FF"/>
                </a:solidFill>
                <a:effectLst>
                  <a:outerShdw blurRad="38100" dist="38100" dir="2700000" algn="tl">
                    <a:srgbClr val="000000"/>
                  </a:outerShdw>
                </a:effectLst>
                <a:latin typeface="Times New Roman" pitchFamily="18" charset="0"/>
                <a:ea typeface="華康儷中黑"/>
                <a:cs typeface="Times New Roman" pitchFamily="18" charset="0"/>
              </a:rPr>
              <a:t>音樂、美術、舞蹈、戲劇</a:t>
            </a:r>
            <a:r>
              <a:rPr lang="en-US" altLang="zh-TW" sz="2000" b="1" dirty="0">
                <a:solidFill>
                  <a:srgbClr val="FF00FF"/>
                </a:solidFill>
                <a:effectLst>
                  <a:outerShdw blurRad="38100" dist="38100" dir="2700000" algn="tl">
                    <a:srgbClr val="000000"/>
                  </a:outerShdw>
                </a:effectLst>
                <a:latin typeface="Times New Roman" pitchFamily="18" charset="0"/>
                <a:ea typeface="華康儷中黑"/>
                <a:cs typeface="Times New Roman" pitchFamily="18" charset="0"/>
              </a:rPr>
              <a:t>)</a:t>
            </a:r>
            <a:r>
              <a:rPr lang="zh-TW" altLang="en-US"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降低班級人數</a:t>
            </a:r>
          </a:p>
          <a:p>
            <a:pPr algn="just">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110</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學年度：公立</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高中每班    減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 </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人</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(30→28</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，預估</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減少約 </a:t>
            </a:r>
            <a:r>
              <a:rPr lang="en-US" altLang="zh-TW" sz="2000" b="1" u="sng" dirty="0">
                <a:solidFill>
                  <a:srgbClr val="008000"/>
                </a:solidFill>
                <a:effectLst>
                  <a:outerShdw blurRad="38100" dist="38100" dir="2700000" algn="tl">
                    <a:srgbClr val="000000"/>
                  </a:outerShdw>
                </a:effectLst>
                <a:latin typeface="Times New Roman" pitchFamily="18" charset="0"/>
                <a:ea typeface="標楷體" pitchFamily="65" charset="-120"/>
              </a:rPr>
              <a:t>36</a:t>
            </a:r>
            <a:r>
              <a:rPr lang="zh-TW" altLang="en-US" sz="2000" b="1" u="sng" dirty="0">
                <a:solidFill>
                  <a:srgbClr val="008000"/>
                </a:solidFill>
                <a:effectLst>
                  <a:outerShdw blurRad="38100" dist="38100" dir="2700000" algn="tl">
                    <a:srgbClr val="000000"/>
                  </a:outerShdw>
                </a:effectLst>
                <a:latin typeface="Times New Roman" pitchFamily="18" charset="0"/>
                <a:ea typeface="標楷體" pitchFamily="65" charset="-120"/>
              </a:rPr>
              <a:t> </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個名額</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a:t>
            </a:r>
          </a:p>
          <a:p>
            <a:pPr algn="just">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111</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學年度：公立</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高中每班再減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 </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人</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(28→26</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，預估</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減少約 </a:t>
            </a:r>
            <a:r>
              <a:rPr lang="en-US" altLang="zh-TW" sz="2000" b="1" u="sng" dirty="0">
                <a:solidFill>
                  <a:srgbClr val="008000"/>
                </a:solidFill>
                <a:effectLst>
                  <a:outerShdw blurRad="38100" dist="38100" dir="2700000" algn="tl">
                    <a:srgbClr val="000000"/>
                  </a:outerShdw>
                </a:effectLst>
                <a:latin typeface="Times New Roman" pitchFamily="18" charset="0"/>
                <a:ea typeface="標楷體" pitchFamily="65" charset="-120"/>
              </a:rPr>
              <a:t>36</a:t>
            </a:r>
            <a:r>
              <a:rPr lang="zh-TW" altLang="en-US" sz="2000" b="1" u="sng" dirty="0">
                <a:solidFill>
                  <a:srgbClr val="008000"/>
                </a:solidFill>
                <a:effectLst>
                  <a:outerShdw blurRad="38100" dist="38100" dir="2700000" algn="tl">
                    <a:srgbClr val="000000"/>
                  </a:outerShdw>
                </a:effectLst>
                <a:latin typeface="Times New Roman" pitchFamily="18" charset="0"/>
                <a:ea typeface="標楷體" pitchFamily="65" charset="-120"/>
              </a:rPr>
              <a:t> </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個名額</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a:t>
            </a:r>
          </a:p>
          <a:p>
            <a:pPr algn="just">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112</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學年度：公立</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高中每班再減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1 </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人</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(26→25</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，預估</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減少約 </a:t>
            </a:r>
            <a:r>
              <a:rPr lang="en-US" altLang="zh-TW" sz="2000" b="1" u="sng" dirty="0">
                <a:solidFill>
                  <a:srgbClr val="008000"/>
                </a:solidFill>
                <a:effectLst>
                  <a:outerShdw blurRad="38100" dist="38100" dir="2700000" algn="tl">
                    <a:srgbClr val="000000"/>
                  </a:outerShdw>
                </a:effectLst>
                <a:latin typeface="Times New Roman" pitchFamily="18" charset="0"/>
                <a:ea typeface="標楷體" pitchFamily="65" charset="-120"/>
              </a:rPr>
              <a:t>18</a:t>
            </a:r>
            <a:r>
              <a:rPr lang="zh-TW" altLang="en-US" sz="2000" b="1" u="sng" dirty="0">
                <a:solidFill>
                  <a:srgbClr val="008000"/>
                </a:solidFill>
                <a:effectLst>
                  <a:outerShdw blurRad="38100" dist="38100" dir="2700000" algn="tl">
                    <a:srgbClr val="000000"/>
                  </a:outerShdw>
                </a:effectLst>
                <a:latin typeface="Times New Roman" pitchFamily="18" charset="0"/>
                <a:ea typeface="標楷體" pitchFamily="65" charset="-120"/>
              </a:rPr>
              <a:t> </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個名額</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a:t>
            </a:r>
            <a:endPar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音樂：師大附中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人、中正高中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人、復興高中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人、基隆高中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人、新北高中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人、新店高中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endPar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美術：師大附中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人、中正高中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人、明倫高中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人、復興高中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人、基隆高中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人、三重高中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人、新莊高中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endPar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永平高中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endPar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舞蹈：中正高中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人、復興高中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人、清水高中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endPar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戲劇：復興高中</a:t>
            </a:r>
            <a:r>
              <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endParaRPr lang="en-US" altLang="zh-TW"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spcBef>
                <a:spcPts val="600"/>
              </a:spcBef>
              <a:defRPr/>
            </a:pPr>
            <a:r>
              <a:rPr lang="zh-TW" altLang="en-US" sz="12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1200" b="1" dirty="0">
                <a:solidFill>
                  <a:srgbClr val="008000"/>
                </a:solidFill>
                <a:effectLst>
                  <a:outerShdw blurRad="38100" dist="38100" dir="2700000" algn="tl">
                    <a:srgbClr val="000000"/>
                  </a:outerShdw>
                </a:effectLst>
                <a:latin typeface="Times New Roman" pitchFamily="18" charset="0"/>
                <a:ea typeface="標楷體" pitchFamily="65" charset="-120"/>
              </a:rPr>
              <a:t>公立學校合計約減少 </a:t>
            </a:r>
            <a:r>
              <a:rPr lang="en-US" altLang="zh-TW" sz="12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36</a:t>
            </a:r>
            <a:r>
              <a:rPr lang="zh-TW" altLang="en-US" sz="12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200" b="1" dirty="0">
                <a:solidFill>
                  <a:srgbClr val="008000"/>
                </a:solidFill>
                <a:effectLst>
                  <a:outerShdw blurRad="38100" dist="38100" dir="2700000" algn="tl">
                    <a:srgbClr val="000000"/>
                  </a:outerShdw>
                </a:effectLst>
                <a:latin typeface="Times New Roman" pitchFamily="18" charset="0"/>
                <a:ea typeface="標楷體" pitchFamily="65" charset="-120"/>
              </a:rPr>
              <a:t>個名額</a:t>
            </a:r>
            <a:endParaRPr lang="en-US" altLang="zh-TW" sz="1200" b="1" dirty="0">
              <a:solidFill>
                <a:srgbClr val="008000"/>
              </a:solidFill>
              <a:effectLst>
                <a:outerShdw blurRad="38100" dist="38100" dir="2700000" algn="tl">
                  <a:srgbClr val="000000"/>
                </a:outerShdw>
              </a:effectLst>
              <a:latin typeface="Times New Roman" pitchFamily="18" charset="0"/>
              <a:ea typeface="標楷體" pitchFamily="65" charset="-120"/>
            </a:endParaRPr>
          </a:p>
          <a:p>
            <a:pPr algn="just">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㊣術科測驗報名日程提前至</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2/22</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3/5</a:t>
            </a:r>
          </a:p>
          <a:p>
            <a:pPr algn="just">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㊣舞蹈班試辦</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網路選填志願</a:t>
            </a:r>
            <a:endParaRPr lang="en-US" altLang="zh-TW" sz="2000" b="1" dirty="0">
              <a:solidFill>
                <a:srgbClr val="FF00FF"/>
              </a:solidFill>
              <a:effectLst>
                <a:outerShdw blurRad="38100" dist="38100" dir="2700000" algn="tl">
                  <a:srgbClr val="000000"/>
                </a:outerShdw>
              </a:effectLst>
              <a:latin typeface="Times New Roman" pitchFamily="18" charset="0"/>
              <a:ea typeface="標楷體" pitchFamily="65" charset="-120"/>
            </a:endParaRPr>
          </a:p>
        </p:txBody>
      </p:sp>
    </p:spTree>
    <p:extLst>
      <p:ext uri="{BB962C8B-B14F-4D97-AF65-F5344CB8AC3E}">
        <p14:creationId xmlns:p14="http://schemas.microsoft.com/office/powerpoint/2010/main" val="817943084"/>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fade">
                                      <p:cBhvr>
                                        <p:cTn id="25" dur="500"/>
                                        <p:tgtEl>
                                          <p:spTgt spid="5">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fade">
                                      <p:cBhvr>
                                        <p:cTn id="28" dur="500"/>
                                        <p:tgtEl>
                                          <p:spTgt spid="5">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500"/>
                                        <p:tgtEl>
                                          <p:spTgt spid="5">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fade">
                                      <p:cBhvr>
                                        <p:cTn id="36" dur="500"/>
                                        <p:tgtEl>
                                          <p:spTgt spid="5">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animEffect transition="in" filter="fade">
                                      <p:cBhvr>
                                        <p:cTn id="41"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D04AE3-75C1-4651-8C38-0A7C374A1119}"/>
              </a:ext>
            </a:extLst>
          </p:cNvPr>
          <p:cNvSpPr/>
          <p:nvPr/>
        </p:nvSpPr>
        <p:spPr>
          <a:xfrm>
            <a:off x="935596" y="548680"/>
            <a:ext cx="7272808" cy="707886"/>
          </a:xfrm>
          <a:prstGeom prst="rect">
            <a:avLst/>
          </a:prstGeom>
        </p:spPr>
        <p:txBody>
          <a:bodyPr wrap="square">
            <a:spAutoFit/>
          </a:bodyPr>
          <a:lstStyle/>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會考</a:t>
            </a:r>
            <a:r>
              <a:rPr lang="zh-TW" altLang="zh-TW" sz="4000" b="1" dirty="0">
                <a:solidFill>
                  <a:srgbClr val="1D2129"/>
                </a:solidFill>
                <a:effectLst>
                  <a:outerShdw blurRad="38100" dist="38100" dir="2700000" algn="tl">
                    <a:srgbClr val="000000">
                      <a:alpha val="43137"/>
                    </a:srgbClr>
                  </a:outerShdw>
                </a:effectLst>
                <a:latin typeface="inherit"/>
                <a:cs typeface="Helvetica" panose="020B0604020202020204" pitchFamily="34" charset="0"/>
              </a:rPr>
              <a:t>之前</a:t>
            </a: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，怎麼輔導學生升學</a:t>
            </a:r>
            <a:endParaRPr lang="zh-TW" altLang="zh-TW" sz="4000" b="1" dirty="0">
              <a:effectLst>
                <a:outerShdw blurRad="38100" dist="38100" dir="2700000" algn="tl">
                  <a:srgbClr val="000000">
                    <a:alpha val="43137"/>
                  </a:srgbClr>
                </a:outerShdw>
              </a:effectLst>
              <a:latin typeface="新細明體" panose="02020500000000000000" pitchFamily="18" charset="-120"/>
              <a:cs typeface="新細明體" panose="02020500000000000000" pitchFamily="18" charset="-120"/>
            </a:endParaRPr>
          </a:p>
        </p:txBody>
      </p:sp>
      <p:sp>
        <p:nvSpPr>
          <p:cNvPr id="5" name="矩形 4">
            <a:extLst>
              <a:ext uri="{FF2B5EF4-FFF2-40B4-BE49-F238E27FC236}">
                <a16:creationId xmlns:a16="http://schemas.microsoft.com/office/drawing/2014/main" id="{B5B5BEFE-9A3D-4207-A47B-662EE5045E2C}"/>
              </a:ext>
            </a:extLst>
          </p:cNvPr>
          <p:cNvSpPr/>
          <p:nvPr/>
        </p:nvSpPr>
        <p:spPr>
          <a:xfrm>
            <a:off x="827584" y="1556792"/>
            <a:ext cx="7488832" cy="4555093"/>
          </a:xfrm>
          <a:prstGeom prst="rect">
            <a:avLst/>
          </a:prstGeom>
        </p:spPr>
        <p:txBody>
          <a:bodyPr wrap="square">
            <a:spAutoFit/>
          </a:bodyPr>
          <a:lstStyle/>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數理成績特好</a:t>
            </a: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且志於科學研究的學生</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科學班</a:t>
            </a:r>
          </a:p>
          <a:p>
            <a:pPr marL="298450" indent="-146050" algn="just">
              <a:spcBef>
                <a:spcPts val="600"/>
              </a:spcBef>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興趣明確、性向顯著的學生</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專業群科甄選入學</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技術型高級中等學校單獨招生</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原住民藝能班</a:t>
            </a:r>
            <a:r>
              <a:rPr lang="en-US" altLang="zh-TW" sz="2000" b="1" dirty="0">
                <a:effectLst>
                  <a:outerShdw blurRad="38100" dist="38100" dir="2700000" algn="tl">
                    <a:srgbClr val="000000">
                      <a:alpha val="43137"/>
                    </a:srgbClr>
                  </a:outerShdw>
                </a:effectLst>
                <a:latin typeface="+mn-ea"/>
                <a:ea typeface="+mn-ea"/>
                <a:cs typeface="Times New Roman" panose="02020603050405020304" pitchFamily="18" charset="0"/>
              </a:rPr>
              <a:t>(</a:t>
            </a:r>
            <a:r>
              <a:rPr lang="zh-TW" altLang="zh-TW" sz="2000" b="1" dirty="0">
                <a:effectLst>
                  <a:outerShdw blurRad="38100" dist="38100" dir="2700000" algn="tl">
                    <a:srgbClr val="000000">
                      <a:alpha val="43137"/>
                    </a:srgbClr>
                  </a:outerShdw>
                </a:effectLst>
                <a:latin typeface="+mn-ea"/>
                <a:ea typeface="+mn-ea"/>
                <a:cs typeface="Times New Roman" panose="02020603050405020304" pitchFamily="18" charset="0"/>
              </a:rPr>
              <a:t>有的學校不限原住民學生報考</a:t>
            </a:r>
            <a:r>
              <a:rPr lang="en-US" altLang="zh-TW" sz="2000" b="1" dirty="0">
                <a:effectLst>
                  <a:outerShdw blurRad="38100" dist="38100" dir="2700000" algn="tl">
                    <a:srgbClr val="000000">
                      <a:alpha val="43137"/>
                    </a:srgbClr>
                  </a:outerShdw>
                </a:effectLst>
                <a:latin typeface="+mn-ea"/>
                <a:ea typeface="+mn-ea"/>
                <a:cs typeface="Times New Roman" panose="02020603050405020304" pitchFamily="18" charset="0"/>
              </a:rPr>
              <a:t>)</a:t>
            </a:r>
            <a:endParaRPr lang="zh-TW" altLang="zh-TW" sz="2000" b="1" dirty="0">
              <a:effectLst>
                <a:outerShdw blurRad="38100" dist="38100" dir="2700000" algn="tl">
                  <a:srgbClr val="000000">
                    <a:alpha val="43137"/>
                  </a:srgbClr>
                </a:outerShdw>
              </a:effectLst>
              <a:latin typeface="+mn-ea"/>
              <a:ea typeface="+mn-ea"/>
              <a:cs typeface="Times New Roman" panose="02020603050405020304" pitchFamily="18" charset="0"/>
            </a:endParaRPr>
          </a:p>
          <a:p>
            <a:pPr marL="298450" indent="-146050" algn="just">
              <a:spcBef>
                <a:spcPts val="600"/>
              </a:spcBef>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有特殊專長的學生</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藝才班</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體育班</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七年一貫甄選入學</a:t>
            </a:r>
          </a:p>
        </p:txBody>
      </p:sp>
    </p:spTree>
    <p:extLst>
      <p:ext uri="{BB962C8B-B14F-4D97-AF65-F5344CB8AC3E}">
        <p14:creationId xmlns:p14="http://schemas.microsoft.com/office/powerpoint/2010/main" val="4068390091"/>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D04AE3-75C1-4651-8C38-0A7C374A1119}"/>
              </a:ext>
            </a:extLst>
          </p:cNvPr>
          <p:cNvSpPr/>
          <p:nvPr/>
        </p:nvSpPr>
        <p:spPr>
          <a:xfrm>
            <a:off x="935596" y="548680"/>
            <a:ext cx="7272808" cy="707886"/>
          </a:xfrm>
          <a:prstGeom prst="rect">
            <a:avLst/>
          </a:prstGeom>
        </p:spPr>
        <p:txBody>
          <a:bodyPr wrap="square">
            <a:spAutoFit/>
          </a:bodyPr>
          <a:lstStyle/>
          <a:p>
            <a:pPr marL="146050" indent="-146050" algn="ctr">
              <a:spcBef>
                <a:spcPts val="600"/>
              </a:spcBef>
              <a:spcAft>
                <a:spcPts val="0"/>
              </a:spcAft>
            </a:pPr>
            <a:r>
              <a:rPr lang="zh-TW" altLang="en-US"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近</a:t>
            </a:r>
            <a:r>
              <a:rPr lang="en-US"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3</a:t>
            </a:r>
            <a:r>
              <a:rPr lang="zh-TW" altLang="en-US"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年</a:t>
            </a: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【科學班】報名人數統計</a:t>
            </a:r>
            <a:endParaRPr lang="zh-TW" altLang="zh-TW" sz="4000" b="1" dirty="0">
              <a:effectLst>
                <a:outerShdw blurRad="38100" dist="38100" dir="2700000" algn="tl">
                  <a:srgbClr val="000000">
                    <a:alpha val="43137"/>
                  </a:srgbClr>
                </a:outerShdw>
              </a:effectLst>
              <a:latin typeface="新細明體" panose="02020500000000000000" pitchFamily="18" charset="-120"/>
              <a:cs typeface="新細明體" panose="02020500000000000000" pitchFamily="18" charset="-120"/>
            </a:endParaRPr>
          </a:p>
        </p:txBody>
      </p:sp>
      <p:graphicFrame>
        <p:nvGraphicFramePr>
          <p:cNvPr id="3" name="表格 2">
            <a:extLst>
              <a:ext uri="{FF2B5EF4-FFF2-40B4-BE49-F238E27FC236}">
                <a16:creationId xmlns:a16="http://schemas.microsoft.com/office/drawing/2014/main" id="{D936638C-9C59-45D5-8632-9670B2AB5DC1}"/>
              </a:ext>
            </a:extLst>
          </p:cNvPr>
          <p:cNvGraphicFramePr>
            <a:graphicFrameLocks noGrp="1"/>
          </p:cNvGraphicFramePr>
          <p:nvPr>
            <p:extLst>
              <p:ext uri="{D42A27DB-BD31-4B8C-83A1-F6EECF244321}">
                <p14:modId xmlns:p14="http://schemas.microsoft.com/office/powerpoint/2010/main" val="3415946687"/>
              </p:ext>
            </p:extLst>
          </p:nvPr>
        </p:nvGraphicFramePr>
        <p:xfrm>
          <a:off x="935596" y="1340769"/>
          <a:ext cx="7272811" cy="4968549"/>
        </p:xfrm>
        <a:graphic>
          <a:graphicData uri="http://schemas.openxmlformats.org/drawingml/2006/table">
            <a:tbl>
              <a:tblPr firstRow="1" firstCol="1" bandRow="1">
                <a:tableStyleId>{5C22544A-7EE6-4342-B048-85BDC9FD1C3A}</a:tableStyleId>
              </a:tblPr>
              <a:tblGrid>
                <a:gridCol w="1038973">
                  <a:extLst>
                    <a:ext uri="{9D8B030D-6E8A-4147-A177-3AD203B41FA5}">
                      <a16:colId xmlns:a16="http://schemas.microsoft.com/office/drawing/2014/main" val="3778754318"/>
                    </a:ext>
                  </a:extLst>
                </a:gridCol>
                <a:gridCol w="1038973">
                  <a:extLst>
                    <a:ext uri="{9D8B030D-6E8A-4147-A177-3AD203B41FA5}">
                      <a16:colId xmlns:a16="http://schemas.microsoft.com/office/drawing/2014/main" val="941718379"/>
                    </a:ext>
                  </a:extLst>
                </a:gridCol>
                <a:gridCol w="1038973">
                  <a:extLst>
                    <a:ext uri="{9D8B030D-6E8A-4147-A177-3AD203B41FA5}">
                      <a16:colId xmlns:a16="http://schemas.microsoft.com/office/drawing/2014/main" val="2755108608"/>
                    </a:ext>
                  </a:extLst>
                </a:gridCol>
                <a:gridCol w="1038973">
                  <a:extLst>
                    <a:ext uri="{9D8B030D-6E8A-4147-A177-3AD203B41FA5}">
                      <a16:colId xmlns:a16="http://schemas.microsoft.com/office/drawing/2014/main" val="1403715228"/>
                    </a:ext>
                  </a:extLst>
                </a:gridCol>
                <a:gridCol w="1038973">
                  <a:extLst>
                    <a:ext uri="{9D8B030D-6E8A-4147-A177-3AD203B41FA5}">
                      <a16:colId xmlns:a16="http://schemas.microsoft.com/office/drawing/2014/main" val="4060076283"/>
                    </a:ext>
                  </a:extLst>
                </a:gridCol>
                <a:gridCol w="1038973">
                  <a:extLst>
                    <a:ext uri="{9D8B030D-6E8A-4147-A177-3AD203B41FA5}">
                      <a16:colId xmlns:a16="http://schemas.microsoft.com/office/drawing/2014/main" val="3165165055"/>
                    </a:ext>
                  </a:extLst>
                </a:gridCol>
                <a:gridCol w="1038973">
                  <a:extLst>
                    <a:ext uri="{9D8B030D-6E8A-4147-A177-3AD203B41FA5}">
                      <a16:colId xmlns:a16="http://schemas.microsoft.com/office/drawing/2014/main" val="1017840650"/>
                    </a:ext>
                  </a:extLst>
                </a:gridCol>
              </a:tblGrid>
              <a:tr h="276604">
                <a:tc>
                  <a:txBody>
                    <a:bodyPr/>
                    <a:lstStyle/>
                    <a:p>
                      <a:pPr algn="r">
                        <a:spcAft>
                          <a:spcPts val="0"/>
                        </a:spcAft>
                      </a:pPr>
                      <a:r>
                        <a:rPr lang="en-US"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107</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468338138"/>
                  </a:ext>
                </a:extLst>
              </a:tr>
              <a:tr h="549767">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招生人數</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報名人數</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錄取人數</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錄取率</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當屆國中</a:t>
                      </a:r>
                      <a:b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畢業人數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報名比率</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900840777"/>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建國高中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381</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7.87%</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61,305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0.62%</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571953205"/>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師大附中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603</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4.98%</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61,305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0.98%</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378006126"/>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北一女中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238</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12.61%</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61,305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0.39%</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53523239"/>
                  </a:ext>
                </a:extLst>
              </a:tr>
              <a:tr h="276604">
                <a:tc>
                  <a:txBody>
                    <a:bodyPr/>
                    <a:lstStyle/>
                    <a:p>
                      <a:pPr algn="r">
                        <a:spcAft>
                          <a:spcPts val="0"/>
                        </a:spcAft>
                      </a:pPr>
                      <a:r>
                        <a:rPr lang="en-US"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108</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483815140"/>
                  </a:ext>
                </a:extLst>
              </a:tr>
              <a:tr h="549767">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招生人數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報名人數</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錄取率</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當屆國中</a:t>
                      </a:r>
                      <a:b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畢業人數</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報名比率</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199049490"/>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建國高中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327</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9.17%</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56,968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0.57%</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318070702"/>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師大附中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28</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574</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28</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4.88%</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56,968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1.01%</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95171205"/>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北一女中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216</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13.89%</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56,968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0.38%</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609469735"/>
                  </a:ext>
                </a:extLst>
              </a:tr>
              <a:tr h="276604">
                <a:tc>
                  <a:txBody>
                    <a:bodyPr/>
                    <a:lstStyle/>
                    <a:p>
                      <a:pPr algn="r">
                        <a:spcAft>
                          <a:spcPts val="0"/>
                        </a:spcAft>
                      </a:pPr>
                      <a:r>
                        <a:rPr lang="en-US"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109</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13978389"/>
                  </a:ext>
                </a:extLst>
              </a:tr>
              <a:tr h="549767">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招生人數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報名人數</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錄取率</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當屆國中</a:t>
                      </a:r>
                      <a:b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畢業人數</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報名比率</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94040397"/>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建國高中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343</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8.75%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56,338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0.61%</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579218579"/>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師大附中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28</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533</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28</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5.25%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56,338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0.95%</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356638320"/>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北一女中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220</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13.64%</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56,338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0.39%</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443505048"/>
                  </a:ext>
                </a:extLst>
              </a:tr>
            </a:tbl>
          </a:graphicData>
        </a:graphic>
      </p:graphicFrame>
    </p:spTree>
    <p:extLst>
      <p:ext uri="{BB962C8B-B14F-4D97-AF65-F5344CB8AC3E}">
        <p14:creationId xmlns:p14="http://schemas.microsoft.com/office/powerpoint/2010/main" val="3183902517"/>
      </p:ext>
    </p:extLst>
  </p:cSld>
  <p:clrMapOvr>
    <a:masterClrMapping/>
  </p:clrMapOvr>
  <p:transition>
    <p:cut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D04AE3-75C1-4651-8C38-0A7C374A1119}"/>
              </a:ext>
            </a:extLst>
          </p:cNvPr>
          <p:cNvSpPr/>
          <p:nvPr/>
        </p:nvSpPr>
        <p:spPr>
          <a:xfrm>
            <a:off x="611560" y="548680"/>
            <a:ext cx="7920880" cy="707886"/>
          </a:xfrm>
          <a:prstGeom prst="rect">
            <a:avLst/>
          </a:prstGeom>
        </p:spPr>
        <p:txBody>
          <a:bodyPr wrap="square">
            <a:spAutoFit/>
          </a:bodyPr>
          <a:lstStyle/>
          <a:p>
            <a:pPr marL="146050" indent="-146050" algn="ctr">
              <a:spcBef>
                <a:spcPts val="600"/>
              </a:spcBef>
              <a:spcAft>
                <a:spcPts val="0"/>
              </a:spcAft>
            </a:pPr>
            <a:r>
              <a:rPr lang="zh-TW" altLang="en-US"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近</a:t>
            </a:r>
            <a:r>
              <a:rPr lang="en-US"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3</a:t>
            </a:r>
            <a:r>
              <a:rPr lang="zh-TW" altLang="en-US"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年</a:t>
            </a: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【學科特招】報名人數統計</a:t>
            </a:r>
          </a:p>
        </p:txBody>
      </p:sp>
      <p:graphicFrame>
        <p:nvGraphicFramePr>
          <p:cNvPr id="3" name="表格 2">
            <a:extLst>
              <a:ext uri="{FF2B5EF4-FFF2-40B4-BE49-F238E27FC236}">
                <a16:creationId xmlns:a16="http://schemas.microsoft.com/office/drawing/2014/main" id="{788A10AC-D751-46D2-B513-D918019D1EB1}"/>
              </a:ext>
            </a:extLst>
          </p:cNvPr>
          <p:cNvGraphicFramePr>
            <a:graphicFrameLocks noGrp="1"/>
          </p:cNvGraphicFramePr>
          <p:nvPr>
            <p:extLst>
              <p:ext uri="{D42A27DB-BD31-4B8C-83A1-F6EECF244321}">
                <p14:modId xmlns:p14="http://schemas.microsoft.com/office/powerpoint/2010/main" val="3563879828"/>
              </p:ext>
            </p:extLst>
          </p:nvPr>
        </p:nvGraphicFramePr>
        <p:xfrm>
          <a:off x="899592" y="1340767"/>
          <a:ext cx="7416822" cy="4968552"/>
        </p:xfrm>
        <a:graphic>
          <a:graphicData uri="http://schemas.openxmlformats.org/drawingml/2006/table">
            <a:tbl>
              <a:tblPr firstRow="1" firstCol="1" bandRow="1">
                <a:tableStyleId>{5C22544A-7EE6-4342-B048-85BDC9FD1C3A}</a:tableStyleId>
              </a:tblPr>
              <a:tblGrid>
                <a:gridCol w="1059546">
                  <a:extLst>
                    <a:ext uri="{9D8B030D-6E8A-4147-A177-3AD203B41FA5}">
                      <a16:colId xmlns:a16="http://schemas.microsoft.com/office/drawing/2014/main" val="3979997473"/>
                    </a:ext>
                  </a:extLst>
                </a:gridCol>
                <a:gridCol w="1059546">
                  <a:extLst>
                    <a:ext uri="{9D8B030D-6E8A-4147-A177-3AD203B41FA5}">
                      <a16:colId xmlns:a16="http://schemas.microsoft.com/office/drawing/2014/main" val="152052235"/>
                    </a:ext>
                  </a:extLst>
                </a:gridCol>
                <a:gridCol w="1059546">
                  <a:extLst>
                    <a:ext uri="{9D8B030D-6E8A-4147-A177-3AD203B41FA5}">
                      <a16:colId xmlns:a16="http://schemas.microsoft.com/office/drawing/2014/main" val="349456888"/>
                    </a:ext>
                  </a:extLst>
                </a:gridCol>
                <a:gridCol w="1059546">
                  <a:extLst>
                    <a:ext uri="{9D8B030D-6E8A-4147-A177-3AD203B41FA5}">
                      <a16:colId xmlns:a16="http://schemas.microsoft.com/office/drawing/2014/main" val="3039427838"/>
                    </a:ext>
                  </a:extLst>
                </a:gridCol>
                <a:gridCol w="1059546">
                  <a:extLst>
                    <a:ext uri="{9D8B030D-6E8A-4147-A177-3AD203B41FA5}">
                      <a16:colId xmlns:a16="http://schemas.microsoft.com/office/drawing/2014/main" val="1340108649"/>
                    </a:ext>
                  </a:extLst>
                </a:gridCol>
                <a:gridCol w="1059546">
                  <a:extLst>
                    <a:ext uri="{9D8B030D-6E8A-4147-A177-3AD203B41FA5}">
                      <a16:colId xmlns:a16="http://schemas.microsoft.com/office/drawing/2014/main" val="882139882"/>
                    </a:ext>
                  </a:extLst>
                </a:gridCol>
                <a:gridCol w="1059546">
                  <a:extLst>
                    <a:ext uri="{9D8B030D-6E8A-4147-A177-3AD203B41FA5}">
                      <a16:colId xmlns:a16="http://schemas.microsoft.com/office/drawing/2014/main" val="1312714593"/>
                    </a:ext>
                  </a:extLst>
                </a:gridCol>
              </a:tblGrid>
              <a:tr h="276604">
                <a:tc>
                  <a:txBody>
                    <a:bodyPr/>
                    <a:lstStyle/>
                    <a:p>
                      <a:pPr algn="r">
                        <a:spcAft>
                          <a:spcPts val="0"/>
                        </a:spcAft>
                      </a:pPr>
                      <a:r>
                        <a:rPr lang="en-US"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107</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28541899"/>
                  </a:ext>
                </a:extLst>
              </a:tr>
              <a:tr h="549768">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學校名稱</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招生人數</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報名人數</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錄取率</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當屆國中</a:t>
                      </a:r>
                      <a:b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畢業人數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報名比率</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687276153"/>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政大附中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38</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186</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38</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20.43%</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61,305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78093141"/>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師大附中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138</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25.36%</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61,305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0.23%</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185706402"/>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麗山高中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57</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31</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54.39%</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61,305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0.09%</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434048302"/>
                  </a:ext>
                </a:extLst>
              </a:tr>
              <a:tr h="276604">
                <a:tc>
                  <a:txBody>
                    <a:bodyPr/>
                    <a:lstStyle/>
                    <a:p>
                      <a:pPr algn="r">
                        <a:spcAft>
                          <a:spcPts val="0"/>
                        </a:spcAft>
                      </a:pPr>
                      <a:r>
                        <a:rPr lang="en-US"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108</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147213699"/>
                  </a:ext>
                </a:extLst>
              </a:tr>
              <a:tr h="549768">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學校名稱</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招生人數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報名人數</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錄取率</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當屆國中</a:t>
                      </a:r>
                      <a:b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畢業人數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報名比率</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612434274"/>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政大附中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26.47%</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56,968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0.24%</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564769102"/>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師大附中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92</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38.04%</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56,968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0.16%</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110507470"/>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麗山高中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48</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62.50%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56,968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0.08%</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4219580188"/>
                  </a:ext>
                </a:extLst>
              </a:tr>
              <a:tr h="276604">
                <a:tc>
                  <a:txBody>
                    <a:bodyPr/>
                    <a:lstStyle/>
                    <a:p>
                      <a:pPr algn="r">
                        <a:spcAft>
                          <a:spcPts val="0"/>
                        </a:spcAft>
                      </a:pPr>
                      <a:r>
                        <a:rPr lang="en-US"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109</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dirty="0">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3566614"/>
                  </a:ext>
                </a:extLst>
              </a:tr>
              <a:tr h="549768">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學校名稱</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招生人數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報名人數</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錄取率</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當屆國中</a:t>
                      </a:r>
                      <a:b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畢業人數</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報名比率</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507807394"/>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政大附中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138</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25.36%</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56,338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0.24%</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667016145"/>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師大附中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126</a:t>
                      </a:r>
                      <a:endParaRPr lang="zh-TW" sz="1600" b="1" kern="10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35</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27.78%</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56,338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0.22%</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881772392"/>
                  </a:ext>
                </a:extLst>
              </a:tr>
              <a:tr h="276604">
                <a:tc>
                  <a:txBody>
                    <a:bodyPr/>
                    <a:lstStyle/>
                    <a:p>
                      <a:pPr algn="ctr">
                        <a:spcAft>
                          <a:spcPts val="0"/>
                        </a:spcAft>
                      </a:pPr>
                      <a:r>
                        <a:rPr lang="zh-TW"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麗山高中</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81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89</a:t>
                      </a:r>
                      <a:endParaRPr lang="zh-TW" sz="16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30</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33.71%</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56,338 </a:t>
                      </a:r>
                      <a:endParaRPr lang="zh-TW" sz="1600" b="1" kern="10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tc>
                  <a:txBody>
                    <a:bodyPr/>
                    <a:lstStyle/>
                    <a:p>
                      <a:pPr algn="r">
                        <a:spcAft>
                          <a:spcPts val="0"/>
                        </a:spcAft>
                      </a:pPr>
                      <a:r>
                        <a:rPr lang="en-US" sz="16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0.16%</a:t>
                      </a:r>
                      <a:endParaRPr lang="zh-TW" sz="16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550" marR="17550" marT="0" marB="0" anchor="ctr">
                    <a:lnL w="31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019132568"/>
                  </a:ext>
                </a:extLst>
              </a:tr>
            </a:tbl>
          </a:graphicData>
        </a:graphic>
      </p:graphicFrame>
    </p:spTree>
    <p:extLst>
      <p:ext uri="{BB962C8B-B14F-4D97-AF65-F5344CB8AC3E}">
        <p14:creationId xmlns:p14="http://schemas.microsoft.com/office/powerpoint/2010/main" val="2556577825"/>
      </p:ext>
    </p:extLst>
  </p:cSld>
  <p:clrMapOvr>
    <a:masterClrMapping/>
  </p:clrMapOvr>
  <p:transition>
    <p:cut thruBlk="1"/>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D04AE3-75C1-4651-8C38-0A7C374A1119}"/>
              </a:ext>
            </a:extLst>
          </p:cNvPr>
          <p:cNvSpPr/>
          <p:nvPr/>
        </p:nvSpPr>
        <p:spPr>
          <a:xfrm>
            <a:off x="935596" y="548680"/>
            <a:ext cx="7272808" cy="707886"/>
          </a:xfrm>
          <a:prstGeom prst="rect">
            <a:avLst/>
          </a:prstGeom>
        </p:spPr>
        <p:txBody>
          <a:bodyPr wrap="square">
            <a:spAutoFit/>
          </a:bodyPr>
          <a:lstStyle/>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會考</a:t>
            </a:r>
            <a:r>
              <a:rPr lang="zh-TW" altLang="zh-TW" sz="4000" b="1" dirty="0">
                <a:solidFill>
                  <a:srgbClr val="1D2129"/>
                </a:solidFill>
                <a:effectLst>
                  <a:outerShdw blurRad="38100" dist="38100" dir="2700000" algn="tl">
                    <a:srgbClr val="000000">
                      <a:alpha val="43137"/>
                    </a:srgbClr>
                  </a:outerShdw>
                </a:effectLst>
                <a:latin typeface="inherit"/>
                <a:cs typeface="Helvetica" panose="020B0604020202020204" pitchFamily="34" charset="0"/>
              </a:rPr>
              <a:t>之前</a:t>
            </a: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，怎麼輔導學生升學</a:t>
            </a:r>
            <a:endParaRPr lang="zh-TW" altLang="zh-TW" sz="4000" b="1" dirty="0">
              <a:effectLst>
                <a:outerShdw blurRad="38100" dist="38100" dir="2700000" algn="tl">
                  <a:srgbClr val="000000">
                    <a:alpha val="43137"/>
                  </a:srgbClr>
                </a:outerShdw>
              </a:effectLst>
              <a:latin typeface="新細明體" panose="02020500000000000000" pitchFamily="18" charset="-120"/>
              <a:cs typeface="新細明體" panose="02020500000000000000" pitchFamily="18" charset="-120"/>
            </a:endParaRPr>
          </a:p>
        </p:txBody>
      </p:sp>
      <p:sp>
        <p:nvSpPr>
          <p:cNvPr id="5" name="矩形 4">
            <a:extLst>
              <a:ext uri="{FF2B5EF4-FFF2-40B4-BE49-F238E27FC236}">
                <a16:creationId xmlns:a16="http://schemas.microsoft.com/office/drawing/2014/main" id="{B5B5BEFE-9A3D-4207-A47B-662EE5045E2C}"/>
              </a:ext>
            </a:extLst>
          </p:cNvPr>
          <p:cNvSpPr/>
          <p:nvPr/>
        </p:nvSpPr>
        <p:spPr>
          <a:xfrm>
            <a:off x="827584" y="1556792"/>
            <a:ext cx="7488832" cy="2831544"/>
          </a:xfrm>
          <a:prstGeom prst="rect">
            <a:avLst/>
          </a:prstGeom>
        </p:spPr>
        <p:txBody>
          <a:bodyPr wrap="square">
            <a:spAutoFit/>
          </a:bodyPr>
          <a:lstStyle/>
          <a:p>
            <a:pPr marL="298450" indent="-146050" algn="just">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認同在地就學</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且想</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要</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及早定位的學生</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完全免試入學</a:t>
            </a:r>
          </a:p>
          <a:p>
            <a:pPr marL="298450" indent="-146050" algn="just">
              <a:spcBef>
                <a:spcPts val="600"/>
              </a:spcBef>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身心障礙的學生</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身心障礙就學安置</a:t>
            </a:r>
          </a:p>
          <a:p>
            <a:pPr marL="298450" indent="-146050" algn="just">
              <a:spcBef>
                <a:spcPts val="600"/>
              </a:spcBef>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有志於保家衛國的學生</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中正預校</a:t>
            </a:r>
          </a:p>
        </p:txBody>
      </p:sp>
    </p:spTree>
    <p:extLst>
      <p:ext uri="{BB962C8B-B14F-4D97-AF65-F5344CB8AC3E}">
        <p14:creationId xmlns:p14="http://schemas.microsoft.com/office/powerpoint/2010/main" val="111748499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3C7E81-52C8-455A-AD0C-706D0BAE85F9}"/>
              </a:ext>
            </a:extLst>
          </p:cNvPr>
          <p:cNvSpPr/>
          <p:nvPr/>
        </p:nvSpPr>
        <p:spPr>
          <a:xfrm>
            <a:off x="611560" y="548680"/>
            <a:ext cx="7920880" cy="1400383"/>
          </a:xfrm>
          <a:prstGeom prst="rect">
            <a:avLst/>
          </a:prstGeom>
        </p:spPr>
        <p:txBody>
          <a:bodyPr wrap="square">
            <a:spAutoFit/>
          </a:bodyPr>
          <a:lstStyle/>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會考</a:t>
            </a:r>
            <a:r>
              <a:rPr lang="zh-TW" altLang="zh-TW" sz="4000" b="1" dirty="0">
                <a:solidFill>
                  <a:srgbClr val="1D2129"/>
                </a:solidFill>
                <a:effectLst>
                  <a:outerShdw blurRad="38100" dist="38100" dir="2700000" algn="tl">
                    <a:srgbClr val="000000">
                      <a:alpha val="43137"/>
                    </a:srgbClr>
                  </a:outerShdw>
                </a:effectLst>
                <a:latin typeface="inherit"/>
                <a:cs typeface="Helvetica" panose="020B0604020202020204" pitchFamily="34" charset="0"/>
              </a:rPr>
              <a:t>之後，會考成績公布之前</a:t>
            </a: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endParaRPr lang="en-US"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怎麼輔導學生升學</a:t>
            </a:r>
            <a:endParaRPr lang="zh-TW" altLang="zh-TW" sz="4000" b="1" dirty="0">
              <a:effectLst>
                <a:outerShdw blurRad="38100" dist="38100" dir="2700000" algn="tl">
                  <a:srgbClr val="000000">
                    <a:alpha val="43137"/>
                  </a:srgbClr>
                </a:outerShdw>
              </a:effectLst>
              <a:latin typeface="新細明體" panose="02020500000000000000" pitchFamily="18" charset="-120"/>
              <a:cs typeface="新細明體" panose="02020500000000000000" pitchFamily="18" charset="-120"/>
            </a:endParaRPr>
          </a:p>
        </p:txBody>
      </p:sp>
      <p:sp>
        <p:nvSpPr>
          <p:cNvPr id="4" name="矩形 3">
            <a:extLst>
              <a:ext uri="{FF2B5EF4-FFF2-40B4-BE49-F238E27FC236}">
                <a16:creationId xmlns:a16="http://schemas.microsoft.com/office/drawing/2014/main" id="{897D3DDD-FE74-46F1-AE30-3F4A12B52BB4}"/>
              </a:ext>
            </a:extLst>
          </p:cNvPr>
          <p:cNvSpPr/>
          <p:nvPr/>
        </p:nvSpPr>
        <p:spPr>
          <a:xfrm>
            <a:off x="755576" y="1949063"/>
            <a:ext cx="7632848" cy="4401205"/>
          </a:xfrm>
          <a:prstGeom prst="rect">
            <a:avLst/>
          </a:prstGeom>
        </p:spPr>
        <p:txBody>
          <a:bodyPr wrap="square">
            <a:spAutoFit/>
          </a:bodyPr>
          <a:lstStyle/>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有參加國中技藝學程且成績表現不錯的學生</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技優入學</a:t>
            </a:r>
          </a:p>
          <a:p>
            <a:pPr marL="298450" indent="-146050" algn="just">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興趣明確、性向顯著的學生</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優先免試入學升讀私立高職或五專</a:t>
            </a: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經濟弱勢的學生</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產業特殊需求類科優先入學</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實用技能學程分發</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建教合作班</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產學合作班</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台德菁英班</a:t>
            </a:r>
          </a:p>
          <a:p>
            <a:pPr marL="298450" indent="-146050" algn="just">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認同在地就學</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且想</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要</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及早定位的學生</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優先免試入學升讀公立高中職或五專</a:t>
            </a:r>
          </a:p>
        </p:txBody>
      </p:sp>
    </p:spTree>
    <p:extLst>
      <p:ext uri="{BB962C8B-B14F-4D97-AF65-F5344CB8AC3E}">
        <p14:creationId xmlns:p14="http://schemas.microsoft.com/office/powerpoint/2010/main" val="405246031"/>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3C7E81-52C8-455A-AD0C-706D0BAE85F9}"/>
              </a:ext>
            </a:extLst>
          </p:cNvPr>
          <p:cNvSpPr/>
          <p:nvPr/>
        </p:nvSpPr>
        <p:spPr>
          <a:xfrm>
            <a:off x="935596" y="548680"/>
            <a:ext cx="7272808" cy="1400383"/>
          </a:xfrm>
          <a:prstGeom prst="rect">
            <a:avLst/>
          </a:prstGeom>
        </p:spPr>
        <p:txBody>
          <a:bodyPr wrap="square">
            <a:spAutoFit/>
          </a:bodyPr>
          <a:lstStyle/>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inherit"/>
                <a:cs typeface="Helvetica" panose="020B0604020202020204" pitchFamily="34" charset="0"/>
              </a:rPr>
              <a:t>會考成績公布之後</a:t>
            </a: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endParaRPr lang="en-US"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怎麼輔導學生升學</a:t>
            </a:r>
            <a:endParaRPr lang="zh-TW" altLang="zh-TW" sz="4000" b="1" dirty="0">
              <a:effectLst>
                <a:outerShdw blurRad="38100" dist="38100" dir="2700000" algn="tl">
                  <a:srgbClr val="000000">
                    <a:alpha val="43137"/>
                  </a:srgbClr>
                </a:outerShdw>
              </a:effectLst>
              <a:latin typeface="新細明體" panose="02020500000000000000" pitchFamily="18" charset="-120"/>
              <a:cs typeface="新細明體" panose="02020500000000000000" pitchFamily="18" charset="-120"/>
            </a:endParaRPr>
          </a:p>
        </p:txBody>
      </p:sp>
      <p:sp>
        <p:nvSpPr>
          <p:cNvPr id="2" name="矩形 1">
            <a:extLst>
              <a:ext uri="{FF2B5EF4-FFF2-40B4-BE49-F238E27FC236}">
                <a16:creationId xmlns:a16="http://schemas.microsoft.com/office/drawing/2014/main" id="{437F1584-62C6-49EE-A37B-3401B65FBDA3}"/>
              </a:ext>
            </a:extLst>
          </p:cNvPr>
          <p:cNvSpPr/>
          <p:nvPr/>
        </p:nvSpPr>
        <p:spPr>
          <a:xfrm>
            <a:off x="904816" y="2025908"/>
            <a:ext cx="7272808" cy="3693319"/>
          </a:xfrm>
          <a:prstGeom prst="rect">
            <a:avLst/>
          </a:prstGeom>
        </p:spPr>
        <p:txBody>
          <a:bodyPr wrap="square">
            <a:spAutoFit/>
          </a:bodyPr>
          <a:lstStyle/>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興趣明確、性向顯著且國中教育會考成績</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達一定程度的學生</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優先免試入學升讀公立高職</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學科特招</a:t>
            </a:r>
          </a:p>
          <a:p>
            <a:pPr marL="298450" indent="-146050" algn="just">
              <a:spcBef>
                <a:spcPts val="600"/>
              </a:spcBef>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完全中學</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之</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國中部成績達門檻的學生</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直升入學</a:t>
            </a:r>
          </a:p>
          <a:p>
            <a:pPr marL="298450" indent="-146050" algn="just">
              <a:spcBef>
                <a:spcPts val="600"/>
              </a:spcBef>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興趣、性向尚</a:t>
            </a: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不明確</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的學生</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高中職、五專免試入學</a:t>
            </a:r>
          </a:p>
        </p:txBody>
      </p:sp>
    </p:spTree>
    <p:extLst>
      <p:ext uri="{BB962C8B-B14F-4D97-AF65-F5344CB8AC3E}">
        <p14:creationId xmlns:p14="http://schemas.microsoft.com/office/powerpoint/2010/main" val="381108560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3C7E81-52C8-455A-AD0C-706D0BAE85F9}"/>
              </a:ext>
            </a:extLst>
          </p:cNvPr>
          <p:cNvSpPr/>
          <p:nvPr/>
        </p:nvSpPr>
        <p:spPr>
          <a:xfrm>
            <a:off x="935596" y="548680"/>
            <a:ext cx="7272808" cy="1400383"/>
          </a:xfrm>
          <a:prstGeom prst="rect">
            <a:avLst/>
          </a:prstGeom>
        </p:spPr>
        <p:txBody>
          <a:bodyPr wrap="square">
            <a:spAutoFit/>
          </a:bodyPr>
          <a:lstStyle/>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inherit"/>
                <a:cs typeface="Helvetica" panose="020B0604020202020204" pitchFamily="34" charset="0"/>
              </a:rPr>
              <a:t>會考成績公布之後</a:t>
            </a: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endParaRPr lang="en-US"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怎麼輔導學生升學</a:t>
            </a:r>
            <a:endParaRPr lang="zh-TW" altLang="zh-TW" sz="4000" b="1" dirty="0">
              <a:effectLst>
                <a:outerShdw blurRad="38100" dist="38100" dir="2700000" algn="tl">
                  <a:srgbClr val="000000">
                    <a:alpha val="43137"/>
                  </a:srgbClr>
                </a:outerShdw>
              </a:effectLst>
              <a:latin typeface="新細明體" panose="02020500000000000000" pitchFamily="18" charset="-120"/>
              <a:cs typeface="新細明體" panose="02020500000000000000" pitchFamily="18" charset="-120"/>
            </a:endParaRPr>
          </a:p>
        </p:txBody>
      </p:sp>
      <p:sp>
        <p:nvSpPr>
          <p:cNvPr id="2" name="矩形 1">
            <a:extLst>
              <a:ext uri="{FF2B5EF4-FFF2-40B4-BE49-F238E27FC236}">
                <a16:creationId xmlns:a16="http://schemas.microsoft.com/office/drawing/2014/main" id="{437F1584-62C6-49EE-A37B-3401B65FBDA3}"/>
              </a:ext>
            </a:extLst>
          </p:cNvPr>
          <p:cNvSpPr/>
          <p:nvPr/>
        </p:nvSpPr>
        <p:spPr>
          <a:xfrm>
            <a:off x="904816" y="2025908"/>
            <a:ext cx="7272808" cy="1384995"/>
          </a:xfrm>
          <a:prstGeom prst="rect">
            <a:avLst/>
          </a:prstGeom>
        </p:spPr>
        <p:txBody>
          <a:bodyPr wrap="square">
            <a:spAutoFit/>
          </a:bodyPr>
          <a:lstStyle/>
          <a:p>
            <a:pPr marL="298450" indent="-146050" algn="just">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家長有特殊規劃的學生</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私校獨招</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其他</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招生</a:t>
            </a:r>
            <a:endPar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6017168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3C7E81-52C8-455A-AD0C-706D0BAE85F9}"/>
              </a:ext>
            </a:extLst>
          </p:cNvPr>
          <p:cNvSpPr/>
          <p:nvPr/>
        </p:nvSpPr>
        <p:spPr>
          <a:xfrm>
            <a:off x="935596" y="548680"/>
            <a:ext cx="7272808" cy="1400383"/>
          </a:xfrm>
          <a:prstGeom prst="rect">
            <a:avLst/>
          </a:prstGeom>
        </p:spPr>
        <p:txBody>
          <a:bodyPr wrap="square">
            <a:spAutoFit/>
          </a:bodyPr>
          <a:lstStyle/>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高中職、五專報到之後，</a:t>
            </a:r>
            <a:endParaRPr lang="en-US"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marL="146050" indent="-146050" algn="ctr">
              <a:spcBef>
                <a:spcPts val="600"/>
              </a:spcBef>
              <a:spcAft>
                <a:spcPts val="0"/>
              </a:spcAft>
            </a:pP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怎麼輔導學生升學</a:t>
            </a:r>
            <a:endParaRPr lang="zh-TW" altLang="zh-TW" sz="4000" b="1" dirty="0">
              <a:effectLst>
                <a:outerShdw blurRad="38100" dist="38100" dir="2700000" algn="tl">
                  <a:srgbClr val="000000">
                    <a:alpha val="43137"/>
                  </a:srgbClr>
                </a:outerShdw>
              </a:effectLst>
              <a:latin typeface="新細明體" panose="02020500000000000000" pitchFamily="18" charset="-120"/>
              <a:cs typeface="新細明體" panose="02020500000000000000" pitchFamily="18" charset="-120"/>
            </a:endParaRPr>
          </a:p>
        </p:txBody>
      </p:sp>
      <p:sp>
        <p:nvSpPr>
          <p:cNvPr id="2" name="矩形 1">
            <a:extLst>
              <a:ext uri="{FF2B5EF4-FFF2-40B4-BE49-F238E27FC236}">
                <a16:creationId xmlns:a16="http://schemas.microsoft.com/office/drawing/2014/main" id="{50BFAB92-3F0C-4BD0-A743-F3B6C392E324}"/>
              </a:ext>
            </a:extLst>
          </p:cNvPr>
          <p:cNvSpPr/>
          <p:nvPr/>
        </p:nvSpPr>
        <p:spPr>
          <a:xfrm>
            <a:off x="965629" y="2231282"/>
            <a:ext cx="7488832" cy="2677656"/>
          </a:xfrm>
          <a:prstGeom prst="rect">
            <a:avLst/>
          </a:prstGeom>
        </p:spPr>
        <p:txBody>
          <a:bodyPr wrap="square">
            <a:spAutoFit/>
          </a:bodyPr>
          <a:lstStyle/>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尚未</a:t>
            </a: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定位</a:t>
            </a: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的學生</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高中職、五專免試入學續招</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專業群科甄選入學續招</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技術型高級中等學校單獨招生續招</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實用技能學程分發續招</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建教合作班</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產學合作班</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台德菁英班續招</a:t>
            </a:r>
          </a:p>
        </p:txBody>
      </p:sp>
    </p:spTree>
    <p:extLst>
      <p:ext uri="{BB962C8B-B14F-4D97-AF65-F5344CB8AC3E}">
        <p14:creationId xmlns:p14="http://schemas.microsoft.com/office/powerpoint/2010/main" val="218822636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3C7E81-52C8-455A-AD0C-706D0BAE85F9}"/>
              </a:ext>
            </a:extLst>
          </p:cNvPr>
          <p:cNvSpPr/>
          <p:nvPr/>
        </p:nvSpPr>
        <p:spPr>
          <a:xfrm>
            <a:off x="935596" y="548680"/>
            <a:ext cx="7272808" cy="1338828"/>
          </a:xfrm>
          <a:prstGeom prst="rect">
            <a:avLst/>
          </a:prstGeom>
        </p:spPr>
        <p:txBody>
          <a:bodyPr wrap="square">
            <a:spAutoFit/>
          </a:bodyPr>
          <a:lstStyle/>
          <a:p>
            <a:pPr marL="146050" indent="-146050" algn="ctr">
              <a:spcBef>
                <a:spcPts val="600"/>
              </a:spcBef>
              <a:spcAft>
                <a:spcPts val="0"/>
              </a:spcAft>
            </a:pPr>
            <a:r>
              <a:rPr lang="zh-TW" altLang="zh-TW" sz="3600" b="1" dirty="0">
                <a:solidFill>
                  <a:srgbClr val="1D2129"/>
                </a:solidFill>
                <a:effectLst>
                  <a:outerShdw blurRad="38100" dist="38100" dir="2700000" algn="tl">
                    <a:srgbClr val="000000">
                      <a:alpha val="43137"/>
                    </a:srgbClr>
                  </a:outerShdw>
                </a:effectLst>
                <a:latin typeface="inherit"/>
                <a:cs typeface="Helvetica" panose="020B0604020202020204" pitchFamily="34" charset="0"/>
              </a:rPr>
              <a:t>進入高中職、五專之後但適應不良</a:t>
            </a:r>
            <a:r>
              <a:rPr lang="zh-TW" altLang="zh-TW" sz="36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t>
            </a:r>
            <a:endParaRPr lang="en-US" altLang="zh-TW" sz="36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marL="146050" indent="-146050" algn="ctr">
              <a:spcBef>
                <a:spcPts val="600"/>
              </a:spcBef>
              <a:spcAft>
                <a:spcPts val="0"/>
              </a:spcAft>
            </a:pPr>
            <a:r>
              <a:rPr lang="zh-TW" altLang="zh-TW" sz="36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怎麼輔導學生升</a:t>
            </a:r>
            <a:r>
              <a:rPr lang="zh-TW" altLang="zh-TW"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學</a:t>
            </a:r>
            <a:endParaRPr lang="zh-TW" altLang="zh-TW" sz="4000" b="1" dirty="0">
              <a:effectLst>
                <a:outerShdw blurRad="38100" dist="38100" dir="2700000" algn="tl">
                  <a:srgbClr val="000000">
                    <a:alpha val="43137"/>
                  </a:srgbClr>
                </a:outerShdw>
              </a:effectLst>
              <a:latin typeface="新細明體" panose="02020500000000000000" pitchFamily="18" charset="-120"/>
              <a:cs typeface="新細明體" panose="02020500000000000000" pitchFamily="18" charset="-120"/>
            </a:endParaRPr>
          </a:p>
        </p:txBody>
      </p:sp>
      <p:sp>
        <p:nvSpPr>
          <p:cNvPr id="2" name="矩形 1">
            <a:extLst>
              <a:ext uri="{FF2B5EF4-FFF2-40B4-BE49-F238E27FC236}">
                <a16:creationId xmlns:a16="http://schemas.microsoft.com/office/drawing/2014/main" id="{1C084D62-7E1F-4265-ADCD-26AB52E6FCF0}"/>
              </a:ext>
            </a:extLst>
          </p:cNvPr>
          <p:cNvSpPr/>
          <p:nvPr/>
        </p:nvSpPr>
        <p:spPr>
          <a:xfrm>
            <a:off x="989602" y="2060848"/>
            <a:ext cx="7164796" cy="1846659"/>
          </a:xfrm>
          <a:prstGeom prst="rect">
            <a:avLst/>
          </a:prstGeom>
        </p:spPr>
        <p:txBody>
          <a:bodyPr wrap="square">
            <a:spAutoFit/>
          </a:bodyPr>
          <a:lstStyle/>
          <a:p>
            <a:pPr marL="298450" indent="-146050" algn="just">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適性轉學</a:t>
            </a:r>
            <a:r>
              <a:rPr lang="en-US" altLang="zh-TW" sz="2000" b="1" dirty="0">
                <a:effectLst>
                  <a:outerShdw blurRad="38100" dist="38100" dir="2700000" algn="tl">
                    <a:srgbClr val="000000">
                      <a:alpha val="43137"/>
                    </a:srgbClr>
                  </a:outerShdw>
                </a:effectLst>
                <a:latin typeface="+mn-ea"/>
                <a:ea typeface="+mn-ea"/>
                <a:cs typeface="Times New Roman" panose="02020603050405020304" pitchFamily="18" charset="0"/>
              </a:rPr>
              <a:t>(</a:t>
            </a:r>
            <a:r>
              <a:rPr lang="zh-TW" altLang="en-US" sz="2000" b="1" dirty="0">
                <a:effectLst>
                  <a:outerShdw blurRad="38100" dist="38100" dir="2700000" algn="tl">
                    <a:srgbClr val="000000">
                      <a:alpha val="43137"/>
                    </a:srgbClr>
                  </a:outerShdw>
                </a:effectLst>
                <a:latin typeface="+mn-ea"/>
                <a:ea typeface="+mn-ea"/>
                <a:cs typeface="Times New Roman" panose="02020603050405020304" pitchFamily="18" charset="0"/>
              </a:rPr>
              <a:t>無學科考試</a:t>
            </a:r>
            <a:r>
              <a:rPr lang="en-US" altLang="zh-TW" sz="2000" b="1" dirty="0">
                <a:effectLst>
                  <a:outerShdw blurRad="38100" dist="38100" dir="2700000" algn="tl">
                    <a:srgbClr val="000000">
                      <a:alpha val="43137"/>
                    </a:srgbClr>
                  </a:outerShdw>
                </a:effectLst>
                <a:latin typeface="+mn-ea"/>
                <a:ea typeface="+mn-ea"/>
                <a:cs typeface="Times New Roman" panose="02020603050405020304" pitchFamily="18" charset="0"/>
              </a:rPr>
              <a:t>)</a:t>
            </a:r>
            <a:endParaRPr lang="zh-TW" altLang="zh-TW" sz="2000" b="1" dirty="0">
              <a:effectLst>
                <a:outerShdw blurRad="38100" dist="38100" dir="2700000" algn="tl">
                  <a:srgbClr val="000000">
                    <a:alpha val="43137"/>
                  </a:srgbClr>
                </a:outerShdw>
              </a:effectLst>
              <a:latin typeface="+mn-ea"/>
              <a:ea typeface="+mn-ea"/>
              <a:cs typeface="Times New Roman" panose="02020603050405020304" pitchFamily="18" charset="0"/>
            </a:endParaRPr>
          </a:p>
          <a:p>
            <a:pPr marL="298450" indent="-146050" algn="just">
              <a:spcBef>
                <a:spcPts val="600"/>
              </a:spcBef>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報考轉學聯招或各校轉學獨招</a:t>
            </a:r>
          </a:p>
          <a:p>
            <a:pPr marL="298450" indent="-146050" algn="just">
              <a:spcBef>
                <a:spcPts val="600"/>
              </a:spcBef>
              <a:spcAft>
                <a:spcPts val="0"/>
              </a:spcAft>
            </a:pP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參加下一學年度高中職、五專入學招生</a:t>
            </a:r>
            <a:endPar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effectLst>
                  <a:outerShdw blurRad="38100" dist="38100" dir="2700000" algn="tl">
                    <a:srgbClr val="000000">
                      <a:alpha val="43137"/>
                    </a:srgbClr>
                  </a:outerShdw>
                </a:effectLst>
                <a:latin typeface="+mn-ea"/>
                <a:ea typeface="+mn-ea"/>
                <a:cs typeface="Times New Roman" panose="02020603050405020304" pitchFamily="18" charset="0"/>
              </a:rPr>
              <a:t>(</a:t>
            </a:r>
            <a:r>
              <a:rPr lang="zh-TW" altLang="en-US" sz="2000" b="1" dirty="0">
                <a:effectLst>
                  <a:outerShdw blurRad="38100" dist="38100" dir="2700000" algn="tl">
                    <a:srgbClr val="000000">
                      <a:alpha val="43137"/>
                    </a:srgbClr>
                  </a:outerShdw>
                </a:effectLst>
                <a:latin typeface="+mn-ea"/>
                <a:ea typeface="+mn-ea"/>
                <a:cs typeface="Times New Roman" panose="02020603050405020304" pitchFamily="18" charset="0"/>
              </a:rPr>
              <a:t>需報名當年度的國中教育會考</a:t>
            </a:r>
            <a:r>
              <a:rPr lang="en-US" altLang="zh-TW" sz="2000" b="1" dirty="0">
                <a:effectLst>
                  <a:outerShdw blurRad="38100" dist="38100" dir="2700000" algn="tl">
                    <a:srgbClr val="000000">
                      <a:alpha val="43137"/>
                    </a:srgbClr>
                  </a:outerShdw>
                </a:effectLst>
                <a:latin typeface="+mn-ea"/>
                <a:ea typeface="+mn-ea"/>
                <a:cs typeface="Times New Roman" panose="02020603050405020304" pitchFamily="18" charset="0"/>
              </a:rPr>
              <a:t>)</a:t>
            </a:r>
            <a:endParaRPr lang="zh-TW" altLang="zh-TW" sz="2000" b="1" dirty="0">
              <a:effectLst>
                <a:outerShdw blurRad="38100" dist="38100" dir="2700000" algn="tl">
                  <a:srgbClr val="000000">
                    <a:alpha val="43137"/>
                  </a:srgbClr>
                </a:outerShdw>
              </a:effectLst>
              <a:latin typeface="+mn-ea"/>
              <a:ea typeface="+mn-ea"/>
              <a:cs typeface="Times New Roman" panose="02020603050405020304" pitchFamily="18" charset="0"/>
            </a:endParaRPr>
          </a:p>
        </p:txBody>
      </p:sp>
    </p:spTree>
    <p:extLst>
      <p:ext uri="{BB962C8B-B14F-4D97-AF65-F5344CB8AC3E}">
        <p14:creationId xmlns:p14="http://schemas.microsoft.com/office/powerpoint/2010/main" val="3347107338"/>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D04AE3-75C1-4651-8C38-0A7C374A1119}"/>
              </a:ext>
            </a:extLst>
          </p:cNvPr>
          <p:cNvSpPr/>
          <p:nvPr/>
        </p:nvSpPr>
        <p:spPr>
          <a:xfrm>
            <a:off x="935596" y="2421032"/>
            <a:ext cx="7272808" cy="2015936"/>
          </a:xfrm>
          <a:prstGeom prst="rect">
            <a:avLst/>
          </a:prstGeom>
        </p:spPr>
        <p:txBody>
          <a:bodyPr wrap="square">
            <a:spAutoFit/>
          </a:bodyPr>
          <a:lstStyle/>
          <a:p>
            <a:pPr marL="146050" indent="-146050" algn="ctr">
              <a:spcBef>
                <a:spcPts val="600"/>
              </a:spcBef>
              <a:spcAft>
                <a:spcPts val="0"/>
              </a:spcAft>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有關輔導學生</a:t>
            </a:r>
            <a:endParaRPr lang="en-US" altLang="zh-TW"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endParaRPr>
          </a:p>
          <a:p>
            <a:pPr marL="146050" indent="-146050" algn="ctr">
              <a:spcBef>
                <a:spcPts val="600"/>
              </a:spcBef>
              <a:spcAft>
                <a:spcPts val="0"/>
              </a:spcAft>
            </a:pPr>
            <a:r>
              <a:rPr lang="zh-TW" altLang="en-US" sz="6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志願選填</a:t>
            </a:r>
            <a:endParaRPr lang="zh-TW" altLang="zh-TW"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新細明體" panose="02020500000000000000" pitchFamily="18" charset="-120"/>
            </a:endParaRPr>
          </a:p>
        </p:txBody>
      </p:sp>
    </p:spTree>
    <p:extLst>
      <p:ext uri="{BB962C8B-B14F-4D97-AF65-F5344CB8AC3E}">
        <p14:creationId xmlns:p14="http://schemas.microsoft.com/office/powerpoint/2010/main" val="92245893"/>
      </p:ext>
    </p:extLst>
  </p:cSld>
  <p:clrMapOvr>
    <a:masterClrMapping/>
  </p:clrMapOvr>
  <p:transition>
    <p:cut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392877" y="908720"/>
            <a:ext cx="8358246" cy="1800200"/>
          </a:xfrm>
          <a:prstGeom prst="rect">
            <a:avLst/>
          </a:prstGeom>
          <a:solidFill>
            <a:srgbClr val="CCFFCC"/>
          </a:solidFill>
          <a:ln w="12700">
            <a:solidFill>
              <a:srgbClr val="3333FF"/>
            </a:solidFill>
            <a:miter lim="800000"/>
            <a:headEnd/>
            <a:tailEnd/>
          </a:ln>
        </p:spPr>
        <p:txBody>
          <a:bodyPr anchor="ctr"/>
          <a:lstStyle/>
          <a:p>
            <a:pPr eaLnBrk="0" hangingPunct="0">
              <a:defRPr/>
            </a:pPr>
            <a:r>
              <a:rPr lang="en-US" altLang="zh-TW" sz="4000" b="1" dirty="0">
                <a:solidFill>
                  <a:srgbClr val="0000FF"/>
                </a:solidFill>
                <a:effectLst>
                  <a:outerShdw blurRad="38100" dist="38100" dir="2700000" algn="tl">
                    <a:srgbClr val="000000"/>
                  </a:outerShdw>
                </a:effectLst>
                <a:latin typeface="Times New Roman" pitchFamily="18" charset="0"/>
                <a:ea typeface="+mj-ea"/>
                <a:cs typeface="Times New Roman" pitchFamily="18" charset="0"/>
              </a:rPr>
              <a:t>5.</a:t>
            </a:r>
            <a:r>
              <a:rPr lang="zh-TW" altLang="en-US" sz="4000" b="1" dirty="0">
                <a:solidFill>
                  <a:srgbClr val="FF00FF"/>
                </a:solidFill>
                <a:effectLst>
                  <a:outerShdw blurRad="38100" dist="38100" dir="2700000" algn="tl">
                    <a:srgbClr val="000000"/>
                  </a:outerShdw>
                </a:effectLst>
                <a:latin typeface="Times New Roman" pitchFamily="18" charset="0"/>
                <a:ea typeface="+mj-ea"/>
                <a:cs typeface="Times New Roman" pitchFamily="18" charset="0"/>
              </a:rPr>
              <a:t>五專優先免試入學</a:t>
            </a:r>
            <a:r>
              <a:rPr lang="zh-TW" altLang="en-US" sz="4000" b="1" dirty="0">
                <a:solidFill>
                  <a:srgbClr val="0000FF"/>
                </a:solidFill>
                <a:effectLst>
                  <a:outerShdw blurRad="38100" dist="38100" dir="2700000" algn="tl">
                    <a:srgbClr val="000000"/>
                  </a:outerShdw>
                </a:effectLst>
                <a:latin typeface="Times New Roman" pitchFamily="18" charset="0"/>
                <a:cs typeface="Times New Roman" pitchFamily="18" charset="0"/>
              </a:rPr>
              <a:t>名額持續增加</a:t>
            </a:r>
            <a:endParaRPr lang="en-US" altLang="zh-TW" sz="4000" b="1"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㊣私立學校：</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不低於</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50%</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，且比率不得少於</a:t>
            </a:r>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109</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a:t>
            </a:r>
            <a:endPar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㊣國立學校：</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不低於</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80%</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，且比率不得少於</a:t>
            </a:r>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109</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a:t>
            </a:r>
            <a:endPar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90901064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5" name="標題 1"/>
          <p:cNvSpPr txBox="1">
            <a:spLocks/>
          </p:cNvSpPr>
          <p:nvPr/>
        </p:nvSpPr>
        <p:spPr>
          <a:xfrm>
            <a:off x="645304" y="692696"/>
            <a:ext cx="8158191" cy="4968551"/>
          </a:xfrm>
          <a:prstGeom prst="rect">
            <a:avLst/>
          </a:prstGeom>
        </p:spPr>
        <p:txBody>
          <a:bodyPr/>
          <a:lstStyle/>
          <a:p>
            <a:pPr algn="ctr" eaLnBrk="0" hangingPunct="0">
              <a:lnSpc>
                <a:spcPct val="150000"/>
              </a:lnSpc>
              <a:defRPr/>
            </a:pPr>
            <a:r>
              <a:rPr lang="zh-TW" altLang="en-US" sz="48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預估得分</a:t>
            </a:r>
            <a:r>
              <a:rPr lang="en-US" altLang="zh-TW" sz="48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or</a:t>
            </a:r>
            <a:r>
              <a:rPr lang="zh-TW" altLang="en-US" sz="48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排名</a:t>
            </a:r>
            <a:endParaRPr lang="en-US" altLang="zh-TW" sz="48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algn="just" eaLnBrk="0" hangingPunct="0">
              <a:defRPr/>
            </a:pPr>
            <a:r>
              <a:rPr lang="en-US" altLang="zh-TW"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a:t>
            </a:r>
            <a:r>
              <a:rPr lang="zh-TW" altLang="en-US"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會考前：</a:t>
            </a:r>
            <a:endParaRPr lang="en-US" altLang="zh-TW"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algn="just" eaLnBrk="0" hangingPunct="0">
              <a:defRPr/>
            </a:pPr>
            <a:r>
              <a:rPr lang="zh-TW" altLang="en-US"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以最近</a:t>
            </a:r>
            <a:r>
              <a:rPr lang="en-US" altLang="zh-TW"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1</a:t>
            </a:r>
            <a:r>
              <a:rPr lang="zh-TW" altLang="en-US"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r>
              <a:rPr lang="en-US" altLang="zh-TW"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2</a:t>
            </a:r>
            <a:r>
              <a:rPr lang="zh-TW" altLang="en-US"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次模擬考的成績</a:t>
            </a:r>
            <a:r>
              <a:rPr lang="en-US" altLang="zh-TW"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or</a:t>
            </a:r>
            <a:r>
              <a:rPr lang="zh-TW" altLang="en-US"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排名來估算</a:t>
            </a:r>
            <a:endParaRPr lang="en-US" altLang="zh-TW"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algn="just" eaLnBrk="0" hangingPunct="0">
              <a:spcBef>
                <a:spcPts val="600"/>
              </a:spcBef>
              <a:defRPr/>
            </a:pPr>
            <a:r>
              <a:rPr lang="en-US" altLang="zh-TW"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a:t>
            </a:r>
            <a:r>
              <a:rPr lang="zh-TW" altLang="en-US"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會考後，成績公布前：</a:t>
            </a:r>
            <a:endParaRPr lang="en-US" altLang="zh-TW"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algn="just" eaLnBrk="0" hangingPunct="0">
              <a:defRPr/>
            </a:pPr>
            <a:r>
              <a:rPr lang="zh-TW" altLang="en-US" sz="20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          </a:t>
            </a:r>
            <a:r>
              <a:rPr lang="zh-TW" altLang="en-US"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以心測中心所公布去年的標準來估算</a:t>
            </a:r>
            <a:endParaRPr lang="en-US" altLang="zh-TW"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algn="just" eaLnBrk="0" hangingPunct="0">
              <a:defRPr/>
            </a:pPr>
            <a:r>
              <a:rPr lang="zh-TW" altLang="en-US"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lang="en-US" altLang="zh-TW"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r>
              <a:rPr lang="zh-TW" altLang="en-US"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國中教育會考的</a:t>
            </a:r>
            <a:r>
              <a:rPr lang="zh-TW" altLang="en-US"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難度</a:t>
            </a:r>
            <a:r>
              <a:rPr lang="zh-TW" altLang="en-US"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和</a:t>
            </a:r>
            <a:r>
              <a:rPr lang="zh-TW" altLang="en-US"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鑑別度</a:t>
            </a:r>
            <a:r>
              <a:rPr lang="zh-TW" altLang="en-US"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一直都很穩定，頂多差</a:t>
            </a:r>
            <a:r>
              <a:rPr lang="en-US" altLang="en-US"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1</a:t>
            </a:r>
            <a:r>
              <a:rPr lang="zh-TW" altLang="en-US"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r>
              <a:rPr lang="en-US" altLang="zh-TW"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2</a:t>
            </a:r>
            <a:r>
              <a:rPr lang="zh-TW" altLang="en-US"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題而已</a:t>
            </a:r>
            <a:r>
              <a:rPr lang="en-US" altLang="zh-TW"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p>
          <a:p>
            <a:pPr algn="just" eaLnBrk="0" hangingPunct="0">
              <a:spcBef>
                <a:spcPts val="600"/>
              </a:spcBef>
              <a:defRPr/>
            </a:pPr>
            <a:r>
              <a:rPr lang="en-US" altLang="zh-TW"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a:t>
            </a:r>
            <a:r>
              <a:rPr lang="zh-TW" altLang="en-US"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會考成績公布後：</a:t>
            </a:r>
            <a:endParaRPr lang="en-US" altLang="zh-TW"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algn="just" eaLnBrk="0" hangingPunct="0">
              <a:defRPr/>
            </a:pPr>
            <a:r>
              <a:rPr lang="zh-TW" altLang="en-US"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成績確定，據以計算國中教育會考積分</a:t>
            </a:r>
            <a:endParaRPr lang="en-US" altLang="zh-TW"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algn="just" eaLnBrk="0" hangingPunct="0">
              <a:spcBef>
                <a:spcPts val="600"/>
              </a:spcBef>
              <a:defRPr/>
            </a:pPr>
            <a:r>
              <a:rPr lang="en-US" altLang="zh-TW"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a:t>
            </a:r>
            <a:r>
              <a:rPr lang="zh-TW" altLang="en-US" sz="3200" b="1" kern="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免試入學</a:t>
            </a:r>
            <a:r>
              <a:rPr lang="zh-TW" altLang="en-US"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個別序位區間公布後：</a:t>
            </a:r>
            <a:endParaRPr lang="en-US" altLang="zh-TW" sz="32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algn="just" eaLnBrk="0" hangingPunct="0">
              <a:spcBef>
                <a:spcPts val="0"/>
              </a:spcBef>
              <a:defRPr/>
            </a:pPr>
            <a:r>
              <a:rPr lang="zh-TW" altLang="en-US" sz="2000" b="1" kern="0" dirty="0">
                <a:solidFill>
                  <a:srgbClr val="FF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排名確定，據以預估大免落點</a:t>
            </a:r>
            <a:endParaRPr lang="zh-TW" altLang="en-US" sz="2000" b="1" kern="0"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55645022"/>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3C7E81-52C8-455A-AD0C-706D0BAE85F9}"/>
              </a:ext>
            </a:extLst>
          </p:cNvPr>
          <p:cNvSpPr/>
          <p:nvPr/>
        </p:nvSpPr>
        <p:spPr>
          <a:xfrm>
            <a:off x="935596" y="548680"/>
            <a:ext cx="7272808" cy="707886"/>
          </a:xfrm>
          <a:prstGeom prst="rect">
            <a:avLst/>
          </a:prstGeom>
        </p:spPr>
        <p:txBody>
          <a:bodyPr wrap="square">
            <a:spAutoFit/>
          </a:bodyPr>
          <a:lstStyle/>
          <a:p>
            <a:pPr marL="146050" indent="-146050" algn="ctr">
              <a:spcBef>
                <a:spcPts val="600"/>
              </a:spcBef>
              <a:spcAft>
                <a:spcPts val="0"/>
              </a:spcAft>
            </a:pPr>
            <a:r>
              <a:rPr lang="en-US" altLang="zh-TW" sz="4000" b="1" dirty="0">
                <a:solidFill>
                  <a:srgbClr val="1D2129"/>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r>
              <a:rPr lang="zh-TW" altLang="en-US" sz="4000" b="1" dirty="0">
                <a:solidFill>
                  <a:srgbClr val="1D2129"/>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大免</a:t>
            </a:r>
            <a:r>
              <a:rPr lang="en-US" altLang="zh-TW" sz="4000" b="1" dirty="0">
                <a:solidFill>
                  <a:srgbClr val="1D2129"/>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r>
              <a:rPr lang="zh-TW" altLang="zh-TW" sz="4000" b="1" dirty="0">
                <a:solidFill>
                  <a:srgbClr val="1D2129"/>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落點分析</a:t>
            </a:r>
            <a:r>
              <a:rPr lang="zh-TW" altLang="en-US" sz="4000" b="1" dirty="0">
                <a:solidFill>
                  <a:srgbClr val="1D2129"/>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較佳的時機</a:t>
            </a:r>
            <a:endParaRPr lang="zh-TW" altLang="zh-TW" sz="40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p:txBody>
      </p:sp>
      <p:sp>
        <p:nvSpPr>
          <p:cNvPr id="2" name="矩形 1">
            <a:extLst>
              <a:ext uri="{FF2B5EF4-FFF2-40B4-BE49-F238E27FC236}">
                <a16:creationId xmlns:a16="http://schemas.microsoft.com/office/drawing/2014/main" id="{A8C9B4D9-F4B2-42ED-A6EB-50FE612A5DD9}"/>
              </a:ext>
            </a:extLst>
          </p:cNvPr>
          <p:cNvSpPr/>
          <p:nvPr/>
        </p:nvSpPr>
        <p:spPr>
          <a:xfrm>
            <a:off x="935596" y="1628800"/>
            <a:ext cx="7308812" cy="3816429"/>
          </a:xfrm>
          <a:prstGeom prst="rect">
            <a:avLst/>
          </a:prstGeom>
        </p:spPr>
        <p:txBody>
          <a:bodyPr wrap="square">
            <a:spAutoFit/>
          </a:bodyPr>
          <a:lstStyle/>
          <a:p>
            <a:pPr marL="298450" indent="-146050" algn="just">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1.6/4</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會考成績公布之後</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心測中心同時公布</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各科能力等級加標示之人數的百分比統計表</a:t>
            </a:r>
            <a:r>
              <a:rPr lang="zh-TW"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各能力等級類別暨寫作測驗級分之人數</a:t>
            </a:r>
            <a:r>
              <a:rPr lang="en-US" altLang="zh-TW" sz="20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&amp;</a:t>
            </a:r>
            <a:r>
              <a:rPr lang="zh-TW"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百分比統計表</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我們才能據此得知今年學生的國中教育會考成績表現和去年</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到底有多大的差異</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98450" indent="-146050" algn="just">
              <a:spcAft>
                <a:spcPts val="0"/>
              </a:spcAft>
            </a:pPr>
            <a:r>
              <a:rPr lang="zh-TW" altLang="en-US" sz="20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   </a:t>
            </a:r>
            <a:r>
              <a:rPr lang="en-US" altLang="zh-TW" sz="20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r>
              <a:rPr lang="zh-TW" altLang="zh-TW" sz="20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不同難度的試題對高分群、中分群、低分群的學生影響不同</a:t>
            </a:r>
            <a:r>
              <a:rPr lang="en-US" altLang="zh-TW" sz="20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a:t>
            </a:r>
            <a:endParaRPr lang="zh-TW" altLang="zh-TW" sz="2000" b="1" dirty="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marL="298450" indent="-146050" algn="just">
              <a:spcBef>
                <a:spcPts val="1200"/>
              </a:spcBef>
              <a:spcAft>
                <a:spcPts val="0"/>
              </a:spcAft>
            </a:pP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2.6/17</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基北區高</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級</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中</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等學校</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免試入學</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委員會</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公布實際招生人數</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各校大免名額會再增加</a:t>
            </a: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，並提供學生查詢其序位區間之後</a:t>
            </a:r>
          </a:p>
        </p:txBody>
      </p:sp>
    </p:spTree>
    <p:extLst>
      <p:ext uri="{BB962C8B-B14F-4D97-AF65-F5344CB8AC3E}">
        <p14:creationId xmlns:p14="http://schemas.microsoft.com/office/powerpoint/2010/main" val="946749895"/>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left)">
                                      <p:cBhvr>
                                        <p:cTn id="19" dur="500"/>
                                        <p:tgtEl>
                                          <p:spTgt spid="2">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left)">
                                      <p:cBhvr>
                                        <p:cTn id="25" dur="500"/>
                                        <p:tgtEl>
                                          <p:spTgt spid="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wipe(left)">
                                      <p:cBhvr>
                                        <p:cTn id="3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5" name="標題 1"/>
          <p:cNvSpPr txBox="1">
            <a:spLocks/>
          </p:cNvSpPr>
          <p:nvPr/>
        </p:nvSpPr>
        <p:spPr>
          <a:xfrm>
            <a:off x="1071538" y="571480"/>
            <a:ext cx="7316886" cy="913303"/>
          </a:xfrm>
          <a:prstGeom prst="rect">
            <a:avLst/>
          </a:prstGeom>
        </p:spPr>
        <p:txBody>
          <a:bodyPr/>
          <a:lstStyle/>
          <a:p>
            <a:pPr algn="ctr" eaLnBrk="0" hangingPunct="0">
              <a:defRPr/>
            </a:pPr>
            <a:r>
              <a:rPr lang="zh-TW" altLang="en-US" sz="3200" b="1" kern="0" dirty="0">
                <a:effectLst>
                  <a:outerShdw blurRad="38100" dist="38100" dir="2700000" algn="tl">
                    <a:srgbClr val="000000">
                      <a:alpha val="43137"/>
                    </a:srgbClr>
                  </a:outerShdw>
                </a:effectLst>
                <a:latin typeface="標楷體" pitchFamily="65" charset="-120"/>
                <a:ea typeface="標楷體" pitchFamily="65" charset="-120"/>
                <a:cs typeface="+mj-cs"/>
              </a:rPr>
              <a:t>只想唸</a:t>
            </a:r>
            <a:r>
              <a:rPr lang="zh-TW" altLang="en-US" sz="48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高中普通科</a:t>
            </a:r>
            <a:r>
              <a:rPr lang="zh-TW" altLang="en-US" sz="3200" b="1" kern="0" dirty="0">
                <a:effectLst>
                  <a:outerShdw blurRad="38100" dist="38100" dir="2700000" algn="tl">
                    <a:srgbClr val="000000">
                      <a:alpha val="43137"/>
                    </a:srgbClr>
                  </a:outerShdw>
                </a:effectLst>
                <a:latin typeface="標楷體" pitchFamily="65" charset="-120"/>
                <a:ea typeface="標楷體" pitchFamily="65" charset="-120"/>
                <a:cs typeface="+mj-cs"/>
              </a:rPr>
              <a:t>的學生</a:t>
            </a:r>
          </a:p>
        </p:txBody>
      </p:sp>
      <p:sp>
        <p:nvSpPr>
          <p:cNvPr id="4" name="標題 1">
            <a:extLst>
              <a:ext uri="{FF2B5EF4-FFF2-40B4-BE49-F238E27FC236}">
                <a16:creationId xmlns:a16="http://schemas.microsoft.com/office/drawing/2014/main" id="{4451B753-1D86-44F7-9CEA-BA72F2FF035E}"/>
              </a:ext>
            </a:extLst>
          </p:cNvPr>
          <p:cNvSpPr txBox="1">
            <a:spLocks/>
          </p:cNvSpPr>
          <p:nvPr/>
        </p:nvSpPr>
        <p:spPr>
          <a:xfrm>
            <a:off x="1065957" y="1700808"/>
            <a:ext cx="7316886" cy="4464496"/>
          </a:xfrm>
          <a:prstGeom prst="rect">
            <a:avLst/>
          </a:prstGeom>
        </p:spPr>
        <p:txBody>
          <a:bodyPr/>
          <a:lstStyle/>
          <a:p>
            <a:pPr>
              <a:spcBef>
                <a:spcPts val="600"/>
              </a:spcBef>
            </a:pP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1.</a:t>
            </a:r>
            <a:r>
              <a:rPr lang="en-US" sz="3200" b="1" dirty="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28</a:t>
            </a: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分以上</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(3A+2A</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PR91</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以上，</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5,200</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人</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a:t>
            </a:r>
          </a:p>
          <a:p>
            <a:pPr>
              <a:spcBef>
                <a:spcPts val="0"/>
              </a:spcBef>
            </a:pP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ea typeface="+mj-ea"/>
                <a:cs typeface="Times New Roman" pitchFamily="18" charset="0"/>
              </a:rPr>
              <a:t>大免</a:t>
            </a: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前幾志願</a:t>
            </a: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a:t>
            </a:r>
            <a:endPar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endParaRPr>
          </a:p>
          <a:p>
            <a:pPr>
              <a:spcBef>
                <a:spcPts val="600"/>
              </a:spcBef>
            </a:pP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2.</a:t>
            </a: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未達</a:t>
            </a: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28</a:t>
            </a: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分</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(3A+2A</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PR91</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以下</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，想唸前幾志願</a:t>
            </a:r>
            <a:endParaRPr lang="en-US" altLang="zh-TW" sz="2400" b="1" dirty="0">
              <a:effectLst>
                <a:outerShdw blurRad="38100" dist="38100" dir="2700000" algn="tl">
                  <a:srgbClr val="000000">
                    <a:alpha val="43137"/>
                  </a:srgbClr>
                </a:outerShdw>
              </a:effectLst>
              <a:latin typeface="Times New Roman" pitchFamily="18" charset="0"/>
              <a:ea typeface="+mj-ea"/>
              <a:cs typeface="Times New Roman" pitchFamily="18" charset="0"/>
            </a:endParaRPr>
          </a:p>
          <a:p>
            <a:pPr>
              <a:spcBef>
                <a:spcPts val="0"/>
              </a:spcBef>
            </a:pP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ea typeface="+mj-ea"/>
                <a:cs typeface="Times New Roman" pitchFamily="18" charset="0"/>
              </a:rPr>
              <a:t>學科特招</a:t>
            </a:r>
          </a:p>
          <a:p>
            <a:pPr>
              <a:spcBef>
                <a:spcPts val="600"/>
              </a:spcBef>
            </a:pP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3.</a:t>
            </a:r>
            <a:r>
              <a:rPr lang="en-US" sz="3200" b="1" dirty="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25</a:t>
            </a: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分以上</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(5A</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PR87</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以上，</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7,400</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人</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a:t>
            </a:r>
          </a:p>
          <a:p>
            <a:pPr>
              <a:spcBef>
                <a:spcPts val="0"/>
              </a:spcBef>
            </a:pP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ea typeface="+mj-ea"/>
                <a:cs typeface="Times New Roman" pitchFamily="18" charset="0"/>
              </a:rPr>
              <a:t>優免</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新北市的優質高中</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ea typeface="+mj-ea"/>
                <a:cs typeface="Times New Roman" pitchFamily="18" charset="0"/>
              </a:rPr>
              <a:t>大免</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全區的</a:t>
            </a:r>
            <a:r>
              <a:rPr lang="zh-TW" altLang="en-US" sz="2000" b="1" dirty="0">
                <a:effectLst>
                  <a:outerShdw blurRad="38100" dist="38100" dir="2700000" algn="tl">
                    <a:srgbClr val="000000">
                      <a:alpha val="43137"/>
                    </a:srgbClr>
                  </a:outerShdw>
                </a:effectLst>
                <a:latin typeface="Times New Roman" pitchFamily="18" charset="0"/>
                <a:cs typeface="Times New Roman" pitchFamily="18" charset="0"/>
              </a:rPr>
              <a:t>優質高中</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endPar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endParaRPr>
          </a:p>
          <a:p>
            <a:pPr>
              <a:spcBef>
                <a:spcPts val="600"/>
              </a:spcBef>
            </a:pP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4.</a:t>
            </a:r>
            <a:r>
              <a:rPr lang="en-US" sz="3200" b="1" dirty="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20</a:t>
            </a: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分以上</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(5B++</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PR75</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以上，</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14,200</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人</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 </a:t>
            </a:r>
          </a:p>
          <a:p>
            <a:pPr>
              <a:spcBef>
                <a:spcPts val="0"/>
              </a:spcBef>
            </a:pP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ea typeface="+mj-ea"/>
                <a:cs typeface="Times New Roman" pitchFamily="18" charset="0"/>
              </a:rPr>
              <a:t>優免</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新</a:t>
            </a:r>
            <a:r>
              <a:rPr lang="zh-TW" altLang="en-US" sz="2000" b="1" dirty="0">
                <a:effectLst>
                  <a:outerShdw blurRad="38100" dist="38100" dir="2700000" algn="tl">
                    <a:srgbClr val="000000">
                      <a:alpha val="43137"/>
                    </a:srgbClr>
                  </a:outerShdw>
                </a:effectLst>
                <a:latin typeface="Times New Roman" pitchFamily="18" charset="0"/>
                <a:cs typeface="Times New Roman" pitchFamily="18" charset="0"/>
              </a:rPr>
              <a:t>北市</a:t>
            </a: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的社區高中</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ea typeface="+mj-ea"/>
                <a:cs typeface="Times New Roman" pitchFamily="18" charset="0"/>
              </a:rPr>
              <a:t>大免</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全區的社區高中</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endPar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endParaRPr>
          </a:p>
          <a:p>
            <a:pPr>
              <a:spcBef>
                <a:spcPts val="600"/>
              </a:spcBef>
            </a:pPr>
            <a:r>
              <a:rPr 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5.20</a:t>
            </a: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分以下</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(5B++</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PR75</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以下</a:t>
            </a:r>
            <a:r>
              <a:rPr lang="en-US" sz="2000" b="1" dirty="0">
                <a:solidFill>
                  <a:srgbClr val="3333FF"/>
                </a:solidFill>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rPr>
              <a:t>，興趣或性向還不確定</a:t>
            </a:r>
            <a:endParaRPr lang="en-US" altLang="zh-TW" sz="2400" b="1" dirty="0">
              <a:effectLst>
                <a:outerShdw blurRad="38100" dist="38100" dir="2700000" algn="tl">
                  <a:srgbClr val="000000">
                    <a:alpha val="43137"/>
                  </a:srgbClr>
                </a:outerShdw>
              </a:effectLst>
              <a:latin typeface="Times New Roman" pitchFamily="18" charset="0"/>
              <a:ea typeface="+mj-ea"/>
              <a:cs typeface="Times New Roman" pitchFamily="18" charset="0"/>
            </a:endParaRPr>
          </a:p>
          <a:p>
            <a:pPr>
              <a:spcBef>
                <a:spcPts val="0"/>
              </a:spcBef>
            </a:pPr>
            <a:r>
              <a:rPr lang="zh-TW" altLang="en-US" sz="2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優免</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新</a:t>
            </a:r>
            <a:r>
              <a:rPr lang="zh-TW" altLang="en-US" sz="2000" b="1" dirty="0">
                <a:effectLst>
                  <a:outerShdw blurRad="38100" dist="38100" dir="2700000" algn="tl">
                    <a:srgbClr val="000000">
                      <a:alpha val="43137"/>
                    </a:srgbClr>
                  </a:outerShdw>
                </a:effectLst>
                <a:latin typeface="Times New Roman" pitchFamily="18" charset="0"/>
                <a:cs typeface="Times New Roman" pitchFamily="18" charset="0"/>
              </a:rPr>
              <a:t>北市</a:t>
            </a: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的社區高中</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大免</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r>
              <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rPr>
              <a:t>全區的社區高中</a:t>
            </a:r>
            <a:r>
              <a:rPr lang="en-US" altLang="zh-TW" sz="2000" b="1" dirty="0">
                <a:effectLst>
                  <a:outerShdw blurRad="38100" dist="38100" dir="2700000" algn="tl">
                    <a:srgbClr val="000000">
                      <a:alpha val="43137"/>
                    </a:srgbClr>
                  </a:outerShdw>
                </a:effectLst>
                <a:latin typeface="Times New Roman" pitchFamily="18" charset="0"/>
                <a:ea typeface="+mj-ea"/>
                <a:cs typeface="Times New Roman" pitchFamily="18" charset="0"/>
              </a:rPr>
              <a:t>)</a:t>
            </a:r>
            <a:endParaRPr lang="zh-TW" altLang="en-US" sz="2000" b="1" dirty="0">
              <a:effectLst>
                <a:outerShdw blurRad="38100" dist="38100" dir="2700000" algn="tl">
                  <a:srgbClr val="000000">
                    <a:alpha val="43137"/>
                  </a:srgbClr>
                </a:outerShdw>
              </a:effectLst>
              <a:latin typeface="Times New Roman" pitchFamily="18" charset="0"/>
              <a:ea typeface="+mj-ea"/>
              <a:cs typeface="Times New Roman" pitchFamily="18" charset="0"/>
            </a:endParaRPr>
          </a:p>
          <a:p>
            <a:pPr>
              <a:spcBef>
                <a:spcPts val="0"/>
              </a:spcBef>
            </a:pPr>
            <a:endParaRPr lang="zh-TW" altLang="en-US" sz="2400" b="1" dirty="0">
              <a:effectLst>
                <a:outerShdw blurRad="38100" dist="38100" dir="2700000" algn="tl">
                  <a:srgbClr val="000000">
                    <a:alpha val="43137"/>
                  </a:srgbClr>
                </a:outerShdw>
              </a:effectLst>
              <a:latin typeface="Times New Roman" pitchFamily="18" charset="0"/>
              <a:ea typeface="+mj-ea"/>
              <a:cs typeface="Times New Roman" pitchFamily="18" charset="0"/>
            </a:endParaRPr>
          </a:p>
          <a:p>
            <a:pPr algn="ctr" eaLnBrk="0" hangingPunct="0">
              <a:lnSpc>
                <a:spcPct val="150000"/>
              </a:lnSpc>
              <a:defRPr/>
            </a:pPr>
            <a:endParaRPr lang="zh-TW" altLang="en-US" sz="4800" b="1" kern="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mj-cs"/>
            </a:endParaRPr>
          </a:p>
        </p:txBody>
      </p:sp>
    </p:spTree>
    <p:extLst>
      <p:ext uri="{BB962C8B-B14F-4D97-AF65-F5344CB8AC3E}">
        <p14:creationId xmlns:p14="http://schemas.microsoft.com/office/powerpoint/2010/main" val="4190169762"/>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vertical)">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vertical)">
                                      <p:cBhvr>
                                        <p:cTn id="12" dur="1000"/>
                                        <p:tgtEl>
                                          <p:spTgt spid="4">
                                            <p:txEl>
                                              <p:pRg st="0" end="0"/>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linds(vertical)">
                                      <p:cBhvr>
                                        <p:cTn id="15" dur="10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linds(vertical)">
                                      <p:cBhvr>
                                        <p:cTn id="20" dur="1000"/>
                                        <p:tgtEl>
                                          <p:spTgt spid="4">
                                            <p:txEl>
                                              <p:pRg st="2" end="2"/>
                                            </p:txEl>
                                          </p:spTgt>
                                        </p:tgtEl>
                                      </p:cBhvr>
                                    </p:animEffect>
                                  </p:childTnLst>
                                </p:cTn>
                              </p:par>
                              <p:par>
                                <p:cTn id="21" presetID="3" presetClass="entr" presetSubtype="5"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linds(vertical)">
                                      <p:cBhvr>
                                        <p:cTn id="23" dur="1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5"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1000"/>
                                        <p:tgtEl>
                                          <p:spTgt spid="4">
                                            <p:txEl>
                                              <p:pRg st="4" end="4"/>
                                            </p:txEl>
                                          </p:spTgt>
                                        </p:tgtEl>
                                      </p:cBhvr>
                                    </p:animEffect>
                                  </p:childTnLst>
                                </p:cTn>
                              </p:par>
                              <p:par>
                                <p:cTn id="29" presetID="3" presetClass="entr" presetSubtype="5"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blinds(vertical)">
                                      <p:cBhvr>
                                        <p:cTn id="31" dur="10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5"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blinds(vertical)">
                                      <p:cBhvr>
                                        <p:cTn id="36" dur="1000"/>
                                        <p:tgtEl>
                                          <p:spTgt spid="4">
                                            <p:txEl>
                                              <p:pRg st="6" end="6"/>
                                            </p:txEl>
                                          </p:spTgt>
                                        </p:tgtEl>
                                      </p:cBhvr>
                                    </p:animEffect>
                                  </p:childTnLst>
                                </p:cTn>
                              </p:par>
                              <p:par>
                                <p:cTn id="37" presetID="3" presetClass="entr" presetSubtype="5"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blinds(vertical)">
                                      <p:cBhvr>
                                        <p:cTn id="39" dur="1000"/>
                                        <p:tgtEl>
                                          <p:spTgt spid="4">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5" fill="hold" nodeType="click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blinds(vertical)">
                                      <p:cBhvr>
                                        <p:cTn id="44" dur="1000"/>
                                        <p:tgtEl>
                                          <p:spTgt spid="4">
                                            <p:txEl>
                                              <p:pRg st="8" end="8"/>
                                            </p:txEl>
                                          </p:spTgt>
                                        </p:tgtEl>
                                      </p:cBhvr>
                                    </p:animEffect>
                                  </p:childTnLst>
                                </p:cTn>
                              </p:par>
                              <p:par>
                                <p:cTn id="45" presetID="3" presetClass="entr" presetSubtype="5"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blinds(vertical)">
                                      <p:cBhvr>
                                        <p:cTn id="47"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5" name="標題 1"/>
          <p:cNvSpPr txBox="1">
            <a:spLocks/>
          </p:cNvSpPr>
          <p:nvPr/>
        </p:nvSpPr>
        <p:spPr>
          <a:xfrm>
            <a:off x="1259632" y="1628800"/>
            <a:ext cx="7390034" cy="4369687"/>
          </a:xfrm>
          <a:prstGeom prst="rect">
            <a:avLst/>
          </a:prstGeom>
        </p:spPr>
        <p:txBody>
          <a:bodyPr/>
          <a:lstStyle/>
          <a:p>
            <a:pPr algn="just" eaLnBrk="0" hangingPunct="0">
              <a:defRPr/>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興趣或性向明確</a:t>
            </a:r>
            <a:endPar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優免</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大免</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高職、五專</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or</a:t>
            </a:r>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技術型獨招</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高職</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p>
          <a:p>
            <a:pPr>
              <a:spcBef>
                <a:spcPts val="600"/>
              </a:spcBef>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22</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分以上</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(3A2B++</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，有標示，</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PR81)</a:t>
            </a:r>
          </a:p>
          <a:p>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五專優免</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國立科大</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p>
          <a:p>
            <a:pPr>
              <a:spcBef>
                <a:spcPts val="600"/>
              </a:spcBef>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分以上</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(3A2B</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，無標示，</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PR80)</a:t>
            </a:r>
          </a:p>
          <a:p>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五專免試</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國立科大</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p>
          <a:p>
            <a:pPr>
              <a:spcBef>
                <a:spcPts val="600"/>
              </a:spcBef>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護理科、工業管理科</a:t>
            </a:r>
            <a:endPar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五專優免</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五專免試</a:t>
            </a:r>
            <a:endPar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Bef>
                <a:spcPts val="600"/>
              </a:spcBef>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會考成績不理想，想念公立學校</a:t>
            </a:r>
            <a:endPar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大免</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高職進修部</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zh-TW" altLang="en-US" sz="2400" b="1" dirty="0">
                <a:solidFill>
                  <a:srgbClr val="008000"/>
                </a:solidFill>
                <a:effectLst>
                  <a:outerShdw blurRad="38100" dist="38100" dir="2700000" algn="tl">
                    <a:srgbClr val="000000">
                      <a:alpha val="43137"/>
                    </a:srgbClr>
                  </a:outerShdw>
                </a:effectLst>
                <a:latin typeface="Times New Roman" pitchFamily="18" charset="0"/>
                <a:cs typeface="Times New Roman" pitchFamily="18" charset="0"/>
              </a:rPr>
              <a:t>轉學考</a:t>
            </a:r>
            <a:endParaRPr lang="zh-TW" altLang="en-US" sz="4800" b="1" kern="0" dirty="0">
              <a:solidFill>
                <a:srgbClr val="008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sp>
        <p:nvSpPr>
          <p:cNvPr id="4" name="標題 1">
            <a:extLst>
              <a:ext uri="{FF2B5EF4-FFF2-40B4-BE49-F238E27FC236}">
                <a16:creationId xmlns:a16="http://schemas.microsoft.com/office/drawing/2014/main" id="{D1E30D03-ACE1-4E64-B604-DBD1CA8B0F8F}"/>
              </a:ext>
            </a:extLst>
          </p:cNvPr>
          <p:cNvSpPr txBox="1">
            <a:spLocks/>
          </p:cNvSpPr>
          <p:nvPr/>
        </p:nvSpPr>
        <p:spPr>
          <a:xfrm>
            <a:off x="1071538" y="571480"/>
            <a:ext cx="7316886" cy="913303"/>
          </a:xfrm>
          <a:prstGeom prst="rect">
            <a:avLst/>
          </a:prstGeom>
        </p:spPr>
        <p:txBody>
          <a:bodyPr/>
          <a:lstStyle/>
          <a:p>
            <a:pPr algn="ctr" eaLnBrk="0" hangingPunct="0">
              <a:defRPr/>
            </a:pPr>
            <a:r>
              <a:rPr lang="zh-TW" altLang="en-US" sz="3200" b="1" kern="0" dirty="0">
                <a:effectLst>
                  <a:outerShdw blurRad="38100" dist="38100" dir="2700000" algn="tl">
                    <a:srgbClr val="000000">
                      <a:alpha val="43137"/>
                    </a:srgbClr>
                  </a:outerShdw>
                </a:effectLst>
                <a:latin typeface="標楷體" pitchFamily="65" charset="-120"/>
                <a:ea typeface="標楷體" pitchFamily="65" charset="-120"/>
                <a:cs typeface="+mj-cs"/>
              </a:rPr>
              <a:t>不排斥</a:t>
            </a:r>
            <a:r>
              <a:rPr lang="zh-TW" altLang="en-US" sz="48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技職教育</a:t>
            </a:r>
            <a:r>
              <a:rPr lang="zh-TW" altLang="en-US" sz="3200" b="1" kern="0" dirty="0">
                <a:effectLst>
                  <a:outerShdw blurRad="38100" dist="38100" dir="2700000" algn="tl">
                    <a:srgbClr val="000000">
                      <a:alpha val="43137"/>
                    </a:srgbClr>
                  </a:outerShdw>
                </a:effectLst>
                <a:latin typeface="標楷體" pitchFamily="65" charset="-120"/>
                <a:ea typeface="標楷體" pitchFamily="65" charset="-120"/>
                <a:cs typeface="+mj-cs"/>
              </a:rPr>
              <a:t>的學生</a:t>
            </a:r>
          </a:p>
        </p:txBody>
      </p:sp>
    </p:spTree>
    <p:extLst>
      <p:ext uri="{BB962C8B-B14F-4D97-AF65-F5344CB8AC3E}">
        <p14:creationId xmlns:p14="http://schemas.microsoft.com/office/powerpoint/2010/main" val="2777353866"/>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vertical)">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vertical)">
                                      <p:cBhvr>
                                        <p:cTn id="12" dur="1000"/>
                                        <p:tgtEl>
                                          <p:spTgt spid="5">
                                            <p:txEl>
                                              <p:pRg st="0" end="0"/>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linds(vertical)">
                                      <p:cBhvr>
                                        <p:cTn id="15" dur="1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vertical)">
                                      <p:cBhvr>
                                        <p:cTn id="20" dur="1000"/>
                                        <p:tgtEl>
                                          <p:spTgt spid="5">
                                            <p:txEl>
                                              <p:pRg st="2" end="2"/>
                                            </p:txEl>
                                          </p:spTgt>
                                        </p:tgtEl>
                                      </p:cBhvr>
                                    </p:animEffect>
                                  </p:childTnLst>
                                </p:cTn>
                              </p:par>
                              <p:par>
                                <p:cTn id="21" presetID="3" presetClass="entr" presetSubtype="5"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linds(vertical)">
                                      <p:cBhvr>
                                        <p:cTn id="23" dur="10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5"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linds(vertical)">
                                      <p:cBhvr>
                                        <p:cTn id="28" dur="1000"/>
                                        <p:tgtEl>
                                          <p:spTgt spid="5">
                                            <p:txEl>
                                              <p:pRg st="4" end="4"/>
                                            </p:txEl>
                                          </p:spTgt>
                                        </p:tgtEl>
                                      </p:cBhvr>
                                    </p:animEffect>
                                  </p:childTnLst>
                                </p:cTn>
                              </p:par>
                              <p:par>
                                <p:cTn id="29" presetID="3" presetClass="entr" presetSubtype="5"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blinds(vertical)">
                                      <p:cBhvr>
                                        <p:cTn id="31" dur="10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5"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blinds(vertical)">
                                      <p:cBhvr>
                                        <p:cTn id="36" dur="1000"/>
                                        <p:tgtEl>
                                          <p:spTgt spid="5">
                                            <p:txEl>
                                              <p:pRg st="6" end="6"/>
                                            </p:txEl>
                                          </p:spTgt>
                                        </p:tgtEl>
                                      </p:cBhvr>
                                    </p:animEffect>
                                  </p:childTnLst>
                                </p:cTn>
                              </p:par>
                              <p:par>
                                <p:cTn id="37" presetID="3" presetClass="entr" presetSubtype="5"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blinds(vertical)">
                                      <p:cBhvr>
                                        <p:cTn id="39" dur="1000"/>
                                        <p:tgtEl>
                                          <p:spTgt spid="5">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5" fill="hold" nodeType="click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blinds(vertical)">
                                      <p:cBhvr>
                                        <p:cTn id="44" dur="1000"/>
                                        <p:tgtEl>
                                          <p:spTgt spid="5">
                                            <p:txEl>
                                              <p:pRg st="8" end="8"/>
                                            </p:txEl>
                                          </p:spTgt>
                                        </p:tgtEl>
                                      </p:cBhvr>
                                    </p:animEffect>
                                  </p:childTnLst>
                                </p:cTn>
                              </p:par>
                              <p:par>
                                <p:cTn id="45" presetID="3" presetClass="entr" presetSubtype="5"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linds(vertical)">
                                      <p:cBhvr>
                                        <p:cTn id="47" dur="1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5" name="標題 1"/>
          <p:cNvSpPr txBox="1">
            <a:spLocks/>
          </p:cNvSpPr>
          <p:nvPr/>
        </p:nvSpPr>
        <p:spPr>
          <a:xfrm>
            <a:off x="1331095" y="1916832"/>
            <a:ext cx="6786610" cy="3435292"/>
          </a:xfrm>
          <a:prstGeom prst="rect">
            <a:avLst/>
          </a:prstGeom>
        </p:spPr>
        <p:txBody>
          <a:bodyPr/>
          <a:lstStyle/>
          <a:p>
            <a:pPr algn="just" eaLnBrk="0" hangingPunct="0">
              <a:defRPr/>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興趣或性向不明確，想再做深度試探的同學</a:t>
            </a:r>
            <a:endPar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優免</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大免</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綜合高中</a:t>
            </a:r>
            <a:r>
              <a:rPr lang="en-US" altLang="zh-TW" sz="2400" b="1" dirty="0">
                <a:effectLst>
                  <a:outerShdw blurRad="38100" dist="38100" dir="2700000" algn="tl">
                    <a:srgbClr val="000000">
                      <a:alpha val="43137"/>
                    </a:srgbClr>
                  </a:outerShdw>
                </a:effectLst>
                <a:latin typeface="Times New Roman" pitchFamily="18" charset="0"/>
                <a:cs typeface="Times New Roman" pitchFamily="18" charset="0"/>
              </a:rPr>
              <a:t>)</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高二再選學程</a:t>
            </a:r>
          </a:p>
          <a:p>
            <a:pPr>
              <a:spcBef>
                <a:spcPts val="600"/>
              </a:spcBef>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家庭經濟有困難的同學</a:t>
            </a:r>
            <a:endPar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建教合作班、產學合作班、台德菁英班</a:t>
            </a:r>
            <a:endPar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Bef>
                <a:spcPts val="600"/>
              </a:spcBef>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志在從軍報國的同學</a:t>
            </a:r>
            <a:endPar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zh-TW" altLang="en-US" sz="2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a:effectLst>
                  <a:outerShdw blurRad="38100" dist="38100" dir="2700000" algn="tl">
                    <a:srgbClr val="000000">
                      <a:alpha val="43137"/>
                    </a:srgbClr>
                  </a:outerShdw>
                </a:effectLst>
                <a:latin typeface="Times New Roman" pitchFamily="18" charset="0"/>
                <a:cs typeface="Times New Roman" pitchFamily="18" charset="0"/>
              </a:rPr>
              <a:t>→</a:t>
            </a:r>
            <a:r>
              <a:rPr lang="zh-TW" altLang="en-US"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中正預校</a:t>
            </a:r>
          </a:p>
          <a:p>
            <a:pPr>
              <a:spcBef>
                <a:spcPts val="600"/>
              </a:spcBef>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如果是特殊生的話，參加免試入學要思考的不</a:t>
            </a:r>
            <a:endParaRPr lang="en-US" altLang="zh-TW"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spcBef>
                <a:spcPts val="0"/>
              </a:spcBef>
            </a:pPr>
            <a:r>
              <a:rPr lang="zh-TW"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是能不能錄取，而是能不能念得下去</a:t>
            </a:r>
            <a:endParaRPr lang="zh-TW" altLang="en-US" sz="4800" b="1" kern="0"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p:txBody>
      </p:sp>
      <p:sp>
        <p:nvSpPr>
          <p:cNvPr id="4" name="標題 1">
            <a:extLst>
              <a:ext uri="{FF2B5EF4-FFF2-40B4-BE49-F238E27FC236}">
                <a16:creationId xmlns:a16="http://schemas.microsoft.com/office/drawing/2014/main" id="{49324E4A-C3EB-475D-919D-08261A8D582A}"/>
              </a:ext>
            </a:extLst>
          </p:cNvPr>
          <p:cNvSpPr txBox="1">
            <a:spLocks/>
          </p:cNvSpPr>
          <p:nvPr/>
        </p:nvSpPr>
        <p:spPr>
          <a:xfrm>
            <a:off x="1071538" y="571480"/>
            <a:ext cx="7316886" cy="913303"/>
          </a:xfrm>
          <a:prstGeom prst="rect">
            <a:avLst/>
          </a:prstGeom>
        </p:spPr>
        <p:txBody>
          <a:bodyPr/>
          <a:lstStyle/>
          <a:p>
            <a:pPr algn="ctr" eaLnBrk="0" hangingPunct="0">
              <a:defRPr/>
            </a:pPr>
            <a:r>
              <a:rPr lang="zh-TW" altLang="en-US" sz="48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其他考量因素</a:t>
            </a:r>
            <a:endParaRPr lang="zh-TW" altLang="en-US" sz="4800" b="1" kern="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mj-cs"/>
            </a:endParaRPr>
          </a:p>
        </p:txBody>
      </p:sp>
    </p:spTree>
    <p:extLst>
      <p:ext uri="{BB962C8B-B14F-4D97-AF65-F5344CB8AC3E}">
        <p14:creationId xmlns:p14="http://schemas.microsoft.com/office/powerpoint/2010/main" val="991608311"/>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vertical)">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vertical)">
                                      <p:cBhvr>
                                        <p:cTn id="12" dur="1000"/>
                                        <p:tgtEl>
                                          <p:spTgt spid="5">
                                            <p:txEl>
                                              <p:pRg st="0" end="0"/>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linds(vertical)">
                                      <p:cBhvr>
                                        <p:cTn id="15" dur="1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vertical)">
                                      <p:cBhvr>
                                        <p:cTn id="20" dur="1000"/>
                                        <p:tgtEl>
                                          <p:spTgt spid="5">
                                            <p:txEl>
                                              <p:pRg st="2" end="2"/>
                                            </p:txEl>
                                          </p:spTgt>
                                        </p:tgtEl>
                                      </p:cBhvr>
                                    </p:animEffect>
                                  </p:childTnLst>
                                </p:cTn>
                              </p:par>
                              <p:par>
                                <p:cTn id="21" presetID="3" presetClass="entr" presetSubtype="5"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linds(vertical)">
                                      <p:cBhvr>
                                        <p:cTn id="23" dur="10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5"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linds(vertical)">
                                      <p:cBhvr>
                                        <p:cTn id="28" dur="1000"/>
                                        <p:tgtEl>
                                          <p:spTgt spid="5">
                                            <p:txEl>
                                              <p:pRg st="4" end="4"/>
                                            </p:txEl>
                                          </p:spTgt>
                                        </p:tgtEl>
                                      </p:cBhvr>
                                    </p:animEffect>
                                  </p:childTnLst>
                                </p:cTn>
                              </p:par>
                              <p:par>
                                <p:cTn id="29" presetID="3" presetClass="entr" presetSubtype="5"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blinds(vertical)">
                                      <p:cBhvr>
                                        <p:cTn id="31" dur="10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5"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blinds(vertical)">
                                      <p:cBhvr>
                                        <p:cTn id="36" dur="1000"/>
                                        <p:tgtEl>
                                          <p:spTgt spid="5">
                                            <p:txEl>
                                              <p:pRg st="6" end="6"/>
                                            </p:txEl>
                                          </p:spTgt>
                                        </p:tgtEl>
                                      </p:cBhvr>
                                    </p:animEffect>
                                  </p:childTnLst>
                                </p:cTn>
                              </p:par>
                              <p:par>
                                <p:cTn id="37" presetID="3" presetClass="entr" presetSubtype="5"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blinds(vertical)">
                                      <p:cBhvr>
                                        <p:cTn id="39"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74BF295-B932-4ECD-9802-02194E374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428" y="2852936"/>
            <a:ext cx="7315175" cy="3554884"/>
          </a:xfrm>
          <a:prstGeom prst="rect">
            <a:avLst/>
          </a:prstGeom>
        </p:spPr>
      </p:pic>
      <p:sp>
        <p:nvSpPr>
          <p:cNvPr id="8" name="標題 1"/>
          <p:cNvSpPr txBox="1">
            <a:spLocks/>
          </p:cNvSpPr>
          <p:nvPr/>
        </p:nvSpPr>
        <p:spPr bwMode="auto">
          <a:xfrm>
            <a:off x="611560" y="548680"/>
            <a:ext cx="8208912" cy="35548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spcBef>
                <a:spcPts val="1200"/>
              </a:spcBef>
            </a:pPr>
            <a:r>
              <a:rPr lang="zh-TW" altLang="en-US" sz="4400" b="1" dirty="0">
                <a:solidFill>
                  <a:srgbClr val="003300"/>
                </a:solidFill>
                <a:effectLst>
                  <a:outerShdw blurRad="38100" dist="38100" dir="2700000" algn="tl">
                    <a:srgbClr val="000000">
                      <a:alpha val="43137"/>
                    </a:srgbClr>
                  </a:outerShdw>
                </a:effectLst>
                <a:latin typeface="標楷體" pitchFamily="65" charset="-120"/>
                <a:ea typeface="標楷體" pitchFamily="65" charset="-120"/>
              </a:rPr>
              <a:t>打保齡球的聯想</a:t>
            </a:r>
          </a:p>
          <a:p>
            <a:pPr lvl="0" algn="just" eaLnBrk="0" hangingPunct="0">
              <a:spcBef>
                <a:spcPts val="0"/>
              </a:spcBef>
            </a:pP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如果你每次都砸倒 </a:t>
            </a:r>
            <a:r>
              <a:rPr lang="en-US" altLang="zh-TW"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9</a:t>
            </a: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 個瓶子，最終得 </a:t>
            </a:r>
            <a:r>
              <a:rPr lang="en-US" altLang="zh-TW" sz="3200" b="1" dirty="0">
                <a:solidFill>
                  <a:srgbClr val="008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90</a:t>
            </a: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 分；</a:t>
            </a:r>
            <a:endParaRPr lang="en-US" altLang="zh-TW"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lvl="0" algn="just" eaLnBrk="0" hangingPunct="0">
              <a:spcBef>
                <a:spcPts val="0"/>
              </a:spcBef>
            </a:pP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如果你每次能砸倒</a:t>
            </a:r>
            <a:r>
              <a:rPr lang="en-US" altLang="zh-TW"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10</a:t>
            </a: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個瓶子，最終得</a:t>
            </a:r>
            <a:r>
              <a:rPr lang="en-US" altLang="zh-TW" sz="3200" b="1" dirty="0">
                <a:solidFill>
                  <a:srgbClr val="008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300</a:t>
            </a: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分。</a:t>
            </a:r>
          </a:p>
          <a:p>
            <a:pPr lvl="0" algn="just" eaLnBrk="0" hangingPunct="0">
              <a:spcBef>
                <a:spcPts val="1200"/>
              </a:spcBef>
            </a:pPr>
            <a:r>
              <a:rPr lang="zh-TW" altLang="en-US" sz="3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體悟：比別人稍微努力一點、再多堅持一會，</a:t>
            </a:r>
            <a:endParaRPr lang="en-US" altLang="zh-TW" sz="3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lvl="0" algn="just" eaLnBrk="0" hangingPunct="0">
              <a:spcBef>
                <a:spcPts val="0"/>
              </a:spcBef>
            </a:pPr>
            <a:r>
              <a:rPr lang="zh-TW" altLang="en-US" sz="3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            就能贏得更多機會。</a:t>
            </a:r>
            <a:endParaRPr lang="en-US" altLang="zh-TW" sz="3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lvl="0" algn="ctr" eaLnBrk="0" hangingPunct="0">
              <a:spcBef>
                <a:spcPts val="1200"/>
              </a:spcBef>
            </a:pPr>
            <a:r>
              <a:rPr lang="en-US" altLang="zh-TW" sz="1600" b="1" dirty="0">
                <a:solidFill>
                  <a:srgbClr val="FF00FF"/>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1.1*1.1*1.1*…(10</a:t>
            </a:r>
            <a:r>
              <a:rPr lang="zh-TW" altLang="en-US" sz="1600" b="1" dirty="0">
                <a:solidFill>
                  <a:srgbClr val="FF00FF"/>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次</a:t>
            </a:r>
            <a:r>
              <a:rPr lang="en-US" altLang="zh-TW" sz="1600" b="1" dirty="0">
                <a:solidFill>
                  <a:srgbClr val="FF00FF"/>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)=2.5937</a:t>
            </a:r>
            <a:r>
              <a:rPr lang="zh-TW" altLang="en-US" sz="1600" b="1" dirty="0">
                <a:solidFill>
                  <a:srgbClr val="FF00FF"/>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      </a:t>
            </a:r>
            <a:r>
              <a:rPr lang="en-US" altLang="zh-TW" sz="16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0.9</a:t>
            </a:r>
            <a:r>
              <a:rPr lang="zh-TW" altLang="en-US" sz="16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a:t>
            </a:r>
            <a:r>
              <a:rPr lang="en-US" altLang="zh-TW" sz="16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0.9</a:t>
            </a:r>
            <a:r>
              <a:rPr lang="zh-TW" altLang="en-US" sz="16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a:t>
            </a:r>
            <a:r>
              <a:rPr lang="en-US" altLang="zh-TW" sz="16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0.9</a:t>
            </a:r>
            <a:r>
              <a:rPr lang="zh-TW" altLang="en-US" sz="16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a:t>
            </a:r>
            <a:r>
              <a:rPr lang="en-US" altLang="zh-TW" sz="16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…(10</a:t>
            </a:r>
            <a:r>
              <a:rPr lang="zh-TW" altLang="en-US" sz="16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次</a:t>
            </a:r>
            <a:r>
              <a:rPr lang="en-US" altLang="zh-TW" sz="16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)=0.3846</a:t>
            </a:r>
          </a:p>
        </p:txBody>
      </p:sp>
    </p:spTree>
    <p:extLst>
      <p:ext uri="{BB962C8B-B14F-4D97-AF65-F5344CB8AC3E}">
        <p14:creationId xmlns:p14="http://schemas.microsoft.com/office/powerpoint/2010/main" val="2775341052"/>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randombar(horizontal)">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4DFD7ED-B617-4BA1-9B47-956729D85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605313"/>
            <a:ext cx="4191000" cy="5647373"/>
          </a:xfrm>
          <a:prstGeom prst="rect">
            <a:avLst/>
          </a:prstGeom>
        </p:spPr>
      </p:pic>
      <p:sp>
        <p:nvSpPr>
          <p:cNvPr id="6" name="標題 1">
            <a:extLst>
              <a:ext uri="{FF2B5EF4-FFF2-40B4-BE49-F238E27FC236}">
                <a16:creationId xmlns:a16="http://schemas.microsoft.com/office/drawing/2014/main" id="{53D46938-E5A6-49C6-9F00-F4363911569D}"/>
              </a:ext>
            </a:extLst>
          </p:cNvPr>
          <p:cNvSpPr txBox="1">
            <a:spLocks/>
          </p:cNvSpPr>
          <p:nvPr/>
        </p:nvSpPr>
        <p:spPr bwMode="auto">
          <a:xfrm>
            <a:off x="4874568" y="630712"/>
            <a:ext cx="3801888" cy="33023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srgbClr val="FF00FF"/>
                </a:solidFill>
                <a:effectLst>
                  <a:outerShdw blurRad="38100" dist="38100" dir="2700000" algn="tl">
                    <a:srgbClr val="000000"/>
                  </a:outerShdw>
                </a:effectLst>
                <a:uLnTx/>
                <a:uFillTx/>
                <a:latin typeface="Times New Roman" pitchFamily="18" charset="0"/>
                <a:ea typeface="標楷體" pitchFamily="65" charset="-120"/>
                <a:cs typeface="+mj-cs"/>
              </a:rPr>
              <a:t>時間花在哪裡，</a:t>
            </a:r>
            <a:endParaRPr kumimoji="1" lang="en-US" altLang="zh-TW" sz="3600" b="1" i="0" u="none" strike="noStrike" kern="0" cap="none" spc="0" normalizeH="0" baseline="0" noProof="0" dirty="0">
              <a:ln>
                <a:noFill/>
              </a:ln>
              <a:solidFill>
                <a:srgbClr val="FF00FF"/>
              </a:solidFill>
              <a:effectLst>
                <a:outerShdw blurRad="38100" dist="38100" dir="2700000" algn="tl">
                  <a:srgbClr val="000000"/>
                </a:outerShdw>
              </a:effectLst>
              <a:uLnTx/>
              <a:uFillTx/>
              <a:latin typeface="Times New Roman" pitchFamily="18" charset="0"/>
              <a:ea typeface="標楷體" pitchFamily="65" charset="-120"/>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3600" b="1" kern="0" dirty="0">
                <a:solidFill>
                  <a:srgbClr val="FF00FF"/>
                </a:solidFill>
                <a:effectLst>
                  <a:outerShdw blurRad="38100" dist="38100" dir="2700000" algn="tl">
                    <a:srgbClr val="000000"/>
                  </a:outerShdw>
                </a:effectLst>
                <a:latin typeface="Times New Roman" pitchFamily="18" charset="0"/>
                <a:ea typeface="標楷體" pitchFamily="65" charset="-120"/>
                <a:cs typeface="+mj-cs"/>
              </a:rPr>
              <a:t>成就就在那裡。</a:t>
            </a:r>
            <a:endParaRPr lang="en-US" altLang="zh-TW" sz="3600" b="1" kern="0" dirty="0">
              <a:solidFill>
                <a:srgbClr val="FF00FF"/>
              </a:solidFill>
              <a:effectLst>
                <a:outerShdw blurRad="38100" dist="38100" dir="2700000" algn="tl">
                  <a:srgbClr val="000000"/>
                </a:outerShdw>
              </a:effectLst>
              <a:latin typeface="Times New Roman" pitchFamily="18" charset="0"/>
              <a:ea typeface="標楷體" pitchFamily="65" charset="-120"/>
              <a:cs typeface="+mj-cs"/>
            </a:endParaRPr>
          </a:p>
          <a:p>
            <a:pPr lvl="0" algn="ctr">
              <a:spcBef>
                <a:spcPts val="1200"/>
              </a:spcBef>
              <a:defRPr/>
            </a:pPr>
            <a:r>
              <a:rPr lang="en-US" altLang="zh-TW" sz="2400" b="1" kern="0" dirty="0">
                <a:solidFill>
                  <a:srgbClr val="3333FF"/>
                </a:solidFill>
                <a:effectLst>
                  <a:outerShdw blurRad="38100" dist="38100" dir="2700000" algn="tl">
                    <a:srgbClr val="000000"/>
                  </a:outerShdw>
                </a:effectLst>
                <a:latin typeface="Times New Roman" pitchFamily="18" charset="0"/>
                <a:ea typeface="標楷體" pitchFamily="65" charset="-120"/>
              </a:rPr>
              <a:t>Where time is spent, </a:t>
            </a:r>
          </a:p>
          <a:p>
            <a:pPr lvl="0" algn="ctr">
              <a:defRPr/>
            </a:pPr>
            <a:r>
              <a:rPr lang="en-US" altLang="zh-TW" sz="2400" b="1" kern="0" dirty="0">
                <a:solidFill>
                  <a:srgbClr val="3333FF"/>
                </a:solidFill>
                <a:effectLst>
                  <a:outerShdw blurRad="38100" dist="38100" dir="2700000" algn="tl">
                    <a:srgbClr val="000000"/>
                  </a:outerShdw>
                </a:effectLst>
                <a:latin typeface="Times New Roman" pitchFamily="18" charset="0"/>
                <a:ea typeface="標楷體" pitchFamily="65" charset="-120"/>
              </a:rPr>
              <a:t>where achievements are.</a:t>
            </a:r>
            <a:endParaRPr kumimoji="1" lang="en-US" altLang="zh-TW" sz="3600" b="1" i="0" u="none" strike="noStrike" kern="0" cap="none" spc="0" normalizeH="0" baseline="0" noProof="0" dirty="0">
              <a:ln>
                <a:noFill/>
              </a:ln>
              <a:solidFill>
                <a:srgbClr val="FF00FF"/>
              </a:solidFill>
              <a:effectLst>
                <a:outerShdw blurRad="38100" dist="38100" dir="2700000" algn="tl">
                  <a:srgbClr val="000000"/>
                </a:outerShdw>
              </a:effectLst>
              <a:uLnTx/>
              <a:uFillTx/>
              <a:latin typeface="Times New Roman" pitchFamily="18" charset="0"/>
              <a:ea typeface="標楷體" pitchFamily="65" charset="-120"/>
              <a:cs typeface="+mj-cs"/>
            </a:endParaRPr>
          </a:p>
        </p:txBody>
      </p:sp>
      <p:pic>
        <p:nvPicPr>
          <p:cNvPr id="7" name="圖片 6">
            <a:extLst>
              <a:ext uri="{FF2B5EF4-FFF2-40B4-BE49-F238E27FC236}">
                <a16:creationId xmlns:a16="http://schemas.microsoft.com/office/drawing/2014/main" id="{332D539E-B61A-4801-9CDE-53A85F18F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487" y="3855563"/>
            <a:ext cx="1924050" cy="2371725"/>
          </a:xfrm>
          <a:prstGeom prst="rect">
            <a:avLst/>
          </a:prstGeom>
        </p:spPr>
      </p:pic>
    </p:spTree>
    <p:extLst>
      <p:ext uri="{BB962C8B-B14F-4D97-AF65-F5344CB8AC3E}">
        <p14:creationId xmlns:p14="http://schemas.microsoft.com/office/powerpoint/2010/main" val="259732315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DD8140-AF89-405E-955C-6F724F201092}"/>
              </a:ext>
            </a:extLst>
          </p:cNvPr>
          <p:cNvSpPr txBox="1">
            <a:spLocks/>
          </p:cNvSpPr>
          <p:nvPr/>
        </p:nvSpPr>
        <p:spPr bwMode="auto">
          <a:xfrm>
            <a:off x="1115616" y="908720"/>
            <a:ext cx="6984776" cy="51125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spcBef>
                <a:spcPts val="1200"/>
              </a:spcBef>
            </a:pPr>
            <a:r>
              <a:rPr lang="zh-TW" altLang="en-US"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有信心，</a:t>
            </a:r>
            <a:endParaRPr lang="en-US" altLang="zh-TW"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endParaRPr>
          </a:p>
          <a:p>
            <a:pPr algn="ctr" eaLnBrk="0" hangingPunct="0">
              <a:spcBef>
                <a:spcPts val="1200"/>
              </a:spcBef>
            </a:pPr>
            <a:r>
              <a:rPr lang="zh-TW" altLang="en-US"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有希望，</a:t>
            </a:r>
            <a:endParaRPr lang="en-US" altLang="zh-TW"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endParaRPr>
          </a:p>
          <a:p>
            <a:pPr algn="ctr" eaLnBrk="0" hangingPunct="0">
              <a:spcBef>
                <a:spcPts val="1200"/>
              </a:spcBef>
            </a:pPr>
            <a:r>
              <a:rPr lang="zh-TW" altLang="en-US"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就能有未來</a:t>
            </a:r>
            <a:endParaRPr lang="en-US" altLang="zh-TW"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endParaRPr>
          </a:p>
          <a:p>
            <a:pPr algn="r" eaLnBrk="0" hangingPunct="0">
              <a:spcBef>
                <a:spcPts val="4800"/>
              </a:spcBef>
            </a:pPr>
            <a:r>
              <a:rPr kumimoji="1" lang="zh-TW" altLang="en-US"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新細明體" panose="02020500000000000000" pitchFamily="18" charset="-120"/>
                <a:cs typeface="+mj-cs"/>
              </a:rPr>
              <a:t>～</a:t>
            </a:r>
            <a:r>
              <a:rPr kumimoji="1" lang="zh-TW" altLang="en-US"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標楷體" pitchFamily="65" charset="-120"/>
                <a:ea typeface="標楷體" pitchFamily="65" charset="-120"/>
                <a:cs typeface="+mj-cs"/>
              </a:rPr>
              <a:t>聖嚴法師自在語</a:t>
            </a:r>
            <a:endParaRPr kumimoji="1" lang="en-US" altLang="zh-TW"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標楷體" pitchFamily="65" charset="-120"/>
              <a:ea typeface="標楷體" pitchFamily="65" charset="-120"/>
              <a:cs typeface="+mj-cs"/>
            </a:endParaRPr>
          </a:p>
        </p:txBody>
      </p:sp>
    </p:spTree>
    <p:extLst>
      <p:ext uri="{BB962C8B-B14F-4D97-AF65-F5344CB8AC3E}">
        <p14:creationId xmlns:p14="http://schemas.microsoft.com/office/powerpoint/2010/main" val="185927479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1"/>
          <p:cNvGrpSpPr/>
          <p:nvPr/>
        </p:nvGrpSpPr>
        <p:grpSpPr>
          <a:xfrm>
            <a:off x="744845" y="1964704"/>
            <a:ext cx="5284922" cy="2751258"/>
            <a:chOff x="744845" y="1964704"/>
            <a:chExt cx="5284922" cy="2751258"/>
          </a:xfrm>
        </p:grpSpPr>
        <p:grpSp>
          <p:nvGrpSpPr>
            <p:cNvPr id="3" name="组合 2"/>
            <p:cNvGrpSpPr/>
            <p:nvPr/>
          </p:nvGrpSpPr>
          <p:grpSpPr>
            <a:xfrm>
              <a:off x="2300067" y="1964704"/>
              <a:ext cx="1630816" cy="1156903"/>
              <a:chOff x="4879521" y="1865064"/>
              <a:chExt cx="2174421" cy="1156903"/>
            </a:xfrm>
          </p:grpSpPr>
          <p:sp>
            <p:nvSpPr>
              <p:cNvPr id="31" name="椭圆 30"/>
              <p:cNvSpPr/>
              <p:nvPr/>
            </p:nvSpPr>
            <p:spPr>
              <a:xfrm>
                <a:off x="6139951" y="1865064"/>
                <a:ext cx="157331" cy="157331"/>
              </a:xfrm>
              <a:prstGeom prst="ellipse">
                <a:avLst/>
              </a:prstGeom>
              <a:solidFill>
                <a:srgbClr val="5A702E"/>
              </a:solidFill>
              <a:ln w="57150">
                <a:solidFill>
                  <a:srgbClr val="5A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4879521" y="1875338"/>
                <a:ext cx="2174421" cy="1146629"/>
              </a:xfrm>
              <a:custGeom>
                <a:avLst/>
                <a:gdLst>
                  <a:gd name="connsiteX0" fmla="*/ 0 w 1339850"/>
                  <a:gd name="connsiteY0" fmla="*/ 698500 h 857250"/>
                  <a:gd name="connsiteX1" fmla="*/ 762000 w 1339850"/>
                  <a:gd name="connsiteY1" fmla="*/ 0 h 857250"/>
                  <a:gd name="connsiteX2" fmla="*/ 838200 w 1339850"/>
                  <a:gd name="connsiteY2" fmla="*/ 12700 h 857250"/>
                  <a:gd name="connsiteX3" fmla="*/ 1339850 w 1339850"/>
                  <a:gd name="connsiteY3" fmla="*/ 857250 h 857250"/>
                  <a:gd name="connsiteX0" fmla="*/ 0 w 1415434"/>
                  <a:gd name="connsiteY0" fmla="*/ 839566 h 857250"/>
                  <a:gd name="connsiteX1" fmla="*/ 837584 w 1415434"/>
                  <a:gd name="connsiteY1" fmla="*/ 0 h 857250"/>
                  <a:gd name="connsiteX2" fmla="*/ 913784 w 1415434"/>
                  <a:gd name="connsiteY2" fmla="*/ 12700 h 857250"/>
                  <a:gd name="connsiteX3" fmla="*/ 1415434 w 1415434"/>
                  <a:gd name="connsiteY3" fmla="*/ 857250 h 857250"/>
                </a:gdLst>
                <a:ahLst/>
                <a:cxnLst>
                  <a:cxn ang="0">
                    <a:pos x="connsiteX0" y="connsiteY0"/>
                  </a:cxn>
                  <a:cxn ang="0">
                    <a:pos x="connsiteX1" y="connsiteY1"/>
                  </a:cxn>
                  <a:cxn ang="0">
                    <a:pos x="connsiteX2" y="connsiteY2"/>
                  </a:cxn>
                  <a:cxn ang="0">
                    <a:pos x="connsiteX3" y="connsiteY3"/>
                  </a:cxn>
                </a:cxnLst>
                <a:rect l="l" t="t" r="r" b="b"/>
                <a:pathLst>
                  <a:path w="1415434" h="857250">
                    <a:moveTo>
                      <a:pt x="0" y="839566"/>
                    </a:moveTo>
                    <a:lnTo>
                      <a:pt x="837584" y="0"/>
                    </a:lnTo>
                    <a:lnTo>
                      <a:pt x="913784" y="12700"/>
                    </a:lnTo>
                    <a:lnTo>
                      <a:pt x="1415434" y="857250"/>
                    </a:lnTo>
                  </a:path>
                </a:pathLst>
              </a:custGeom>
              <a:noFill/>
              <a:ln w="57150">
                <a:solidFill>
                  <a:srgbClr val="5A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rot="199097">
              <a:off x="802862" y="2930705"/>
              <a:ext cx="5226905" cy="1785257"/>
            </a:xfrm>
            <a:prstGeom prst="rect">
              <a:avLst/>
            </a:prstGeom>
            <a:solidFill>
              <a:srgbClr val="5A7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rot="180406">
              <a:off x="2621496" y="3227020"/>
              <a:ext cx="2976840" cy="1107996"/>
            </a:xfrm>
            <a:prstGeom prst="rect">
              <a:avLst/>
            </a:prstGeom>
            <a:noFill/>
          </p:spPr>
          <p:txBody>
            <a:bodyPr wrap="square" rtlCol="0">
              <a:spAutoFit/>
            </a:bodyPr>
            <a:lstStyle/>
            <a:p>
              <a:pPr algn="ctr"/>
              <a:r>
                <a:rPr lang="en-US" altLang="zh-CN" sz="6600" dirty="0">
                  <a:solidFill>
                    <a:schemeClr val="bg1"/>
                  </a:solidFill>
                  <a:latin typeface="Times New Roman" pitchFamily="18" charset="0"/>
                  <a:cs typeface="Times New Roman" pitchFamily="18" charset="0"/>
                </a:rPr>
                <a:t>Thanks</a:t>
              </a:r>
              <a:endParaRPr lang="zh-CN" altLang="en-US" sz="6600" b="1" dirty="0">
                <a:solidFill>
                  <a:schemeClr val="bg1"/>
                </a:solidFill>
                <a:latin typeface="Times New Roman" pitchFamily="18" charset="0"/>
                <a:ea typeface="微软雅黑" panose="020B0503020204020204" pitchFamily="34" charset="-122"/>
                <a:cs typeface="Times New Roman" pitchFamily="18" charset="0"/>
              </a:endParaRPr>
            </a:p>
          </p:txBody>
        </p:sp>
        <p:grpSp>
          <p:nvGrpSpPr>
            <p:cNvPr id="5" name="组合 5"/>
            <p:cNvGrpSpPr/>
            <p:nvPr/>
          </p:nvGrpSpPr>
          <p:grpSpPr>
            <a:xfrm>
              <a:off x="744845" y="2816376"/>
              <a:ext cx="1509453" cy="1816570"/>
              <a:chOff x="3822918" y="3043752"/>
              <a:chExt cx="812750" cy="1483500"/>
            </a:xfrm>
          </p:grpSpPr>
          <p:sp>
            <p:nvSpPr>
              <p:cNvPr id="36" name="矩形 35"/>
              <p:cNvSpPr/>
              <p:nvPr/>
            </p:nvSpPr>
            <p:spPr>
              <a:xfrm rot="199097">
                <a:off x="3822918" y="3796804"/>
                <a:ext cx="774524" cy="7304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rot="199097">
                <a:off x="3861144" y="3043752"/>
                <a:ext cx="774524" cy="754784"/>
              </a:xfrm>
              <a:prstGeom prst="rect">
                <a:avLst/>
              </a:prstGeom>
              <a:solidFill>
                <a:srgbClr val="F06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矩形 9"/>
          <p:cNvSpPr/>
          <p:nvPr/>
        </p:nvSpPr>
        <p:spPr>
          <a:xfrm>
            <a:off x="1308602" y="5292849"/>
            <a:ext cx="4339650" cy="646331"/>
          </a:xfrm>
          <a:prstGeom prst="rect">
            <a:avLst/>
          </a:prstGeom>
        </p:spPr>
        <p:txBody>
          <a:bodyPr wrap="none">
            <a:spAutoFit/>
          </a:bodyPr>
          <a:lstStyle/>
          <a:p>
            <a:pPr algn="ctr">
              <a:spcBef>
                <a:spcPts val="4200"/>
              </a:spcBef>
              <a:buNone/>
            </a:pPr>
            <a:r>
              <a:rPr lang="zh-TW" altLang="en-US" sz="3600" b="1" dirty="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感謝聆聽    敬請指教</a:t>
            </a:r>
            <a:endParaRPr lang="zh-TW" altLang="en-US" sz="36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
        <p:nvSpPr>
          <p:cNvPr id="13" name="Rectangle 3"/>
          <p:cNvSpPr txBox="1">
            <a:spLocks noChangeArrowheads="1"/>
          </p:cNvSpPr>
          <p:nvPr/>
        </p:nvSpPr>
        <p:spPr>
          <a:xfrm>
            <a:off x="4214810" y="714357"/>
            <a:ext cx="4286255" cy="1785950"/>
          </a:xfrm>
          <a:prstGeom prst="rect">
            <a:avLst/>
          </a:prstGeom>
        </p:spPr>
        <p:txBody>
          <a:bodyPr/>
          <a:lstStyle/>
          <a:p>
            <a:pPr marL="342900" marR="0" lvl="0" indent="-342900" algn="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zh-TW" altLang="en-US" sz="5400" b="1" i="0" u="none" strike="noStrike" kern="1200" cap="none" spc="0" normalizeH="0" baseline="0" noProof="0" dirty="0">
                <a:ln>
                  <a:noFill/>
                </a:ln>
                <a:solidFill>
                  <a:schemeClr val="accent2"/>
                </a:solidFill>
                <a:effectLst>
                  <a:outerShdw blurRad="38100" dist="38100" dir="2700000" algn="tl">
                    <a:srgbClr val="000000"/>
                  </a:outerShdw>
                </a:effectLst>
                <a:uLnTx/>
                <a:uFillTx/>
                <a:latin typeface="+mn-lt"/>
                <a:ea typeface="+mn-ea"/>
                <a:cs typeface="+mn-cs"/>
              </a:rPr>
              <a:t>   </a:t>
            </a:r>
            <a:r>
              <a:rPr kumimoji="0" lang="zh-TW" altLang="en-US" sz="32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mn-lt"/>
                <a:ea typeface="+mn-ea"/>
                <a:cs typeface="+mn-cs"/>
              </a:rPr>
              <a:t>選對學校</a:t>
            </a:r>
            <a:r>
              <a:rPr kumimoji="0" lang="zh-TW" altLang="en-US" sz="3200" b="1" i="0" u="none" strike="noStrike" kern="1200" cap="none" spc="0" normalizeH="0" baseline="0" noProof="0" dirty="0">
                <a:ln>
                  <a:noFill/>
                </a:ln>
                <a:solidFill>
                  <a:schemeClr val="accent2"/>
                </a:solidFill>
                <a:effectLst>
                  <a:outerShdw blurRad="38100" dist="38100" dir="2700000" algn="tl">
                    <a:srgbClr val="000000"/>
                  </a:outerShdw>
                </a:effectLst>
                <a:uLnTx/>
                <a:uFillTx/>
                <a:latin typeface="+mn-lt"/>
                <a:ea typeface="+mn-ea"/>
                <a:cs typeface="+mn-cs"/>
              </a:rPr>
              <a:t>  </a:t>
            </a:r>
            <a:r>
              <a:rPr kumimoji="0" lang="zh-TW" altLang="en-US" sz="3200" b="1" i="0" u="none" strike="noStrike" kern="1200" cap="none" spc="0" normalizeH="0" baseline="0" noProof="0" dirty="0">
                <a:ln>
                  <a:noFill/>
                </a:ln>
                <a:solidFill>
                  <a:srgbClr val="6600CC"/>
                </a:solidFill>
                <a:effectLst>
                  <a:outerShdw blurRad="38100" dist="38100" dir="2700000" algn="tl">
                    <a:srgbClr val="000000"/>
                  </a:outerShdw>
                </a:effectLst>
                <a:uLnTx/>
                <a:uFillTx/>
                <a:latin typeface="+mn-lt"/>
                <a:ea typeface="+mn-ea"/>
                <a:cs typeface="+mn-cs"/>
              </a:rPr>
              <a:t>找對出路</a:t>
            </a:r>
            <a:endParaRPr kumimoji="0" lang="en-US" altLang="zh-TW" sz="3200" b="1" i="0" u="none" strike="noStrike" kern="1200" cap="none" spc="0" normalizeH="0" baseline="0" noProof="0" dirty="0">
              <a:ln>
                <a:noFill/>
              </a:ln>
              <a:solidFill>
                <a:srgbClr val="6600CC"/>
              </a:solidFill>
              <a:effectLst>
                <a:outerShdw blurRad="38100" dist="38100" dir="2700000" algn="tl">
                  <a:srgbClr val="000000"/>
                </a:outerShdw>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r>
              <a:rPr kumimoji="0" lang="zh-TW" altLang="en-US" sz="3200" b="1" i="0" u="none" strike="noStrike" kern="1200" cap="none" spc="0" normalizeH="0" baseline="0" noProof="0" dirty="0">
                <a:ln>
                  <a:noFill/>
                </a:ln>
                <a:solidFill>
                  <a:schemeClr val="accent2"/>
                </a:solidFill>
                <a:effectLst>
                  <a:outerShdw blurRad="38100" dist="38100" dir="2700000" algn="tl">
                    <a:srgbClr val="000000"/>
                  </a:outerShdw>
                </a:effectLst>
                <a:uLnTx/>
                <a:uFillTx/>
                <a:latin typeface="+mn-lt"/>
                <a:ea typeface="+mn-ea"/>
                <a:cs typeface="+mn-cs"/>
              </a:rPr>
              <a:t>適性選讀  </a:t>
            </a:r>
            <a:r>
              <a:rPr kumimoji="0" lang="zh-TW" altLang="en-US" sz="3200" b="1" i="0" u="none" strike="noStrike" kern="1200" cap="none" spc="0" normalizeH="0" baseline="0" noProof="0" dirty="0">
                <a:ln>
                  <a:noFill/>
                </a:ln>
                <a:solidFill>
                  <a:srgbClr val="00CC00"/>
                </a:solidFill>
                <a:effectLst>
                  <a:outerShdw blurRad="38100" dist="38100" dir="2700000" algn="tl">
                    <a:srgbClr val="000000"/>
                  </a:outerShdw>
                </a:effectLst>
                <a:uLnTx/>
                <a:uFillTx/>
                <a:latin typeface="+mn-lt"/>
                <a:ea typeface="+mn-ea"/>
                <a:cs typeface="+mn-cs"/>
              </a:rPr>
              <a:t>快樂人生</a:t>
            </a:r>
          </a:p>
        </p:txBody>
      </p:sp>
    </p:spTree>
    <p:extLst>
      <p:ext uri="{BB962C8B-B14F-4D97-AF65-F5344CB8AC3E}">
        <p14:creationId xmlns:p14="http://schemas.microsoft.com/office/powerpoint/2010/main" val="151004064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428596" y="642918"/>
            <a:ext cx="8358246" cy="1015663"/>
          </a:xfrm>
          <a:prstGeom prst="rect">
            <a:avLst/>
          </a:prstGeom>
          <a:solidFill>
            <a:srgbClr val="CCFFCC"/>
          </a:solidFill>
          <a:ln w="12700">
            <a:solidFill>
              <a:srgbClr val="3333FF"/>
            </a:solidFill>
            <a:miter lim="800000"/>
            <a:headEnd/>
            <a:tailEnd/>
          </a:ln>
        </p:spPr>
        <p:txBody>
          <a:bodyPr wrap="square">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6.</a:t>
            </a:r>
            <a:r>
              <a:rPr lang="zh-TW" altLang="en-US"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國中教育會考</a:t>
            </a:r>
            <a:r>
              <a:rPr lang="zh-TW" altLang="en-US" sz="4000" b="1" dirty="0">
                <a:solidFill>
                  <a:srgbClr val="FF0000"/>
                </a:solidFill>
                <a:effectLst>
                  <a:outerShdw blurRad="38100" dist="38100" dir="2700000" algn="tl">
                    <a:srgbClr val="000000"/>
                  </a:outerShdw>
                </a:effectLst>
                <a:latin typeface="Times New Roman" pitchFamily="18" charset="0"/>
                <a:ea typeface="華康儷中黑"/>
                <a:cs typeface="Times New Roman" pitchFamily="18" charset="0"/>
              </a:rPr>
              <a:t>命題範圍</a:t>
            </a:r>
            <a:r>
              <a:rPr lang="zh-TW" altLang="en-US"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調整</a:t>
            </a:r>
            <a:endParaRPr lang="en-US" altLang="zh-TW"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      因應本學期延後</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4</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天開學，國中教育會考日程不變，命題範圍配合縮減</a:t>
            </a:r>
            <a:endParaRPr lang="zh-TW" altLang="en-US"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endParaRPr>
          </a:p>
        </p:txBody>
      </p:sp>
      <p:sp>
        <p:nvSpPr>
          <p:cNvPr id="6" name="標題 1"/>
          <p:cNvSpPr txBox="1">
            <a:spLocks/>
          </p:cNvSpPr>
          <p:nvPr/>
        </p:nvSpPr>
        <p:spPr>
          <a:xfrm>
            <a:off x="2928926" y="6000768"/>
            <a:ext cx="5686436" cy="368280"/>
          </a:xfrm>
          <a:prstGeom prst="rect">
            <a:avLst/>
          </a:prstGeom>
        </p:spPr>
        <p:txBody>
          <a:bodyPr>
            <a:noAutofit/>
          </a:bodyPr>
          <a:lstStyle/>
          <a:p>
            <a:pPr lvl="0" algn="ctr" eaLnBrk="0" hangingPunct="0">
              <a:defRPr/>
            </a:pPr>
            <a:r>
              <a:rPr kumimoji="1" lang="zh-TW" altLang="en-US" sz="12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rPr>
              <a:t>師大心測中心</a:t>
            </a:r>
            <a:r>
              <a:rPr kumimoji="1" lang="en-US" altLang="zh-TW" sz="12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rPr>
              <a:t>110.02.05</a:t>
            </a:r>
            <a:r>
              <a:rPr kumimoji="1" lang="zh-TW" altLang="en-US" sz="1200" b="0" i="0" u="none" strike="noStrike" kern="0" cap="none" spc="0" normalizeH="0" baseline="0" noProof="0" dirty="0">
                <a:ln>
                  <a:noFill/>
                </a:ln>
                <a:solidFill>
                  <a:schemeClr val="tx2"/>
                </a:solidFill>
                <a:effectLst/>
                <a:uLnTx/>
                <a:uFillTx/>
                <a:latin typeface="Times New Roman" pitchFamily="18" charset="0"/>
                <a:ea typeface="+mj-ea"/>
                <a:cs typeface="Times New Roman" pitchFamily="18" charset="0"/>
              </a:rPr>
              <a:t>公布</a:t>
            </a:r>
            <a:r>
              <a:rPr lang="en-US" altLang="zh-TW" sz="1200" kern="0" dirty="0">
                <a:solidFill>
                  <a:schemeClr val="tx2"/>
                </a:solidFill>
                <a:latin typeface="Times New Roman" pitchFamily="18" charset="0"/>
                <a:ea typeface="+mj-ea"/>
                <a:cs typeface="Times New Roman" pitchFamily="18" charset="0"/>
              </a:rPr>
              <a:t>(</a:t>
            </a:r>
            <a:r>
              <a:rPr lang="en-US" altLang="zh-TW" sz="1200" kern="0" dirty="0">
                <a:solidFill>
                  <a:schemeClr val="tx2"/>
                </a:solidFill>
                <a:latin typeface="Times New Roman" pitchFamily="18" charset="0"/>
                <a:ea typeface="+mj-ea"/>
                <a:cs typeface="Times New Roman" pitchFamily="18" charset="0"/>
                <a:hlinkClick r:id="rId2"/>
              </a:rPr>
              <a:t>https://cap.rcpet.edu.tw/PressRelease1100205.html</a:t>
            </a:r>
            <a:r>
              <a:rPr lang="en-US" altLang="zh-TW" sz="1200" kern="0" dirty="0">
                <a:solidFill>
                  <a:schemeClr val="tx2"/>
                </a:solidFill>
                <a:latin typeface="Times New Roman" pitchFamily="18" charset="0"/>
                <a:ea typeface="+mj-ea"/>
                <a:cs typeface="Times New Roman" pitchFamily="18" charset="0"/>
              </a:rPr>
              <a:t>)</a:t>
            </a:r>
            <a:endParaRPr kumimoji="1" lang="zh-TW" altLang="en-US" sz="12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pic>
        <p:nvPicPr>
          <p:cNvPr id="7" name="圖片 6">
            <a:extLst>
              <a:ext uri="{FF2B5EF4-FFF2-40B4-BE49-F238E27FC236}">
                <a16:creationId xmlns:a16="http://schemas.microsoft.com/office/drawing/2014/main" id="{D9575C83-F386-4685-AF74-ACC1B82EC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719" y="2060848"/>
            <a:ext cx="6096000" cy="3709988"/>
          </a:xfrm>
          <a:prstGeom prst="rect">
            <a:avLst/>
          </a:prstGeom>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vertical)">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ou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428596" y="642918"/>
            <a:ext cx="8358246" cy="1092607"/>
          </a:xfrm>
          <a:prstGeom prst="rect">
            <a:avLst/>
          </a:prstGeom>
          <a:solidFill>
            <a:srgbClr val="CCFFCC"/>
          </a:solidFill>
          <a:ln w="12700">
            <a:solidFill>
              <a:srgbClr val="3333FF"/>
            </a:solidFill>
            <a:miter lim="800000"/>
            <a:headEnd/>
            <a:tailEnd/>
          </a:ln>
        </p:spPr>
        <p:txBody>
          <a:bodyPr wrap="square">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7.</a:t>
            </a:r>
            <a:r>
              <a:rPr lang="zh-TW" altLang="en-US"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實驗高中單獨招生</a:t>
            </a:r>
            <a:endParaRPr lang="en-US" altLang="zh-TW"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endParaRPr>
          </a:p>
          <a:p>
            <a:pPr algn="just">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      芳和實驗中學：直升</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25</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名</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獨招</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25</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名</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=50</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名</a:t>
            </a:r>
            <a:endParaRPr lang="zh-TW" altLang="en-US"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endParaRPr>
          </a:p>
        </p:txBody>
      </p:sp>
    </p:spTree>
    <p:extLst>
      <p:ext uri="{BB962C8B-B14F-4D97-AF65-F5344CB8AC3E}">
        <p14:creationId xmlns:p14="http://schemas.microsoft.com/office/powerpoint/2010/main" val="3877713329"/>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vertical)">
                                      <p:cBhvr>
                                        <p:cTn id="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id="{15968640-77E1-48AD-9860-E800BE1AEBE0}"/>
              </a:ext>
            </a:extLst>
          </p:cNvPr>
          <p:cNvSpPr/>
          <p:nvPr/>
        </p:nvSpPr>
        <p:spPr>
          <a:xfrm>
            <a:off x="3965156" y="810970"/>
            <a:ext cx="4464496" cy="2664292"/>
          </a:xfrm>
          <a:prstGeom prst="teardrop">
            <a:avLst/>
          </a:prstGeom>
          <a:solidFill>
            <a:srgbClr val="99FF99"/>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76017" y="1358286"/>
            <a:ext cx="4286280" cy="1569660"/>
          </a:xfrm>
          <a:prstGeom prst="rect">
            <a:avLst/>
          </a:prstGeom>
          <a:noFill/>
          <a:ln w="63500">
            <a:noFill/>
            <a:prstDash val="sysDot"/>
            <a:miter lim="800000"/>
            <a:headEnd/>
            <a:tailEnd/>
          </a:ln>
        </p:spPr>
        <p:txBody>
          <a:bodyPr wrap="square">
            <a:spAutoFit/>
          </a:bodyPr>
          <a:lstStyle/>
          <a:p>
            <a:pPr algn="ctr">
              <a:defRPr/>
            </a:pPr>
            <a:r>
              <a:rPr kumimoji="0"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適性入學的</a:t>
            </a:r>
            <a:endParaRPr kumimoji="0" lang="en-US" altLang="zh-TW"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lgn="ctr">
              <a:defRPr/>
            </a:pPr>
            <a:r>
              <a:rPr kumimoji="0"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基本觀念</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856168318"/>
      </p:ext>
    </p:extLst>
  </p:cSld>
  <p:clrMapOvr>
    <a:masterClrMapping/>
  </p:clrMapOvr>
  <p:transition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6" name="Group 4"/>
          <p:cNvGraphicFramePr>
            <a:graphicFrameLocks noGrp="1"/>
          </p:cNvGraphicFramePr>
          <p:nvPr>
            <p:ph sz="half" idx="4294967295"/>
            <p:extLst/>
          </p:nvPr>
        </p:nvGraphicFramePr>
        <p:xfrm>
          <a:off x="642910" y="1571612"/>
          <a:ext cx="7786742" cy="2808287"/>
        </p:xfrm>
        <a:graphic>
          <a:graphicData uri="http://schemas.openxmlformats.org/drawingml/2006/table">
            <a:tbl>
              <a:tblPr/>
              <a:tblGrid>
                <a:gridCol w="1425632">
                  <a:extLst>
                    <a:ext uri="{9D8B030D-6E8A-4147-A177-3AD203B41FA5}">
                      <a16:colId xmlns:a16="http://schemas.microsoft.com/office/drawing/2014/main" val="20000"/>
                    </a:ext>
                  </a:extLst>
                </a:gridCol>
                <a:gridCol w="6361110">
                  <a:extLst>
                    <a:ext uri="{9D8B030D-6E8A-4147-A177-3AD203B41FA5}">
                      <a16:colId xmlns:a16="http://schemas.microsoft.com/office/drawing/2014/main" val="20001"/>
                    </a:ext>
                  </a:extLst>
                </a:gridCol>
              </a:tblGrid>
              <a:tr h="7647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單一縣市</a:t>
                      </a:r>
                    </a:p>
                  </a:txBody>
                  <a:tcPr marL="91434" marR="91434" marT="45731" marB="4573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臺南市、高雄市、彰化縣、雲林縣、屏東縣、臺東縣、花蓮縣、宜蘭縣、澎湖縣、金門縣</a:t>
                      </a:r>
                    </a:p>
                  </a:txBody>
                  <a:tcPr marL="91434" marR="91434" marT="45731" marB="4573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20435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跨縣市</a:t>
                      </a:r>
                    </a:p>
                  </a:txBody>
                  <a:tcPr marL="91434" marR="91434" marT="45731" marB="4573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桃連區</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桃園縣、連江縣</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p>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嘉義區</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嘉義縣、嘉義市</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p>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竹苗區</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新竹縣、新竹市、苗栗縣</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p>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kern="1200" cap="none" normalizeH="0" baseline="0" dirty="0">
                          <a:ln>
                            <a:noFill/>
                          </a:ln>
                          <a:solidFill>
                            <a:srgbClr val="996633"/>
                          </a:solidFill>
                          <a:effectLst/>
                          <a:latin typeface="標楷體" panose="03000509000000000000" pitchFamily="65" charset="-120"/>
                          <a:ea typeface="標楷體" panose="03000509000000000000" pitchFamily="65" charset="-120"/>
                          <a:cs typeface="+mn-cs"/>
                        </a:rPr>
                        <a:t>中投區</a:t>
                      </a:r>
                      <a:r>
                        <a:rPr kumimoji="1" lang="en-US" altLang="zh-TW" sz="2000" b="0" i="0" u="none" strike="noStrike" kern="1200" cap="none" normalizeH="0" baseline="0" dirty="0">
                          <a:ln>
                            <a:noFill/>
                          </a:ln>
                          <a:solidFill>
                            <a:srgbClr val="996633"/>
                          </a:solidFill>
                          <a:effectLst/>
                          <a:latin typeface="標楷體" panose="03000509000000000000" pitchFamily="65" charset="-120"/>
                          <a:ea typeface="標楷體" panose="03000509000000000000" pitchFamily="65" charset="-120"/>
                          <a:cs typeface="+mn-cs"/>
                        </a:rPr>
                        <a:t>(</a:t>
                      </a:r>
                      <a:r>
                        <a:rPr kumimoji="1" lang="zh-TW" altLang="en-US" sz="2000" b="0" i="0" u="none" strike="noStrike" kern="1200" cap="none" normalizeH="0" baseline="0" dirty="0">
                          <a:ln>
                            <a:noFill/>
                          </a:ln>
                          <a:solidFill>
                            <a:srgbClr val="996633"/>
                          </a:solidFill>
                          <a:effectLst/>
                          <a:latin typeface="標楷體" panose="03000509000000000000" pitchFamily="65" charset="-120"/>
                          <a:ea typeface="標楷體" panose="03000509000000000000" pitchFamily="65" charset="-120"/>
                          <a:cs typeface="+mn-cs"/>
                        </a:rPr>
                        <a:t>臺中市、南投縣</a:t>
                      </a:r>
                      <a:r>
                        <a:rPr kumimoji="1" lang="en-US" altLang="zh-TW" sz="2000" b="0" i="0" u="none" strike="noStrike" kern="1200" cap="none" normalizeH="0" baseline="0" dirty="0">
                          <a:ln>
                            <a:noFill/>
                          </a:ln>
                          <a:solidFill>
                            <a:srgbClr val="996633"/>
                          </a:solidFill>
                          <a:effectLst/>
                          <a:latin typeface="標楷體" panose="03000509000000000000" pitchFamily="65" charset="-120"/>
                          <a:ea typeface="標楷體" panose="03000509000000000000" pitchFamily="65" charset="-120"/>
                          <a:cs typeface="+mn-cs"/>
                        </a:rPr>
                        <a:t>)</a:t>
                      </a:r>
                    </a:p>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基北區</a:t>
                      </a:r>
                      <a:r>
                        <a:rPr kumimoji="1" lang="en-US" altLang="zh-TW" sz="2800" b="1" i="0" u="none" strike="noStrike" cap="none" normalizeH="0" baseline="0" dirty="0">
                          <a:ln>
                            <a:noFill/>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kumimoji="1" lang="zh-TW"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新北市、臺北市、基隆市</a:t>
                      </a:r>
                      <a:r>
                        <a:rPr kumimoji="1" lang="en-US" altLang="zh-TW" sz="2800" b="1" i="0" u="none" strike="noStrike" cap="none" normalizeH="0" baseline="0" dirty="0">
                          <a:ln>
                            <a:noFill/>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txBody>
                  <a:tcPr marL="91434" marR="91434" marT="45731" marB="45731"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bl>
          </a:graphicData>
        </a:graphic>
      </p:graphicFrame>
      <p:grpSp>
        <p:nvGrpSpPr>
          <p:cNvPr id="3" name="群組 2">
            <a:extLst>
              <a:ext uri="{FF2B5EF4-FFF2-40B4-BE49-F238E27FC236}">
                <a16:creationId xmlns:a16="http://schemas.microsoft.com/office/drawing/2014/main" id="{E2ECBCD9-E7EC-4FDD-91FE-F5195A32BE24}"/>
              </a:ext>
            </a:extLst>
          </p:cNvPr>
          <p:cNvGrpSpPr/>
          <p:nvPr/>
        </p:nvGrpSpPr>
        <p:grpSpPr>
          <a:xfrm>
            <a:off x="642910" y="4652963"/>
            <a:ext cx="7786742" cy="1368325"/>
            <a:chOff x="642910" y="4652963"/>
            <a:chExt cx="7786742" cy="1368325"/>
          </a:xfrm>
        </p:grpSpPr>
        <p:sp>
          <p:nvSpPr>
            <p:cNvPr id="21506" name="AutoShape 2"/>
            <p:cNvSpPr>
              <a:spLocks noChangeArrowheads="1"/>
            </p:cNvSpPr>
            <p:nvPr/>
          </p:nvSpPr>
          <p:spPr bwMode="auto">
            <a:xfrm>
              <a:off x="642910" y="4652963"/>
              <a:ext cx="7786742" cy="1368325"/>
            </a:xfrm>
            <a:prstGeom prst="roundRect">
              <a:avLst>
                <a:gd name="adj" fmla="val 4815"/>
              </a:avLst>
            </a:prstGeom>
            <a:solidFill>
              <a:srgbClr val="FF00FF">
                <a:alpha val="30000"/>
              </a:srgbClr>
            </a:solidFill>
            <a:ln w="57150" cap="rnd" algn="ctr">
              <a:solidFill>
                <a:srgbClr val="FF9900"/>
              </a:solidFill>
              <a:prstDash val="sysDot"/>
              <a:round/>
              <a:headEnd/>
              <a:tailEnd/>
            </a:ln>
          </p:spPr>
          <p:txBody>
            <a:bodyPr wrap="none" lIns="87313" tIns="44450" rIns="87313" bIns="44450"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lnSpc>
                  <a:spcPct val="150000"/>
                </a:lnSpc>
              </a:pPr>
              <a:endParaRPr lang="zh-TW" altLang="zh-TW" dirty="0">
                <a:solidFill>
                  <a:prstClr val="black"/>
                </a:solidFill>
                <a:latin typeface="標楷體" panose="03000509000000000000" pitchFamily="65" charset="-120"/>
                <a:ea typeface="標楷體" panose="03000509000000000000" pitchFamily="65" charset="-120"/>
                <a:cs typeface="華康儷中黑"/>
              </a:endParaRPr>
            </a:p>
          </p:txBody>
        </p:sp>
        <p:sp>
          <p:nvSpPr>
            <p:cNvPr id="59407" name="Rectangle 14"/>
            <p:cNvSpPr>
              <a:spLocks noChangeArrowheads="1"/>
            </p:cNvSpPr>
            <p:nvPr/>
          </p:nvSpPr>
          <p:spPr bwMode="auto">
            <a:xfrm>
              <a:off x="714347" y="4724400"/>
              <a:ext cx="7715305" cy="1207511"/>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363538" indent="-363538" algn="just" eaLnBrk="0" fontAlgn="auto" hangingPunct="0">
                <a:lnSpc>
                  <a:spcPct val="110000"/>
                </a:lnSpc>
                <a:spcBef>
                  <a:spcPct val="20000"/>
                </a:spcBef>
                <a:spcAft>
                  <a:spcPts val="0"/>
                </a:spcAft>
                <a:defRPr/>
              </a:pPr>
              <a:r>
                <a:rPr kumimoji="0"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全真顏體" pitchFamily="49" charset="-120"/>
                </a:rPr>
                <a:t>特招</a:t>
              </a:r>
              <a:r>
                <a:rPr kumimoji="0" lang="en-US" altLang="zh-TW"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全真顏體" pitchFamily="49" charset="-120"/>
                </a:rPr>
                <a:t>&amp;</a:t>
              </a:r>
              <a:r>
                <a:rPr kumimoji="0"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全真顏體" pitchFamily="49" charset="-120"/>
                </a:rPr>
                <a:t>其他管道</a:t>
              </a:r>
              <a:r>
                <a:rPr kumimoji="0" lang="zh-TW" altLang="en-US" dirty="0">
                  <a:solidFill>
                    <a:prstClr val="black"/>
                  </a:solidFill>
                  <a:latin typeface="微軟正黑體" panose="020B0604030504040204" pitchFamily="34" charset="-120"/>
                  <a:ea typeface="全真顏體" pitchFamily="49" charset="-120"/>
                </a:rPr>
                <a:t>、</a:t>
              </a:r>
              <a:r>
                <a:rPr kumimoji="0" lang="zh-TW" altLang="en-US" b="1" dirty="0">
                  <a:solidFill>
                    <a:srgbClr val="008000"/>
                  </a:solidFill>
                  <a:effectLst>
                    <a:outerShdw blurRad="38100" dist="38100" dir="2700000" algn="tl">
                      <a:srgbClr val="000000">
                        <a:alpha val="43137"/>
                      </a:srgbClr>
                    </a:outerShdw>
                  </a:effectLst>
                  <a:latin typeface="微軟正黑體" panose="020B0604030504040204" pitchFamily="34" charset="-120"/>
                  <a:ea typeface="全真顏體" pitchFamily="49" charset="-120"/>
                </a:rPr>
                <a:t>產業特殊需求類科、技術型獨招</a:t>
              </a:r>
              <a:r>
                <a:rPr kumimoji="0" lang="zh-TW" altLang="en-US" sz="2000" dirty="0">
                  <a:solidFill>
                    <a:prstClr val="black"/>
                  </a:solidFill>
                  <a:latin typeface="微軟正黑體" panose="020B0604030504040204" pitchFamily="34" charset="-120"/>
                  <a:ea typeface="全真顏體" pitchFamily="49" charset="-120"/>
                </a:rPr>
                <a:t>：不受就學區的限制</a:t>
              </a:r>
              <a:endParaRPr kumimoji="0" lang="en-US" altLang="zh-TW" sz="2000" dirty="0">
                <a:solidFill>
                  <a:prstClr val="black"/>
                </a:solidFill>
                <a:latin typeface="微軟正黑體" panose="020B0604030504040204" pitchFamily="34" charset="-120"/>
                <a:ea typeface="全真顏體" pitchFamily="49" charset="-120"/>
              </a:endParaRPr>
            </a:p>
            <a:p>
              <a:pPr marL="363538" indent="-363538" algn="just" eaLnBrk="0" fontAlgn="auto" hangingPunct="0">
                <a:lnSpc>
                  <a:spcPct val="110000"/>
                </a:lnSpc>
                <a:spcBef>
                  <a:spcPct val="20000"/>
                </a:spcBef>
                <a:spcAft>
                  <a:spcPts val="0"/>
                </a:spcAft>
                <a:defRPr/>
              </a:pPr>
              <a:r>
                <a:rPr kumimoji="0"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全真顏體" pitchFamily="49" charset="-120"/>
                </a:rPr>
                <a:t>五專</a:t>
              </a:r>
              <a:r>
                <a:rPr kumimoji="0" lang="zh-TW" altLang="en-US" sz="2000" dirty="0">
                  <a:solidFill>
                    <a:prstClr val="black"/>
                  </a:solidFill>
                  <a:latin typeface="微軟正黑體" panose="020B0604030504040204" pitchFamily="34" charset="-120"/>
                  <a:ea typeface="全真顏體" pitchFamily="49" charset="-120"/>
                </a:rPr>
                <a:t>：學校分散且類科屬性特殊，採全國一區</a:t>
              </a:r>
              <a:endParaRPr kumimoji="0" lang="en-US" altLang="zh-TW" sz="2000" dirty="0">
                <a:solidFill>
                  <a:prstClr val="black"/>
                </a:solidFill>
                <a:latin typeface="微軟正黑體" panose="020B0604030504040204" pitchFamily="34" charset="-120"/>
                <a:ea typeface="全真顏體" pitchFamily="49" charset="-120"/>
              </a:endParaRPr>
            </a:p>
            <a:p>
              <a:pPr marL="363538" indent="-363538" algn="just" eaLnBrk="0" fontAlgn="auto" hangingPunct="0">
                <a:lnSpc>
                  <a:spcPct val="110000"/>
                </a:lnSpc>
                <a:spcBef>
                  <a:spcPct val="20000"/>
                </a:spcBef>
                <a:spcAft>
                  <a:spcPts val="0"/>
                </a:spcAft>
                <a:defRPr/>
              </a:pPr>
              <a:r>
                <a:rPr kumimoji="0" lang="zh-TW" altLang="en-US" sz="2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全真顏體" pitchFamily="49" charset="-120"/>
                </a:rPr>
                <a:t>共同就學區</a:t>
              </a:r>
              <a:r>
                <a:rPr kumimoji="0" lang="zh-TW" altLang="en-US" sz="2000" dirty="0">
                  <a:solidFill>
                    <a:prstClr val="black"/>
                  </a:solidFill>
                  <a:latin typeface="微軟正黑體" panose="020B0604030504040204" pitchFamily="34" charset="-120"/>
                  <a:ea typeface="全真顏體" pitchFamily="49" charset="-120"/>
                </a:rPr>
                <a:t>：</a:t>
              </a:r>
              <a:r>
                <a:rPr kumimoji="0" lang="zh-TW" altLang="zh-TW" sz="2000" dirty="0">
                  <a:solidFill>
                    <a:prstClr val="black"/>
                  </a:solidFill>
                  <a:latin typeface="微軟正黑體" panose="020B0604030504040204" pitchFamily="34" charset="-120"/>
                  <a:ea typeface="全真顏體" pitchFamily="49" charset="-120"/>
                </a:rPr>
                <a:t>位處</a:t>
              </a:r>
              <a:r>
                <a:rPr kumimoji="0" lang="zh-TW" altLang="zh-TW" sz="2000" b="1" dirty="0">
                  <a:solidFill>
                    <a:srgbClr val="3333FF"/>
                  </a:solidFill>
                  <a:effectLst>
                    <a:outerShdw blurRad="38100" dist="38100" dir="2700000" algn="tl">
                      <a:srgbClr val="000000">
                        <a:alpha val="43137"/>
                      </a:srgbClr>
                    </a:outerShdw>
                  </a:effectLst>
                  <a:latin typeface="微軟正黑體" panose="020B0604030504040204" pitchFamily="34" charset="-120"/>
                  <a:ea typeface="全真顏體" pitchFamily="49" charset="-120"/>
                </a:rPr>
                <a:t>免試就學區交界</a:t>
              </a:r>
              <a:r>
                <a:rPr kumimoji="0" lang="zh-TW" altLang="en-US" sz="2000" dirty="0">
                  <a:solidFill>
                    <a:prstClr val="black"/>
                  </a:solidFill>
                  <a:latin typeface="微軟正黑體" panose="020B0604030504040204" pitchFamily="34" charset="-120"/>
                  <a:ea typeface="全真顏體" pitchFamily="49" charset="-120"/>
                </a:rPr>
                <a:t>之</a:t>
              </a:r>
              <a:r>
                <a:rPr kumimoji="0" lang="zh-TW" altLang="zh-TW" sz="2000" dirty="0">
                  <a:solidFill>
                    <a:prstClr val="black"/>
                  </a:solidFill>
                  <a:latin typeface="微軟正黑體" panose="020B0604030504040204" pitchFamily="34" charset="-120"/>
                  <a:ea typeface="全真顏體" pitchFamily="49" charset="-120"/>
                </a:rPr>
                <a:t>學校同意</a:t>
              </a:r>
              <a:r>
                <a:rPr kumimoji="0" lang="zh-TW" altLang="en-US" sz="2000" dirty="0">
                  <a:solidFill>
                    <a:prstClr val="black"/>
                  </a:solidFill>
                  <a:latin typeface="微軟正黑體" panose="020B0604030504040204" pitchFamily="34" charset="-120"/>
                  <a:ea typeface="全真顏體" pitchFamily="49" charset="-120"/>
                </a:rPr>
                <a:t>其</a:t>
              </a:r>
              <a:r>
                <a:rPr kumimoji="0" lang="zh-TW" altLang="en-US" sz="2000" b="1" dirty="0">
                  <a:solidFill>
                    <a:srgbClr val="3333FF"/>
                  </a:solidFill>
                  <a:effectLst>
                    <a:outerShdw blurRad="38100" dist="38100" dir="2700000" algn="tl">
                      <a:srgbClr val="000000">
                        <a:alpha val="43137"/>
                      </a:srgbClr>
                    </a:outerShdw>
                  </a:effectLst>
                  <a:latin typeface="微軟正黑體" panose="020B0604030504040204" pitchFamily="34" charset="-120"/>
                  <a:ea typeface="全真顏體" pitchFamily="49" charset="-120"/>
                </a:rPr>
                <a:t>跨</a:t>
              </a:r>
              <a:r>
                <a:rPr kumimoji="0" lang="zh-TW" altLang="zh-TW" sz="2000" b="1" dirty="0">
                  <a:solidFill>
                    <a:srgbClr val="3333FF"/>
                  </a:solidFill>
                  <a:effectLst>
                    <a:outerShdw blurRad="38100" dist="38100" dir="2700000" algn="tl">
                      <a:srgbClr val="000000">
                        <a:alpha val="43137"/>
                      </a:srgbClr>
                    </a:outerShdw>
                  </a:effectLst>
                  <a:latin typeface="微軟正黑體" panose="020B0604030504040204" pitchFamily="34" charset="-120"/>
                  <a:ea typeface="全真顏體" pitchFamily="49" charset="-120"/>
                </a:rPr>
                <a:t>區招生</a:t>
              </a:r>
              <a:endParaRPr kumimoji="0" lang="zh-TW" altLang="en-US" sz="2000" dirty="0">
                <a:solidFill>
                  <a:prstClr val="black"/>
                </a:solidFill>
                <a:latin typeface="微軟正黑體" panose="020B0604030504040204" pitchFamily="34" charset="-120"/>
                <a:ea typeface="全真顏體" pitchFamily="49" charset="-120"/>
              </a:endParaRPr>
            </a:p>
          </p:txBody>
        </p:sp>
      </p:grpSp>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免試就學區</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3717440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500"/>
                                        <p:tgtEl>
                                          <p:spTgt spid="593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共同就學區</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5" name="表格 4">
            <a:extLst>
              <a:ext uri="{FF2B5EF4-FFF2-40B4-BE49-F238E27FC236}">
                <a16:creationId xmlns:a16="http://schemas.microsoft.com/office/drawing/2014/main" id="{2E41397A-984A-4877-90E0-8BB5C1A4F500}"/>
              </a:ext>
            </a:extLst>
          </p:cNvPr>
          <p:cNvGraphicFramePr>
            <a:graphicFrameLocks noGrp="1"/>
          </p:cNvGraphicFramePr>
          <p:nvPr>
            <p:extLst>
              <p:ext uri="{D42A27DB-BD31-4B8C-83A1-F6EECF244321}">
                <p14:modId xmlns:p14="http://schemas.microsoft.com/office/powerpoint/2010/main" val="1664890852"/>
              </p:ext>
            </p:extLst>
          </p:nvPr>
        </p:nvGraphicFramePr>
        <p:xfrm>
          <a:off x="611558" y="1340768"/>
          <a:ext cx="7992889" cy="4721025"/>
        </p:xfrm>
        <a:graphic>
          <a:graphicData uri="http://schemas.openxmlformats.org/drawingml/2006/table">
            <a:tbl>
              <a:tblPr firstRow="1" firstCol="1" bandRow="1">
                <a:tableStyleId>{5C22544A-7EE6-4342-B048-85BDC9FD1C3A}</a:tableStyleId>
              </a:tblPr>
              <a:tblGrid>
                <a:gridCol w="910311">
                  <a:extLst>
                    <a:ext uri="{9D8B030D-6E8A-4147-A177-3AD203B41FA5}">
                      <a16:colId xmlns:a16="http://schemas.microsoft.com/office/drawing/2014/main" val="1812175820"/>
                    </a:ext>
                  </a:extLst>
                </a:gridCol>
                <a:gridCol w="910311">
                  <a:extLst>
                    <a:ext uri="{9D8B030D-6E8A-4147-A177-3AD203B41FA5}">
                      <a16:colId xmlns:a16="http://schemas.microsoft.com/office/drawing/2014/main" val="2136490837"/>
                    </a:ext>
                  </a:extLst>
                </a:gridCol>
                <a:gridCol w="1315489">
                  <a:extLst>
                    <a:ext uri="{9D8B030D-6E8A-4147-A177-3AD203B41FA5}">
                      <a16:colId xmlns:a16="http://schemas.microsoft.com/office/drawing/2014/main" val="2943685312"/>
                    </a:ext>
                  </a:extLst>
                </a:gridCol>
                <a:gridCol w="1315489">
                  <a:extLst>
                    <a:ext uri="{9D8B030D-6E8A-4147-A177-3AD203B41FA5}">
                      <a16:colId xmlns:a16="http://schemas.microsoft.com/office/drawing/2014/main" val="1087046229"/>
                    </a:ext>
                  </a:extLst>
                </a:gridCol>
                <a:gridCol w="1315489">
                  <a:extLst>
                    <a:ext uri="{9D8B030D-6E8A-4147-A177-3AD203B41FA5}">
                      <a16:colId xmlns:a16="http://schemas.microsoft.com/office/drawing/2014/main" val="3890784079"/>
                    </a:ext>
                  </a:extLst>
                </a:gridCol>
                <a:gridCol w="1315489">
                  <a:extLst>
                    <a:ext uri="{9D8B030D-6E8A-4147-A177-3AD203B41FA5}">
                      <a16:colId xmlns:a16="http://schemas.microsoft.com/office/drawing/2014/main" val="2674267582"/>
                    </a:ext>
                  </a:extLst>
                </a:gridCol>
                <a:gridCol w="910311">
                  <a:extLst>
                    <a:ext uri="{9D8B030D-6E8A-4147-A177-3AD203B41FA5}">
                      <a16:colId xmlns:a16="http://schemas.microsoft.com/office/drawing/2014/main" val="344672794"/>
                    </a:ext>
                  </a:extLst>
                </a:gridCol>
              </a:tblGrid>
              <a:tr h="1008112">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就學區</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行政區</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本區國中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可跨出就讀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之行政區</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他區高中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開放就學</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之行政區</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他區國中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可跨入就讀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之行政區</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本區高中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開放就學</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之行政區</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與前一 學年度 比較</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588015924"/>
                  </a:ext>
                </a:extLst>
              </a:tr>
              <a:tr h="2808312">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基北區</a:t>
                      </a:r>
                      <a:endParaRPr lang="en-US" alt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en-US" alt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&amp;</a:t>
                      </a:r>
                      <a:endPar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桃連區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新北市</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桃園市</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林口區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樹林區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鶯歌區</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新莊區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泰山區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南崁高中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壽山高中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永豐高中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光啟高中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新興高中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成功工商</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蘆竹區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龜山區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八德區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泰山高中 </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新莊高中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林口高中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樹林高中 </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丹鳳高中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鶯歌工商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恆毅高中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康橋高中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醒吾高中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樹人家商</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相同</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3656186090"/>
                  </a:ext>
                </a:extLst>
              </a:tr>
              <a:tr h="904601">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基北區</a:t>
                      </a:r>
                      <a:endParaRPr lang="en-US" alt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en-US" alt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&amp;</a:t>
                      </a:r>
                      <a:endPar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宜蘭區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新北市</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宜蘭縣</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貢寮區</a:t>
                      </a:r>
                    </a:p>
                    <a:p>
                      <a:pPr algn="ctr">
                        <a:spcAft>
                          <a:spcPts val="0"/>
                        </a:spcAft>
                      </a:pPr>
                      <a:r>
                        <a:rPr lang="zh-TW" sz="1800" b="1" kern="1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雙溪區</a:t>
                      </a:r>
                    </a:p>
                    <a:p>
                      <a:pPr algn="ctr">
                        <a:spcAft>
                          <a:spcPts val="0"/>
                        </a:spcAft>
                      </a:pPr>
                      <a:r>
                        <a:rPr lang="zh-TW" sz="1800" b="1" kern="1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坪林區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頭城家商</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無</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無</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相同</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499613214"/>
                  </a:ext>
                </a:extLst>
              </a:tr>
            </a:tbl>
          </a:graphicData>
        </a:graphic>
      </p:graphicFrame>
    </p:spTree>
    <p:extLst>
      <p:ext uri="{BB962C8B-B14F-4D97-AF65-F5344CB8AC3E}">
        <p14:creationId xmlns:p14="http://schemas.microsoft.com/office/powerpoint/2010/main" val="788073282"/>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5" name="Rectangle 9"/>
          <p:cNvSpPr>
            <a:spLocks noChangeArrowheads="1"/>
          </p:cNvSpPr>
          <p:nvPr/>
        </p:nvSpPr>
        <p:spPr bwMode="auto">
          <a:xfrm>
            <a:off x="571472" y="1285860"/>
            <a:ext cx="8001000" cy="5090689"/>
          </a:xfrm>
          <a:prstGeom prst="rect">
            <a:avLst/>
          </a:prstGeom>
          <a:solidFill>
            <a:srgbClr val="CCFFCC"/>
          </a:solidFill>
          <a:ln w="12700">
            <a:noFill/>
            <a:miter lim="800000"/>
            <a:headEnd/>
            <a:tailEnd/>
          </a:ln>
        </p:spPr>
        <p:txBody>
          <a:bodyPr>
            <a:spAutoFit/>
          </a:bodyPr>
          <a:lstStyle/>
          <a:p>
            <a:pPr>
              <a:spcBef>
                <a:spcPts val="600"/>
              </a:spcBef>
              <a:defRPr/>
            </a:pPr>
            <a:r>
              <a:rPr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主講：</a:t>
            </a:r>
            <a:r>
              <a:rPr lang="zh-TW" altLang="en-US" sz="3200" b="1" u="sng"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陳裕宏</a:t>
            </a:r>
            <a:r>
              <a:rPr lang="en-US" altLang="zh-TW" sz="2200" b="1"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a:solidFill>
                  <a:srgbClr val="0066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0929-929-309</a:t>
            </a:r>
            <a:r>
              <a:rPr lang="zh-TW" altLang="en-US" sz="2200" b="1"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b="1"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rPr>
              <a:t>chenyh@mcvs.tp.edu.tw</a:t>
            </a:r>
            <a:r>
              <a:rPr lang="en-US" altLang="zh-TW" sz="2200" b="1"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200" b="1" dirty="0">
              <a:solidFill>
                <a:srgbClr val="006600"/>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defRPr/>
            </a:pPr>
            <a:r>
              <a:rPr lang="zh-TW" altLang="en-US"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基北區登記分發前總幹事、基隆市政府教育處顧問</a:t>
            </a:r>
            <a:endParaRPr lang="en-US" altLang="zh-TW" sz="2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defRPr/>
            </a:pPr>
            <a:r>
              <a:rPr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學歷：</a:t>
            </a:r>
            <a:r>
              <a:rPr lang="en-US" altLang="zh-TW"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000" b="1" u="sng"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國立台灣師範大學</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工業教育系</a:t>
            </a:r>
            <a:r>
              <a:rPr lang="en-US" altLang="zh-TW"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畢業</a:t>
            </a:r>
            <a:r>
              <a:rPr lang="en-US" altLang="zh-TW"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p>
          <a:p>
            <a:pPr>
              <a:spcBef>
                <a:spcPts val="600"/>
              </a:spcBef>
              <a:defRPr/>
            </a:pP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b="1" u="sng"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國立台灣師範大學</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教育研究所</a:t>
            </a:r>
            <a:r>
              <a:rPr lang="en-US" altLang="zh-TW"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結業</a:t>
            </a:r>
            <a:r>
              <a:rPr lang="en-US" altLang="zh-TW"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p>
          <a:p>
            <a:pPr>
              <a:spcBef>
                <a:spcPts val="600"/>
              </a:spcBef>
              <a:defRPr/>
            </a:pP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000" b="1" u="sng"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國立台北科技大學</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技術及職業教育研究所</a:t>
            </a:r>
            <a:r>
              <a:rPr lang="en-US" altLang="zh-TW"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碩士</a:t>
            </a:r>
            <a:r>
              <a:rPr lang="en-US" altLang="zh-TW"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p>
          <a:p>
            <a:pPr>
              <a:lnSpc>
                <a:spcPct val="110000"/>
              </a:lnSpc>
              <a:spcBef>
                <a:spcPts val="600"/>
              </a:spcBef>
              <a:defRPr/>
            </a:pPr>
            <a:r>
              <a:rPr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經歷：</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任教年資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35</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年</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u="sng" dirty="0">
                <a:solidFill>
                  <a:srgbClr val="996633"/>
                </a:solidFill>
                <a:latin typeface="Times New Roman" panose="02020603050405020304" pitchFamily="18" charset="0"/>
                <a:ea typeface="標楷體" panose="03000509000000000000" pitchFamily="65" charset="-120"/>
                <a:cs typeface="Times New Roman" panose="02020603050405020304" pitchFamily="18" charset="0"/>
              </a:rPr>
              <a:t>專心致力於學生升學輔導工作有</a:t>
            </a:r>
            <a:r>
              <a:rPr lang="en-US" altLang="zh-TW" b="1" u="sng" dirty="0">
                <a:solidFill>
                  <a:srgbClr val="996633"/>
                </a:solidFill>
                <a:latin typeface="Times New Roman" panose="02020603050405020304" pitchFamily="18" charset="0"/>
                <a:ea typeface="標楷體" panose="03000509000000000000" pitchFamily="65" charset="-120"/>
                <a:cs typeface="Times New Roman" panose="02020603050405020304" pitchFamily="18" charset="0"/>
              </a:rPr>
              <a:t>20</a:t>
            </a:r>
            <a:r>
              <a:rPr lang="zh-TW" altLang="en-US" b="1" u="sng" dirty="0">
                <a:solidFill>
                  <a:srgbClr val="996633"/>
                </a:solidFill>
                <a:latin typeface="Times New Roman" panose="02020603050405020304" pitchFamily="18" charset="0"/>
                <a:ea typeface="標楷體" panose="03000509000000000000" pitchFamily="65" charset="-120"/>
                <a:cs typeface="Times New Roman" panose="02020603050405020304" pitchFamily="18" charset="0"/>
              </a:rPr>
              <a:t>年的經驗</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p>
          <a:p>
            <a:pPr>
              <a:spcBef>
                <a:spcPts val="0"/>
              </a:spcBef>
              <a:defRPr/>
            </a:pP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全國大專優秀青年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(1981)</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、臺北市</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101</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學年度特殊優良教師</a:t>
            </a:r>
            <a:endPar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中央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&amp;</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地方</a:t>
            </a:r>
            <a:r>
              <a:rPr lang="en-US" altLang="zh-TW" sz="1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基北區</a:t>
            </a:r>
            <a:r>
              <a:rPr lang="en-US" altLang="zh-TW" sz="12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u="sng" dirty="0">
                <a:solidFill>
                  <a:srgbClr val="9900CC"/>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適性入學宣導</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種子教師</a:t>
            </a:r>
          </a:p>
          <a:p>
            <a:pPr>
              <a:lnSpc>
                <a:spcPct val="110000"/>
              </a:lnSpc>
              <a:defRPr/>
            </a:pP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4.</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臺北市</a:t>
            </a:r>
            <a:r>
              <a:rPr lang="zh-TW" altLang="en-US" b="1" u="sng"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十二年國教工作圈</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會考、免試、特招</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工作小組成員</a:t>
            </a:r>
            <a:endPar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defRPr/>
            </a:pP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5.</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基北區</a:t>
            </a:r>
            <a:r>
              <a:rPr lang="zh-TW" altLang="en-US" b="1" u="sng" dirty="0">
                <a:solidFill>
                  <a:srgbClr val="9900CC"/>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免試入學委員會</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規劃委員、諮詢委員、</a:t>
            </a:r>
            <a:r>
              <a:rPr lang="zh-TW" altLang="en-US" b="1" i="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分發總幹事</a:t>
            </a:r>
            <a:endPar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defRPr/>
            </a:pP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教育部</a:t>
            </a:r>
            <a:r>
              <a:rPr lang="zh-TW" altLang="en-US" b="1" u="sng"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十二年國民基本教育</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諮詢委員、審查委員、宣導專員</a:t>
            </a:r>
            <a:endPar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defRPr/>
            </a:pP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7.</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教育部</a:t>
            </a:r>
            <a:r>
              <a:rPr lang="zh-TW" altLang="en-US" b="1" u="sng" dirty="0">
                <a:solidFill>
                  <a:srgbClr val="9900CC"/>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技職教育</a:t>
            </a:r>
            <a:r>
              <a:rPr lang="zh-TW" altLang="en-US" b="1" u="sng"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b="1" u="sng" dirty="0">
                <a:solidFill>
                  <a:srgbClr val="9900CC"/>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國中多元進路</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宣導專員</a:t>
            </a:r>
            <a:endPar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defRPr/>
            </a:pP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8.</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教育部</a:t>
            </a:r>
            <a:r>
              <a:rPr lang="zh-TW" altLang="en-US" b="1" u="sng"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綜合高中</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審查委員、訪視委員、宣導專員</a:t>
            </a:r>
          </a:p>
          <a:p>
            <a:pPr>
              <a:lnSpc>
                <a:spcPct val="110000"/>
              </a:lnSpc>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9.</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教育部</a:t>
            </a:r>
            <a:r>
              <a:rPr lang="zh-TW" altLang="en-US" b="1" u="sng" dirty="0">
                <a:solidFill>
                  <a:srgbClr val="9900CC"/>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技專校院招生策進總會</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審查委員</a:t>
            </a:r>
            <a:endParaRPr lang="zh-TW" altLang="en-US" sz="20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12"/>
          <p:cNvSpPr>
            <a:spLocks noChangeArrowheads="1"/>
          </p:cNvSpPr>
          <p:nvPr/>
        </p:nvSpPr>
        <p:spPr bwMode="auto">
          <a:xfrm>
            <a:off x="3076201" y="302114"/>
            <a:ext cx="2559797" cy="769441"/>
          </a:xfrm>
          <a:prstGeom prst="rect">
            <a:avLst/>
          </a:prstGeom>
          <a:solidFill>
            <a:srgbClr val="CCFFCC"/>
          </a:solidFill>
          <a:ln w="63500">
            <a:solidFill>
              <a:srgbClr val="008000"/>
            </a:solidFill>
            <a:miter lim="800000"/>
            <a:headEnd/>
            <a:tailEnd/>
          </a:ln>
        </p:spPr>
        <p:txBody>
          <a:bodyPr wrap="square" anchor="ctr">
            <a:spAutoFit/>
          </a:bodyPr>
          <a:lstStyle/>
          <a:p>
            <a:pPr algn="ctr">
              <a:defRPr/>
            </a:pPr>
            <a:r>
              <a:rPr lang="zh-TW" altLang="en-US" sz="44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講座簡介</a:t>
            </a:r>
            <a:endParaRPr lang="zh-TW" altLang="en-US" sz="44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endParaRPr>
          </a:p>
        </p:txBody>
      </p:sp>
    </p:spTree>
  </p:cSld>
  <p:clrMapOvr>
    <a:masterClrMapping/>
  </p:clrMapOvr>
  <p:transition advTm="5000">
    <p:cut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標題 1"/>
          <p:cNvSpPr>
            <a:spLocks noGrp="1"/>
          </p:cNvSpPr>
          <p:nvPr>
            <p:ph type="title"/>
          </p:nvPr>
        </p:nvSpPr>
        <p:spPr>
          <a:xfrm>
            <a:off x="0" y="142852"/>
            <a:ext cx="3892546" cy="866775"/>
          </a:xfrm>
        </p:spPr>
        <p:txBody>
          <a:bodyPr/>
          <a:lstStyle/>
          <a:p>
            <a:r>
              <a:rPr lang="zh-TW" altLang="en-US" b="1" kern="12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變更就學區</a:t>
            </a:r>
            <a:endParaRPr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57158" y="1071546"/>
            <a:ext cx="3926810" cy="5525806"/>
          </a:xfrm>
        </p:spPr>
        <p:txBody>
          <a:bodyPr>
            <a:noAutofit/>
          </a:bodyPr>
          <a:lstStyle/>
          <a:p>
            <a:pPr algn="just">
              <a:lnSpc>
                <a:spcPct val="120000"/>
              </a:lnSpc>
              <a:spcBef>
                <a:spcPts val="600"/>
              </a:spcBef>
              <a:buNone/>
              <a:defRPr/>
            </a:pPr>
            <a:r>
              <a:rPr altLang="en-US" sz="1400" dirty="0" err="1">
                <a:latin typeface="標楷體" panose="03000509000000000000" pitchFamily="65" charset="-120"/>
                <a:ea typeface="標楷體" panose="03000509000000000000" pitchFamily="65" charset="-120"/>
              </a:rPr>
              <a:t>申請日期</a:t>
            </a:r>
            <a:r>
              <a:rPr lang="zh-TW" altLang="en-US" sz="1400" dirty="0">
                <a:latin typeface="標楷體" panose="03000509000000000000" pitchFamily="65" charset="-120"/>
                <a:ea typeface="標楷體" panose="03000509000000000000" pitchFamily="65" charset="-120"/>
              </a:rPr>
              <a:t>：</a:t>
            </a:r>
            <a:r>
              <a:rPr lang="en-US" altLang="zh-TW"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4/26</a:t>
            </a:r>
            <a:r>
              <a:rPr lang="zh-TW" altLang="en-US"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r>
              <a:rPr lang="en-US" altLang="zh-TW"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30</a:t>
            </a:r>
          </a:p>
          <a:p>
            <a:pPr algn="just">
              <a:lnSpc>
                <a:spcPct val="120000"/>
              </a:lnSpc>
              <a:spcBef>
                <a:spcPts val="600"/>
              </a:spcBef>
              <a:buNone/>
              <a:defRPr/>
            </a:pPr>
            <a:r>
              <a:rPr lang="zh-TW" altLang="en-US" sz="1400" dirty="0">
                <a:latin typeface="Times New Roman" pitchFamily="18" charset="0"/>
                <a:ea typeface="標楷體" panose="03000509000000000000" pitchFamily="65" charset="-120"/>
                <a:cs typeface="Times New Roman" pitchFamily="18" charset="0"/>
              </a:rPr>
              <a:t>結果通知：</a:t>
            </a:r>
            <a:r>
              <a:rPr lang="en-US" altLang="zh-TW" sz="1400" dirty="0">
                <a:latin typeface="Times New Roman" pitchFamily="18" charset="0"/>
                <a:ea typeface="標楷體" panose="03000509000000000000" pitchFamily="65" charset="-120"/>
                <a:cs typeface="Times New Roman" pitchFamily="18" charset="0"/>
              </a:rPr>
              <a:t>5/17(</a:t>
            </a:r>
            <a:r>
              <a:rPr lang="zh-TW" altLang="en-US" sz="1400" dirty="0">
                <a:latin typeface="Times New Roman" pitchFamily="18" charset="0"/>
                <a:ea typeface="標楷體" panose="03000509000000000000" pitchFamily="65" charset="-120"/>
                <a:cs typeface="Times New Roman" pitchFamily="18" charset="0"/>
              </a:rPr>
              <a:t>以書面通知</a:t>
            </a:r>
            <a:r>
              <a:rPr lang="en-US" altLang="zh-TW" sz="1400" dirty="0">
                <a:latin typeface="Times New Roman" pitchFamily="18" charset="0"/>
                <a:ea typeface="標楷體" panose="03000509000000000000" pitchFamily="65" charset="-120"/>
                <a:cs typeface="Times New Roman" pitchFamily="18" charset="0"/>
              </a:rPr>
              <a:t>)</a:t>
            </a:r>
          </a:p>
          <a:p>
            <a:pPr marL="360000" algn="just">
              <a:lnSpc>
                <a:spcPct val="120000"/>
              </a:lnSpc>
              <a:spcBef>
                <a:spcPts val="600"/>
              </a:spcBef>
              <a:buNone/>
              <a:defRPr/>
            </a:pPr>
            <a:r>
              <a:rPr lang="zh-TW" altLang="en-US" sz="1400" dirty="0">
                <a:latin typeface="Times New Roman" pitchFamily="18" charset="0"/>
                <a:ea typeface="標楷體" panose="03000509000000000000" pitchFamily="65" charset="-120"/>
                <a:cs typeface="Times New Roman" pitchFamily="18" charset="0"/>
              </a:rPr>
              <a:t>申請緣由：</a:t>
            </a:r>
            <a:r>
              <a:rPr lang="zh-TW" altLang="en-US" sz="14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非本區</a:t>
            </a:r>
            <a:r>
              <a:rPr lang="zh-TW" altLang="en-US" sz="1400" dirty="0">
                <a:latin typeface="Times New Roman" pitchFamily="18" charset="0"/>
                <a:ea typeface="標楷體" panose="03000509000000000000" pitchFamily="65" charset="-120"/>
                <a:cs typeface="Times New Roman" pitchFamily="18" charset="0"/>
              </a:rPr>
              <a:t>國中畢業生</a:t>
            </a:r>
            <a:r>
              <a:rPr lang="en-US" altLang="zh-TW" sz="1400" dirty="0">
                <a:latin typeface="Times New Roman" pitchFamily="18" charset="0"/>
                <a:ea typeface="標楷體" panose="03000509000000000000" pitchFamily="65" charset="-120"/>
                <a:cs typeface="Times New Roman" pitchFamily="18" charset="0"/>
              </a:rPr>
              <a:t>(</a:t>
            </a:r>
            <a:r>
              <a:rPr lang="zh-TW" altLang="en-US" sz="1400" dirty="0">
                <a:latin typeface="Times New Roman" pitchFamily="18" charset="0"/>
                <a:ea typeface="標楷體" panose="03000509000000000000" pitchFamily="65" charset="-120"/>
                <a:cs typeface="Times New Roman" pitchFamily="18" charset="0"/>
              </a:rPr>
              <a:t>含非學校型態實驗教育學生</a:t>
            </a:r>
            <a:r>
              <a:rPr lang="en-US" altLang="zh-TW" sz="1400" dirty="0">
                <a:latin typeface="Times New Roman" pitchFamily="18" charset="0"/>
                <a:ea typeface="標楷體" panose="03000509000000000000" pitchFamily="65" charset="-120"/>
                <a:cs typeface="Times New Roman" pitchFamily="18" charset="0"/>
              </a:rPr>
              <a:t>)</a:t>
            </a:r>
            <a:r>
              <a:rPr lang="zh-TW" altLang="en-US" sz="1400" dirty="0">
                <a:latin typeface="Times New Roman" pitchFamily="18" charset="0"/>
                <a:ea typeface="標楷體" panose="03000509000000000000" pitchFamily="65" charset="-120"/>
                <a:cs typeface="Times New Roman" pitchFamily="18" charset="0"/>
              </a:rPr>
              <a:t>或非本區具同等學力資格者或東莞、華東、上海臺商子女</a:t>
            </a:r>
            <a:r>
              <a:rPr lang="en-US" altLang="zh-TW" sz="1400" dirty="0">
                <a:latin typeface="Times New Roman" pitchFamily="18" charset="0"/>
                <a:ea typeface="標楷體" panose="03000509000000000000" pitchFamily="65" charset="-120"/>
                <a:cs typeface="Times New Roman" pitchFamily="18" charset="0"/>
              </a:rPr>
              <a:t>(</a:t>
            </a:r>
            <a:r>
              <a:rPr lang="zh-TW" altLang="en-US" sz="1400" dirty="0">
                <a:latin typeface="Times New Roman" pitchFamily="18" charset="0"/>
                <a:ea typeface="標楷體" panose="03000509000000000000" pitchFamily="65" charset="-120"/>
                <a:cs typeface="Times New Roman" pitchFamily="18" charset="0"/>
              </a:rPr>
              <a:t>弟</a:t>
            </a:r>
            <a:r>
              <a:rPr lang="en-US" altLang="zh-TW" sz="1400" dirty="0">
                <a:latin typeface="Times New Roman" pitchFamily="18" charset="0"/>
                <a:ea typeface="標楷體" panose="03000509000000000000" pitchFamily="65" charset="-120"/>
                <a:cs typeface="Times New Roman" pitchFamily="18" charset="0"/>
              </a:rPr>
              <a:t>)</a:t>
            </a:r>
            <a:r>
              <a:rPr lang="zh-TW" altLang="en-US" sz="1400" dirty="0">
                <a:latin typeface="Times New Roman" pitchFamily="18" charset="0"/>
                <a:ea typeface="標楷體" panose="03000509000000000000" pitchFamily="65" charset="-120"/>
                <a:cs typeface="Times New Roman" pitchFamily="18" charset="0"/>
              </a:rPr>
              <a:t>學校國中部非設籍於本區之畢業生如有下列特殊因素之一者，得向本委員會提出變更就學區之申請：</a:t>
            </a:r>
          </a:p>
          <a:p>
            <a:pPr marL="144000" algn="just">
              <a:lnSpc>
                <a:spcPct val="120000"/>
              </a:lnSpc>
              <a:spcBef>
                <a:spcPts val="0"/>
              </a:spcBef>
              <a:buNone/>
              <a:defRPr/>
            </a:pP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1.</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學生就讀或畢業國中學籍所在免試就學區，未設置學生適性選擇之高級中等學校課程群別或產業特殊需求類科者。</a:t>
            </a:r>
          </a:p>
          <a:p>
            <a:pPr marL="144000" algn="just">
              <a:lnSpc>
                <a:spcPct val="120000"/>
              </a:lnSpc>
              <a:spcBef>
                <a:spcPts val="0"/>
              </a:spcBef>
              <a:buNone/>
              <a:defRPr/>
            </a:pP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2.</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學生因搬家遷徙至本區居住者</a:t>
            </a: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檢附具體證明文件</a:t>
            </a: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p>
          <a:p>
            <a:pPr marL="144000" algn="just">
              <a:lnSpc>
                <a:spcPct val="120000"/>
              </a:lnSpc>
              <a:spcBef>
                <a:spcPts val="0"/>
              </a:spcBef>
              <a:buNone/>
              <a:defRPr/>
            </a:pP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3.</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學生在國中階段跨區就學，擬申請返回本區戶籍所在地就讀高級中等學校者</a:t>
            </a: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檢附具體證明文件</a:t>
            </a: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endPar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marL="144000" algn="just">
              <a:lnSpc>
                <a:spcPct val="120000"/>
              </a:lnSpc>
              <a:spcBef>
                <a:spcPts val="0"/>
              </a:spcBef>
              <a:buNone/>
              <a:defRPr/>
            </a:pP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4.</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其他經核定之特殊情形。 </a:t>
            </a:r>
            <a:endPar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marL="360000" algn="just">
              <a:lnSpc>
                <a:spcPct val="120000"/>
              </a:lnSpc>
              <a:spcBef>
                <a:spcPts val="600"/>
              </a:spcBef>
              <a:buNone/>
              <a:defRPr/>
            </a:pPr>
            <a:r>
              <a:rPr lang="zh-TW" altLang="en-US" sz="1400" dirty="0">
                <a:latin typeface="Times New Roman" pitchFamily="18" charset="0"/>
                <a:ea typeface="標楷體" panose="03000509000000000000" pitchFamily="65" charset="-120"/>
                <a:cs typeface="Times New Roman" pitchFamily="18" charset="0"/>
              </a:rPr>
              <a:t> 註：自大陸地區及其他國家返國就學學生無論是否設籍於基北區，皆須向本委員會提出變更就學區之申請，惟非設籍於基北區之學生仍須符合上述之特殊因素之一者，經審核通過後始可參加本區免試入學管道。</a:t>
            </a:r>
            <a:endParaRPr lang="en-US" altLang="zh-TW" sz="1400" dirty="0">
              <a:latin typeface="Times New Roman" pitchFamily="18" charset="0"/>
              <a:ea typeface="標楷體" panose="03000509000000000000" pitchFamily="65" charset="-120"/>
              <a:cs typeface="Times New Roman" pitchFamily="18" charset="0"/>
            </a:endParaRPr>
          </a:p>
        </p:txBody>
      </p:sp>
      <p:grpSp>
        <p:nvGrpSpPr>
          <p:cNvPr id="2" name="群組 1">
            <a:extLst>
              <a:ext uri="{FF2B5EF4-FFF2-40B4-BE49-F238E27FC236}">
                <a16:creationId xmlns:a16="http://schemas.microsoft.com/office/drawing/2014/main" id="{F817BBFF-EB99-495E-A2A6-956D88FC31DD}"/>
              </a:ext>
            </a:extLst>
          </p:cNvPr>
          <p:cNvGrpSpPr/>
          <p:nvPr/>
        </p:nvGrpSpPr>
        <p:grpSpPr>
          <a:xfrm>
            <a:off x="4351338" y="257175"/>
            <a:ext cx="4525962" cy="6259513"/>
            <a:chOff x="4351338" y="257175"/>
            <a:chExt cx="4525962" cy="6259513"/>
          </a:xfrm>
        </p:grpSpPr>
        <p:sp>
          <p:nvSpPr>
            <p:cNvPr id="4" name="矩形 3"/>
            <p:cNvSpPr/>
            <p:nvPr/>
          </p:nvSpPr>
          <p:spPr>
            <a:xfrm>
              <a:off x="5276850" y="257175"/>
              <a:ext cx="2674938" cy="1296988"/>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zh-TW" altLang="en-US" sz="2400" dirty="0">
                  <a:solidFill>
                    <a:schemeClr val="tx1"/>
                  </a:solidFill>
                  <a:latin typeface="Times New Roman" panose="02020603050405020304" pitchFamily="18" charset="0"/>
                  <a:ea typeface="標楷體" panose="03000509000000000000" pitchFamily="65" charset="-120"/>
                </a:rPr>
                <a:t>學生上網填寫</a:t>
              </a:r>
              <a:endParaRPr lang="en-US" altLang="zh-TW" sz="2400" dirty="0">
                <a:solidFill>
                  <a:schemeClr val="tx1"/>
                </a:solidFill>
                <a:latin typeface="Times New Roman" panose="02020603050405020304" pitchFamily="18" charset="0"/>
                <a:ea typeface="標楷體" panose="03000509000000000000" pitchFamily="65" charset="-120"/>
              </a:endParaRPr>
            </a:p>
            <a:p>
              <a:pPr algn="ctr">
                <a:defRPr/>
              </a:pPr>
              <a:r>
                <a:rPr lang="zh-TW" altLang="en-US" sz="2400" dirty="0">
                  <a:solidFill>
                    <a:schemeClr val="tx1"/>
                  </a:solidFill>
                  <a:latin typeface="Times New Roman" panose="02020603050405020304" pitchFamily="18" charset="0"/>
                  <a:ea typeface="標楷體" panose="03000509000000000000" pitchFamily="65" charset="-120"/>
                </a:rPr>
                <a:t>變更就學申請表</a:t>
              </a:r>
            </a:p>
          </p:txBody>
        </p:sp>
        <p:sp>
          <p:nvSpPr>
            <p:cNvPr id="5" name="矩形 4"/>
            <p:cNvSpPr/>
            <p:nvPr/>
          </p:nvSpPr>
          <p:spPr>
            <a:xfrm>
              <a:off x="5284788" y="1958975"/>
              <a:ext cx="2667000" cy="1296988"/>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zh-TW" altLang="en-US" sz="2400" dirty="0">
                  <a:solidFill>
                    <a:schemeClr val="accent3">
                      <a:lumMod val="20000"/>
                      <a:lumOff val="80000"/>
                    </a:schemeClr>
                  </a:solidFill>
                  <a:latin typeface="Times New Roman" panose="02020603050405020304" pitchFamily="18" charset="0"/>
                  <a:ea typeface="標楷體" panose="03000509000000000000" pitchFamily="65" charset="-120"/>
                </a:rPr>
                <a:t>學生列印申請表</a:t>
              </a:r>
              <a:endParaRPr lang="en-US" altLang="zh-TW" sz="2400" dirty="0">
                <a:solidFill>
                  <a:schemeClr val="accent3">
                    <a:lumMod val="20000"/>
                    <a:lumOff val="80000"/>
                  </a:schemeClr>
                </a:solidFill>
                <a:latin typeface="Times New Roman" panose="02020603050405020304" pitchFamily="18" charset="0"/>
                <a:ea typeface="標楷體" panose="03000509000000000000" pitchFamily="65" charset="-120"/>
              </a:endParaRPr>
            </a:p>
            <a:p>
              <a:pPr algn="ctr">
                <a:defRPr/>
              </a:pPr>
              <a:r>
                <a:rPr lang="zh-TW" altLang="en-US" sz="2400" dirty="0">
                  <a:solidFill>
                    <a:schemeClr val="accent3">
                      <a:lumMod val="20000"/>
                      <a:lumOff val="80000"/>
                    </a:schemeClr>
                  </a:solidFill>
                  <a:latin typeface="Times New Roman" panose="02020603050405020304" pitchFamily="18" charset="0"/>
                  <a:ea typeface="標楷體" panose="03000509000000000000" pitchFamily="65" charset="-120"/>
                </a:rPr>
                <a:t>檢附證明文件</a:t>
              </a:r>
            </a:p>
          </p:txBody>
        </p:sp>
        <p:sp>
          <p:nvSpPr>
            <p:cNvPr id="6" name="矩形 5"/>
            <p:cNvSpPr/>
            <p:nvPr/>
          </p:nvSpPr>
          <p:spPr>
            <a:xfrm>
              <a:off x="4379913" y="3876675"/>
              <a:ext cx="1992312" cy="1079500"/>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zh-TW"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向</a:t>
              </a:r>
              <a:r>
                <a:rPr lang="zh-TW" altLang="en-US"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就讀國中</a:t>
              </a:r>
              <a:r>
                <a:rPr lang="zh-TW"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教務處</a:t>
              </a:r>
              <a:r>
                <a:rPr lang="zh-TW"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提出申請</a:t>
              </a:r>
            </a:p>
          </p:txBody>
        </p:sp>
        <p:sp>
          <p:nvSpPr>
            <p:cNvPr id="7" name="矩形 6"/>
            <p:cNvSpPr/>
            <p:nvPr/>
          </p:nvSpPr>
          <p:spPr>
            <a:xfrm>
              <a:off x="6959600" y="3876675"/>
              <a:ext cx="1917700" cy="1079500"/>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rPr>
                <a:t>自行掛號郵寄</a:t>
              </a:r>
              <a:endParaRPr lang="en-US" altLang="zh-TW" sz="2000" dirty="0">
                <a:solidFill>
                  <a:schemeClr val="accent3">
                    <a:lumMod val="20000"/>
                    <a:lumOff val="80000"/>
                  </a:schemeClr>
                </a:solidFill>
                <a:latin typeface="Times New Roman" panose="02020603050405020304" pitchFamily="18" charset="0"/>
                <a:ea typeface="標楷體" panose="03000509000000000000" pitchFamily="65" charset="-120"/>
              </a:endParaRPr>
            </a:p>
          </p:txBody>
        </p:sp>
        <p:sp>
          <p:nvSpPr>
            <p:cNvPr id="8" name="圓角矩形 7"/>
            <p:cNvSpPr/>
            <p:nvPr/>
          </p:nvSpPr>
          <p:spPr>
            <a:xfrm>
              <a:off x="4716463" y="5724525"/>
              <a:ext cx="3825875" cy="792163"/>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000" dirty="0">
                  <a:latin typeface="Times New Roman" panose="02020603050405020304" pitchFamily="18" charset="0"/>
                  <a:ea typeface="標楷體" panose="03000509000000000000" pitchFamily="65" charset="-120"/>
                </a:rPr>
                <a:t>欲參加之就學區免試入學委員會</a:t>
              </a:r>
            </a:p>
          </p:txBody>
        </p:sp>
        <p:cxnSp>
          <p:nvCxnSpPr>
            <p:cNvPr id="10" name="直線單箭頭接點 9"/>
            <p:cNvCxnSpPr>
              <a:stCxn id="4" idx="2"/>
              <a:endCxn id="5" idx="0"/>
            </p:cNvCxnSpPr>
            <p:nvPr/>
          </p:nvCxnSpPr>
          <p:spPr>
            <a:xfrm>
              <a:off x="6613525" y="1554163"/>
              <a:ext cx="4763" cy="404812"/>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肘形接點 16"/>
            <p:cNvCxnSpPr>
              <a:stCxn id="5" idx="2"/>
              <a:endCxn id="6" idx="0"/>
            </p:cNvCxnSpPr>
            <p:nvPr/>
          </p:nvCxnSpPr>
          <p:spPr>
            <a:xfrm rot="5400000">
              <a:off x="5686426" y="2944812"/>
              <a:ext cx="620712" cy="1243013"/>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肘形接點 26"/>
            <p:cNvCxnSpPr>
              <a:stCxn id="5" idx="2"/>
              <a:endCxn id="7" idx="0"/>
            </p:cNvCxnSpPr>
            <p:nvPr/>
          </p:nvCxnSpPr>
          <p:spPr>
            <a:xfrm rot="16200000" flipH="1">
              <a:off x="6958013" y="2916238"/>
              <a:ext cx="620712" cy="1300162"/>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肘形接點 30"/>
            <p:cNvCxnSpPr>
              <a:stCxn id="6" idx="2"/>
              <a:endCxn id="8" idx="0"/>
            </p:cNvCxnSpPr>
            <p:nvPr/>
          </p:nvCxnSpPr>
          <p:spPr>
            <a:xfrm rot="16200000" flipH="1">
              <a:off x="5618163" y="4713287"/>
              <a:ext cx="768350" cy="1254125"/>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33"/>
            <p:cNvCxnSpPr>
              <a:stCxn id="7" idx="2"/>
              <a:endCxn id="8" idx="0"/>
            </p:cNvCxnSpPr>
            <p:nvPr/>
          </p:nvCxnSpPr>
          <p:spPr>
            <a:xfrm rot="5400000">
              <a:off x="6889750" y="4695825"/>
              <a:ext cx="768350" cy="1289050"/>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2110" name="文字方塊 38"/>
            <p:cNvSpPr txBox="1">
              <a:spLocks noChangeArrowheads="1"/>
            </p:cNvSpPr>
            <p:nvPr/>
          </p:nvSpPr>
          <p:spPr bwMode="auto">
            <a:xfrm>
              <a:off x="4351338" y="3214688"/>
              <a:ext cx="863600" cy="585787"/>
            </a:xfrm>
            <a:prstGeom prst="rect">
              <a:avLst/>
            </a:prstGeom>
            <a:solidFill>
              <a:srgbClr val="FFFF00"/>
            </a:solidFill>
            <a:ln w="9525">
              <a:noFill/>
              <a:miter lim="800000"/>
              <a:headEnd/>
              <a:tailEnd/>
            </a:ln>
          </p:spPr>
          <p:txBody>
            <a:bodyPr>
              <a:spAutoFit/>
            </a:bodyPr>
            <a:lstStyle/>
            <a:p>
              <a:pPr algn="ctr"/>
              <a:r>
                <a:rPr lang="zh-TW" altLang="en-US" sz="1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rPr>
                <a:t>應屆</a:t>
              </a:r>
              <a:endParaRPr lang="en-US" altLang="zh-TW" sz="1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endParaRPr>
            </a:p>
            <a:p>
              <a:pPr algn="ctr"/>
              <a:r>
                <a:rPr lang="zh-TW" altLang="en-US" sz="1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rPr>
                <a:t>畢業生</a:t>
              </a:r>
              <a:endParaRPr lang="zh-TW" altLang="en-US" sz="1600" b="1" dirty="0">
                <a:solidFill>
                  <a:srgbClr val="FF0000"/>
                </a:solidFill>
                <a:effectLst>
                  <a:outerShdw blurRad="38100" dist="38100" dir="2700000" algn="tl">
                    <a:srgbClr val="000000">
                      <a:alpha val="43137"/>
                    </a:srgbClr>
                  </a:outerShdw>
                </a:effectLst>
              </a:endParaRPr>
            </a:p>
          </p:txBody>
        </p:sp>
        <p:sp>
          <p:nvSpPr>
            <p:cNvPr id="132111" name="文字方塊 58"/>
            <p:cNvSpPr txBox="1">
              <a:spLocks noChangeArrowheads="1"/>
            </p:cNvSpPr>
            <p:nvPr/>
          </p:nvSpPr>
          <p:spPr bwMode="auto">
            <a:xfrm>
              <a:off x="8061325" y="3192463"/>
              <a:ext cx="815975" cy="584200"/>
            </a:xfrm>
            <a:prstGeom prst="rect">
              <a:avLst/>
            </a:prstGeom>
            <a:solidFill>
              <a:srgbClr val="FFFF00"/>
            </a:solidFill>
            <a:ln w="9525">
              <a:noFill/>
              <a:miter lim="800000"/>
              <a:headEnd/>
              <a:tailEnd/>
            </a:ln>
          </p:spPr>
          <p:txBody>
            <a:bodyPr>
              <a:spAutoFit/>
            </a:bodyPr>
            <a:lstStyle/>
            <a:p>
              <a:pPr algn="r"/>
              <a:r>
                <a:rPr lang="zh-TW" altLang="en-US" sz="1600">
                  <a:solidFill>
                    <a:schemeClr val="tx2"/>
                  </a:solidFill>
                  <a:latin typeface="Times New Roman" pitchFamily="18" charset="0"/>
                  <a:ea typeface="標楷體" pitchFamily="65" charset="-120"/>
                </a:rPr>
                <a:t>非應屆畢業生</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免學費政策</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 name="表格 2">
            <a:extLst>
              <a:ext uri="{FF2B5EF4-FFF2-40B4-BE49-F238E27FC236}">
                <a16:creationId xmlns:a16="http://schemas.microsoft.com/office/drawing/2014/main" id="{4B2422C6-7450-4688-AFCC-1BDF26AB680E}"/>
              </a:ext>
            </a:extLst>
          </p:cNvPr>
          <p:cNvGraphicFramePr>
            <a:graphicFrameLocks noGrp="1"/>
          </p:cNvGraphicFramePr>
          <p:nvPr>
            <p:extLst>
              <p:ext uri="{D42A27DB-BD31-4B8C-83A1-F6EECF244321}">
                <p14:modId xmlns:p14="http://schemas.microsoft.com/office/powerpoint/2010/main" val="1656733939"/>
              </p:ext>
            </p:extLst>
          </p:nvPr>
        </p:nvGraphicFramePr>
        <p:xfrm>
          <a:off x="899592" y="1412776"/>
          <a:ext cx="7344817" cy="3168354"/>
        </p:xfrm>
        <a:graphic>
          <a:graphicData uri="http://schemas.openxmlformats.org/drawingml/2006/table">
            <a:tbl>
              <a:tblPr firstRow="1" firstCol="1" bandRow="1">
                <a:tableStyleId>{5C22544A-7EE6-4342-B048-85BDC9FD1C3A}</a:tableStyleId>
              </a:tblPr>
              <a:tblGrid>
                <a:gridCol w="2521759">
                  <a:extLst>
                    <a:ext uri="{9D8B030D-6E8A-4147-A177-3AD203B41FA5}">
                      <a16:colId xmlns:a16="http://schemas.microsoft.com/office/drawing/2014/main" val="720390398"/>
                    </a:ext>
                  </a:extLst>
                </a:gridCol>
                <a:gridCol w="1698900">
                  <a:extLst>
                    <a:ext uri="{9D8B030D-6E8A-4147-A177-3AD203B41FA5}">
                      <a16:colId xmlns:a16="http://schemas.microsoft.com/office/drawing/2014/main" val="2387154701"/>
                    </a:ext>
                  </a:extLst>
                </a:gridCol>
                <a:gridCol w="1698900">
                  <a:extLst>
                    <a:ext uri="{9D8B030D-6E8A-4147-A177-3AD203B41FA5}">
                      <a16:colId xmlns:a16="http://schemas.microsoft.com/office/drawing/2014/main" val="2906025984"/>
                    </a:ext>
                  </a:extLst>
                </a:gridCol>
                <a:gridCol w="1425258">
                  <a:extLst>
                    <a:ext uri="{9D8B030D-6E8A-4147-A177-3AD203B41FA5}">
                      <a16:colId xmlns:a16="http://schemas.microsoft.com/office/drawing/2014/main" val="3887818133"/>
                    </a:ext>
                  </a:extLst>
                </a:gridCol>
              </a:tblGrid>
              <a:tr h="452622">
                <a:tc>
                  <a:txBody>
                    <a:bodyPr/>
                    <a:lstStyle/>
                    <a:p>
                      <a:pPr algn="ctr">
                        <a:spcAft>
                          <a:spcPts val="0"/>
                        </a:spcAft>
                      </a:pPr>
                      <a:r>
                        <a:rPr lang="zh-TW"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學校類型</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148</a:t>
                      </a:r>
                      <a:r>
                        <a:rPr lang="zh-TW"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萬元以下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148</a:t>
                      </a:r>
                      <a:r>
                        <a:rPr lang="zh-TW"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萬元以上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備註</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3074589"/>
                  </a:ext>
                </a:extLst>
              </a:tr>
              <a:tr h="452622">
                <a:tc>
                  <a:txBody>
                    <a:bodyPr/>
                    <a:lstStyle/>
                    <a:p>
                      <a:pPr>
                        <a:spcAft>
                          <a:spcPts val="0"/>
                        </a:spcAft>
                      </a:pPr>
                      <a:r>
                        <a:rPr lang="zh-TW" sz="20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五專</a:t>
                      </a:r>
                      <a:r>
                        <a:rPr lang="en-US" sz="20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20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前</a:t>
                      </a:r>
                      <a:r>
                        <a:rPr lang="en-US" sz="20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sz="20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20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20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6333672"/>
                  </a:ext>
                </a:extLst>
              </a:tr>
              <a:tr h="452622">
                <a:tc>
                  <a:txBody>
                    <a:bodyPr/>
                    <a:lstStyle/>
                    <a:p>
                      <a:pPr>
                        <a:spcAft>
                          <a:spcPts val="0"/>
                        </a:spcAft>
                      </a:pPr>
                      <a:r>
                        <a:rPr lang="zh-TW" sz="2000" b="1" kern="100" dirty="0">
                          <a:solidFill>
                            <a:srgbClr val="008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技術型高中</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8902214"/>
                  </a:ext>
                </a:extLst>
              </a:tr>
              <a:tr h="452622">
                <a:tc>
                  <a:txBody>
                    <a:bodyPr/>
                    <a:lstStyle/>
                    <a:p>
                      <a:pPr>
                        <a:spcAft>
                          <a:spcPts val="0"/>
                        </a:spcAft>
                      </a:pPr>
                      <a:r>
                        <a:rPr lang="zh-TW" sz="20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綜合型高中</a:t>
                      </a:r>
                      <a:r>
                        <a:rPr lang="en-US"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高一</a:t>
                      </a:r>
                      <a:r>
                        <a:rPr lang="en-US"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sz="2000" b="1" kern="10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398397"/>
                  </a:ext>
                </a:extLst>
              </a:tr>
              <a:tr h="452622">
                <a:tc>
                  <a:txBody>
                    <a:bodyPr/>
                    <a:lstStyle/>
                    <a:p>
                      <a:pPr>
                        <a:spcAft>
                          <a:spcPts val="0"/>
                        </a:spcAft>
                      </a:pPr>
                      <a:r>
                        <a:rPr lang="zh-TW" sz="20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綜合型高中</a:t>
                      </a:r>
                      <a:r>
                        <a:rPr lang="en-US"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專門學程</a:t>
                      </a:r>
                      <a:r>
                        <a:rPr lang="en-US"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sz="2000" b="1" kern="10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629016"/>
                  </a:ext>
                </a:extLst>
              </a:tr>
              <a:tr h="452622">
                <a:tc>
                  <a:txBody>
                    <a:bodyPr/>
                    <a:lstStyle/>
                    <a:p>
                      <a:pPr>
                        <a:spcAft>
                          <a:spcPts val="0"/>
                        </a:spcAft>
                      </a:pPr>
                      <a:r>
                        <a:rPr lang="zh-TW" sz="20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綜合型高中</a:t>
                      </a:r>
                      <a:r>
                        <a:rPr lang="en-US"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學術學程</a:t>
                      </a:r>
                      <a:r>
                        <a:rPr lang="en-US"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spcAft>
                          <a:spcPts val="0"/>
                        </a:spcAft>
                      </a:pPr>
                      <a:r>
                        <a:rPr lang="zh-TW" alt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要繳</a:t>
                      </a:r>
                      <a:r>
                        <a:rPr lang="zh-TW" alt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學費</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私校有補助</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2496929239"/>
                  </a:ext>
                </a:extLst>
              </a:tr>
              <a:tr h="452622">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普通型高中</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要繳</a:t>
                      </a:r>
                      <a:r>
                        <a:rPr lang="zh-TW" alt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學費</a:t>
                      </a: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私校有補助</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623240226"/>
                  </a:ext>
                </a:extLst>
              </a:tr>
            </a:tbl>
          </a:graphicData>
        </a:graphic>
      </p:graphicFrame>
      <p:sp>
        <p:nvSpPr>
          <p:cNvPr id="4" name="矩形 3">
            <a:extLst>
              <a:ext uri="{FF2B5EF4-FFF2-40B4-BE49-F238E27FC236}">
                <a16:creationId xmlns:a16="http://schemas.microsoft.com/office/drawing/2014/main" id="{CF572D93-C9C5-42D0-AF43-9627A790A5C8}"/>
              </a:ext>
            </a:extLst>
          </p:cNvPr>
          <p:cNvSpPr/>
          <p:nvPr/>
        </p:nvSpPr>
        <p:spPr>
          <a:xfrm>
            <a:off x="899592" y="4937392"/>
            <a:ext cx="7344816" cy="1015663"/>
          </a:xfrm>
          <a:prstGeom prst="rect">
            <a:avLst/>
          </a:prstGeom>
          <a:solidFill>
            <a:srgbClr val="CCFFCC"/>
          </a:solidFill>
        </p:spPr>
        <p:txBody>
          <a:bodyPr wrap="square">
            <a:spAutoFit/>
          </a:bodyPr>
          <a:lstStyle/>
          <a:p>
            <a:pPr>
              <a:spcAft>
                <a:spcPts val="0"/>
              </a:spcAft>
            </a:pPr>
            <a:r>
              <a:rPr lang="zh-TW"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現行免學費的審查標準有</a:t>
            </a:r>
            <a:r>
              <a:rPr lang="en-US"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個條件均須具備才能免學費</a:t>
            </a:r>
            <a:endParaRPr lang="en-US"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en-US"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具有中華民國國籍</a:t>
            </a:r>
          </a:p>
          <a:p>
            <a:pPr>
              <a:spcAft>
                <a:spcPts val="0"/>
              </a:spcAft>
            </a:pPr>
            <a:r>
              <a:rPr lang="en-US"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家戶年所得在</a:t>
            </a:r>
            <a:r>
              <a:rPr lang="en-US"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148</a:t>
            </a:r>
            <a:r>
              <a:rPr lang="zh-TW"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萬元以下</a:t>
            </a:r>
            <a:r>
              <a:rPr lang="en-US"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2000" b="1" kern="1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29331878"/>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a:extLst>
              <a:ext uri="{FF2B5EF4-FFF2-40B4-BE49-F238E27FC236}">
                <a16:creationId xmlns:a16="http://schemas.microsoft.com/office/drawing/2014/main" id="{0C8A2B79-1214-475E-ABB6-C19808E9F491}"/>
              </a:ext>
            </a:extLst>
          </p:cNvPr>
          <p:cNvSpPr/>
          <p:nvPr/>
        </p:nvSpPr>
        <p:spPr>
          <a:xfrm>
            <a:off x="83373" y="5882868"/>
            <a:ext cx="8920956" cy="500066"/>
          </a:xfrm>
          <a:prstGeom prst="rect">
            <a:avLst/>
          </a:prstGeom>
          <a:solidFill>
            <a:srgbClr val="FFCC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a:extLst>
              <a:ext uri="{FF2B5EF4-FFF2-40B4-BE49-F238E27FC236}">
                <a16:creationId xmlns:a16="http://schemas.microsoft.com/office/drawing/2014/main" id="{D2B24E52-5E18-49AD-80FB-BBD259018777}"/>
              </a:ext>
            </a:extLst>
          </p:cNvPr>
          <p:cNvSpPr/>
          <p:nvPr/>
        </p:nvSpPr>
        <p:spPr>
          <a:xfrm>
            <a:off x="83373" y="3569466"/>
            <a:ext cx="8920956" cy="2143836"/>
          </a:xfrm>
          <a:prstGeom prst="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975C4202-3F0E-4B81-80D2-4F73C169A56F}"/>
              </a:ext>
            </a:extLst>
          </p:cNvPr>
          <p:cNvSpPr/>
          <p:nvPr/>
        </p:nvSpPr>
        <p:spPr>
          <a:xfrm>
            <a:off x="82445" y="1555510"/>
            <a:ext cx="8920956" cy="1857093"/>
          </a:xfrm>
          <a:prstGeom prst="rect">
            <a:avLst/>
          </a:prstGeom>
          <a:solidFill>
            <a:srgbClr val="FF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2498" name="Rectangle 3"/>
          <p:cNvSpPr>
            <a:spLocks noChangeArrowheads="1"/>
          </p:cNvSpPr>
          <p:nvPr/>
        </p:nvSpPr>
        <p:spPr bwMode="auto">
          <a:xfrm>
            <a:off x="-215900" y="857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cxnSp>
        <p:nvCxnSpPr>
          <p:cNvPr id="12" name="直線接點 11"/>
          <p:cNvCxnSpPr>
            <a:cxnSpLocks/>
          </p:cNvCxnSpPr>
          <p:nvPr/>
        </p:nvCxnSpPr>
        <p:spPr>
          <a:xfrm flipV="1">
            <a:off x="2666428" y="4681625"/>
            <a:ext cx="5518627" cy="197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5699806" y="1794776"/>
            <a:ext cx="2160000" cy="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V="1">
            <a:off x="2511125" y="1539478"/>
            <a:ext cx="2700000"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961949" y="3806089"/>
            <a:ext cx="6480000" cy="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652079" y="5131314"/>
            <a:ext cx="6480000" cy="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707416" y="4289529"/>
            <a:ext cx="6480000" cy="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2003051" y="5533473"/>
            <a:ext cx="6480000" cy="2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圓角矩形 21"/>
          <p:cNvSpPr/>
          <p:nvPr/>
        </p:nvSpPr>
        <p:spPr>
          <a:xfrm>
            <a:off x="100282" y="892058"/>
            <a:ext cx="2306276" cy="559059"/>
          </a:xfrm>
          <a:prstGeom prst="roundRect">
            <a:avLst/>
          </a:prstGeom>
          <a:ln w="57150"/>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新北市</a:t>
            </a:r>
            <a:r>
              <a:rPr lang="en-US" altLang="zh-TW" sz="1400" b="1" dirty="0">
                <a:latin typeface="微軟正黑體" panose="020B0604030504040204" pitchFamily="34" charset="-120"/>
                <a:ea typeface="微軟正黑體" panose="020B0604030504040204" pitchFamily="34" charset="-120"/>
              </a:rPr>
              <a:t>110</a:t>
            </a:r>
            <a:r>
              <a:rPr lang="zh-TW" altLang="en-US" sz="1400" b="1" dirty="0">
                <a:latin typeface="微軟正黑體" panose="020B0604030504040204" pitchFamily="34" charset="-120"/>
                <a:ea typeface="微軟正黑體" panose="020B0604030504040204" pitchFamily="34" charset="-120"/>
              </a:rPr>
              <a:t>學年度</a:t>
            </a:r>
            <a:endParaRPr lang="en-US" altLang="zh-TW" sz="1400" b="1" dirty="0">
              <a:latin typeface="微軟正黑體" panose="020B0604030504040204" pitchFamily="34" charset="-120"/>
              <a:ea typeface="微軟正黑體" panose="020B0604030504040204" pitchFamily="34" charset="-120"/>
            </a:endParaRPr>
          </a:p>
          <a:p>
            <a:pPr algn="ctr"/>
            <a:r>
              <a:rPr lang="zh-TW" altLang="en-US" sz="1400" b="1" dirty="0">
                <a:latin typeface="微軟正黑體" panose="020B0604030504040204" pitchFamily="34" charset="-120"/>
                <a:ea typeface="微軟正黑體" panose="020B0604030504040204" pitchFamily="34" charset="-120"/>
              </a:rPr>
              <a:t>適性入學流程圖</a:t>
            </a:r>
          </a:p>
        </p:txBody>
      </p:sp>
      <p:sp>
        <p:nvSpPr>
          <p:cNvPr id="23" name="圓角矩形 22"/>
          <p:cNvSpPr/>
          <p:nvPr/>
        </p:nvSpPr>
        <p:spPr>
          <a:xfrm>
            <a:off x="85217" y="1592343"/>
            <a:ext cx="285771" cy="1756205"/>
          </a:xfrm>
          <a:prstGeom prst="roundRec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1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高中職免試入學</a:t>
            </a:r>
          </a:p>
        </p:txBody>
      </p:sp>
      <p:sp>
        <p:nvSpPr>
          <p:cNvPr id="24" name="圓角矩形 23"/>
          <p:cNvSpPr/>
          <p:nvPr/>
        </p:nvSpPr>
        <p:spPr>
          <a:xfrm>
            <a:off x="102293" y="3553829"/>
            <a:ext cx="285770" cy="2147650"/>
          </a:xfrm>
          <a:prstGeom prst="roundRec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1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高中職特色招生</a:t>
            </a:r>
          </a:p>
        </p:txBody>
      </p:sp>
      <p:sp>
        <p:nvSpPr>
          <p:cNvPr id="25" name="圓角矩形 24"/>
          <p:cNvSpPr/>
          <p:nvPr/>
        </p:nvSpPr>
        <p:spPr>
          <a:xfrm>
            <a:off x="411915" y="1584941"/>
            <a:ext cx="2286016" cy="6662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基北區高級中等學校免試入學</a:t>
            </a:r>
            <a:endParaRPr lang="en-US" altLang="zh-TW" sz="1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1050" dirty="0">
                <a:latin typeface="微軟正黑體" panose="020B0604030504040204" pitchFamily="34" charset="-120"/>
                <a:ea typeface="微軟正黑體" panose="020B0604030504040204" pitchFamily="34" charset="-120"/>
              </a:rPr>
              <a:t>志願模擬選填 </a:t>
            </a:r>
            <a:r>
              <a:rPr lang="en-US" altLang="zh-TW" sz="1050" dirty="0">
                <a:latin typeface="微軟正黑體" panose="020B0604030504040204" pitchFamily="34" charset="-120"/>
                <a:ea typeface="微軟正黑體" panose="020B0604030504040204" pitchFamily="34" charset="-120"/>
              </a:rPr>
              <a:t>(1)</a:t>
            </a:r>
            <a:r>
              <a:rPr lang="en-US" altLang="zh-TW" sz="1050"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12/28-1/15</a:t>
            </a:r>
            <a:r>
              <a:rPr lang="zh-TW" altLang="en-US" sz="1050" dirty="0">
                <a:latin typeface="微軟正黑體" panose="020B0604030504040204" pitchFamily="34" charset="-120"/>
                <a:ea typeface="微軟正黑體" panose="020B0604030504040204" pitchFamily="34" charset="-120"/>
              </a:rPr>
              <a:t> </a:t>
            </a:r>
            <a:endParaRPr lang="en-US" altLang="zh-TW" sz="1050" dirty="0">
              <a:latin typeface="微軟正黑體" panose="020B0604030504040204" pitchFamily="34" charset="-120"/>
              <a:ea typeface="微軟正黑體" panose="020B0604030504040204" pitchFamily="34" charset="-120"/>
            </a:endParaRPr>
          </a:p>
          <a:p>
            <a:pPr algn="ctr"/>
            <a:r>
              <a:rPr lang="en-US" altLang="zh-TW" sz="1050" dirty="0">
                <a:latin typeface="微軟正黑體" panose="020B0604030504040204" pitchFamily="34" charset="-120"/>
                <a:ea typeface="微軟正黑體" panose="020B0604030504040204" pitchFamily="34" charset="-120"/>
              </a:rPr>
              <a:t>(2)</a:t>
            </a:r>
            <a:r>
              <a:rPr lang="en-US" altLang="zh-TW" sz="1050"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3/29-4/9</a:t>
            </a:r>
            <a:r>
              <a:rPr lang="en-US" altLang="zh-TW" sz="1050" dirty="0">
                <a:latin typeface="微軟正黑體" panose="020B0604030504040204" pitchFamily="34" charset="-120"/>
                <a:ea typeface="微軟正黑體" panose="020B0604030504040204" pitchFamily="34" charset="-120"/>
              </a:rPr>
              <a:t> </a:t>
            </a:r>
            <a:r>
              <a:rPr lang="zh-TW" altLang="en-US" sz="1050" dirty="0">
                <a:latin typeface="微軟正黑體" panose="020B0604030504040204" pitchFamily="34" charset="-120"/>
                <a:ea typeface="微軟正黑體" panose="020B0604030504040204" pitchFamily="34" charset="-120"/>
              </a:rPr>
              <a:t> </a:t>
            </a:r>
            <a:r>
              <a:rPr lang="en-US" altLang="zh-TW" sz="1050" dirty="0">
                <a:latin typeface="微軟正黑體" panose="020B0604030504040204" pitchFamily="34" charset="-120"/>
                <a:ea typeface="微軟正黑體" panose="020B0604030504040204" pitchFamily="34" charset="-120"/>
              </a:rPr>
              <a:t> (3)</a:t>
            </a:r>
            <a:r>
              <a:rPr lang="en-US" altLang="zh-TW" sz="1050"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6/7-16</a:t>
            </a:r>
            <a:endParaRPr lang="zh-TW" altLang="en-US" sz="1050" dirty="0">
              <a:solidFill>
                <a:srgbClr val="3333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53881" y="3606113"/>
            <a:ext cx="2227584" cy="33253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2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學科</a:t>
            </a:r>
            <a:r>
              <a:rPr lang="zh-TW" altLang="en-US" sz="1050" b="1" dirty="0">
                <a:solidFill>
                  <a:srgbClr val="FF0000"/>
                </a:solidFill>
                <a:latin typeface="微軟正黑體" panose="020B0604030504040204" pitchFamily="34" charset="-120"/>
                <a:ea typeface="微軟正黑體" panose="020B0604030504040204" pitchFamily="34" charset="-120"/>
              </a:rPr>
              <a:t>考試分發入學</a:t>
            </a:r>
            <a:endParaRPr lang="en-US" altLang="zh-TW" sz="1050" b="1" dirty="0">
              <a:solidFill>
                <a:srgbClr val="FF0000"/>
              </a:solidFill>
              <a:latin typeface="微軟正黑體" panose="020B0604030504040204" pitchFamily="34" charset="-120"/>
              <a:ea typeface="微軟正黑體" panose="020B0604030504040204" pitchFamily="34" charset="-120"/>
            </a:endParaRPr>
          </a:p>
          <a:p>
            <a:pPr algn="ctr"/>
            <a:r>
              <a:rPr lang="zh-TW" altLang="en-US" sz="1000" dirty="0">
                <a:latin typeface="微軟正黑體" panose="020B0604030504040204" pitchFamily="34" charset="-120"/>
                <a:ea typeface="微軟正黑體" panose="020B0604030504040204" pitchFamily="34" charset="-120"/>
              </a:rPr>
              <a:t>報名</a:t>
            </a:r>
            <a:r>
              <a:rPr lang="en-US" altLang="zh-TW" sz="1000" dirty="0">
                <a:latin typeface="微軟正黑體" panose="020B0604030504040204" pitchFamily="34" charset="-120"/>
                <a:ea typeface="微軟正黑體" panose="020B0604030504040204" pitchFamily="34" charset="-120"/>
              </a:rPr>
              <a:t>6/16-18</a:t>
            </a:r>
            <a:r>
              <a:rPr lang="zh-TW" altLang="en-US" sz="1000" dirty="0">
                <a:latin typeface="微軟正黑體" panose="020B0604030504040204" pitchFamily="34" charset="-120"/>
                <a:ea typeface="微軟正黑體" panose="020B0604030504040204" pitchFamily="34" charset="-120"/>
              </a:rPr>
              <a:t>，放榜</a:t>
            </a:r>
            <a:r>
              <a:rPr lang="en-US" altLang="zh-TW" sz="1000" dirty="0">
                <a:latin typeface="微軟正黑體" panose="020B0604030504040204" pitchFamily="34" charset="-120"/>
                <a:ea typeface="微軟正黑體" panose="020B0604030504040204" pitchFamily="34" charset="-120"/>
              </a:rPr>
              <a:t>7/6</a:t>
            </a:r>
            <a:endParaRPr lang="zh-TW" altLang="en-US" sz="1000" b="1" dirty="0">
              <a:solidFill>
                <a:srgbClr val="FF0000"/>
              </a:solidFill>
              <a:latin typeface="微軟正黑體" panose="020B0604030504040204" pitchFamily="34" charset="-120"/>
              <a:ea typeface="微軟正黑體" panose="020B0604030504040204" pitchFamily="34" charset="-120"/>
            </a:endParaRPr>
          </a:p>
        </p:txBody>
      </p:sp>
      <p:sp>
        <p:nvSpPr>
          <p:cNvPr id="28" name="圓角矩形 27"/>
          <p:cNvSpPr/>
          <p:nvPr/>
        </p:nvSpPr>
        <p:spPr>
          <a:xfrm>
            <a:off x="617145" y="4089246"/>
            <a:ext cx="2078456" cy="3437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900" b="1" dirty="0">
                <a:solidFill>
                  <a:srgbClr val="FF0000"/>
                </a:solidFill>
                <a:latin typeface="微軟正黑體" panose="020B0604030504040204" pitchFamily="34" charset="-120"/>
                <a:ea typeface="微軟正黑體" panose="020B0604030504040204" pitchFamily="34" charset="-120"/>
              </a:rPr>
              <a:t>科學班</a:t>
            </a:r>
            <a:endParaRPr lang="en-US" altLang="zh-TW" sz="750" b="1" dirty="0">
              <a:solidFill>
                <a:srgbClr val="FF0000"/>
              </a:solidFill>
              <a:latin typeface="微軟正黑體" panose="020B0604030504040204" pitchFamily="34" charset="-120"/>
              <a:ea typeface="微軟正黑體" panose="020B0604030504040204" pitchFamily="34" charset="-120"/>
            </a:endParaRPr>
          </a:p>
          <a:p>
            <a:pPr algn="ctr"/>
            <a:r>
              <a:rPr lang="zh-TW" altLang="en-US" sz="800" dirty="0">
                <a:latin typeface="微軟正黑體" panose="020B0604030504040204" pitchFamily="34" charset="-120"/>
                <a:ea typeface="微軟正黑體" panose="020B0604030504040204" pitchFamily="34" charset="-120"/>
              </a:rPr>
              <a:t>報名</a:t>
            </a:r>
            <a:r>
              <a:rPr lang="en-US" altLang="zh-TW" sz="800" dirty="0">
                <a:latin typeface="微軟正黑體" panose="020B0604030504040204" pitchFamily="34" charset="-120"/>
                <a:ea typeface="微軟正黑體" panose="020B0604030504040204" pitchFamily="34" charset="-120"/>
              </a:rPr>
              <a:t>2/22-3/5</a:t>
            </a:r>
            <a:r>
              <a:rPr lang="zh-TW" altLang="en-US" sz="800" dirty="0">
                <a:latin typeface="微軟正黑體" panose="020B0604030504040204" pitchFamily="34" charset="-120"/>
                <a:ea typeface="微軟正黑體" panose="020B0604030504040204" pitchFamily="34" charset="-120"/>
              </a:rPr>
              <a:t>，放榜</a:t>
            </a:r>
            <a:r>
              <a:rPr lang="en-US" altLang="zh-TW" sz="800" dirty="0">
                <a:latin typeface="微軟正黑體" panose="020B0604030504040204" pitchFamily="34" charset="-120"/>
                <a:ea typeface="微軟正黑體" panose="020B0604030504040204" pitchFamily="34" charset="-120"/>
              </a:rPr>
              <a:t>4/1</a:t>
            </a:r>
            <a:endParaRPr lang="zh-TW" altLang="en-US" sz="900" dirty="0">
              <a:latin typeface="微軟正黑體" panose="020B0604030504040204" pitchFamily="34" charset="-120"/>
              <a:ea typeface="微軟正黑體" panose="020B0604030504040204" pitchFamily="34" charset="-120"/>
            </a:endParaRPr>
          </a:p>
        </p:txBody>
      </p:sp>
      <p:sp>
        <p:nvSpPr>
          <p:cNvPr id="29" name="圓角矩形 28"/>
          <p:cNvSpPr/>
          <p:nvPr/>
        </p:nvSpPr>
        <p:spPr>
          <a:xfrm>
            <a:off x="395105" y="4085111"/>
            <a:ext cx="217304" cy="15822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12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術科</a:t>
            </a:r>
            <a:r>
              <a:rPr lang="zh-TW" altLang="en-US" sz="1200" dirty="0">
                <a:latin typeface="微軟正黑體" panose="020B0604030504040204" pitchFamily="34" charset="-120"/>
                <a:ea typeface="微軟正黑體" panose="020B0604030504040204" pitchFamily="34" charset="-120"/>
              </a:rPr>
              <a:t>甄選入學</a:t>
            </a:r>
          </a:p>
        </p:txBody>
      </p:sp>
      <p:sp>
        <p:nvSpPr>
          <p:cNvPr id="30" name="圓角矩形 29"/>
          <p:cNvSpPr/>
          <p:nvPr/>
        </p:nvSpPr>
        <p:spPr>
          <a:xfrm>
            <a:off x="620749" y="4506670"/>
            <a:ext cx="2073277" cy="3437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900" b="1" dirty="0">
                <a:solidFill>
                  <a:srgbClr val="FF0000"/>
                </a:solidFill>
                <a:latin typeface="微軟正黑體" panose="020B0604030504040204" pitchFamily="34" charset="-120"/>
                <a:ea typeface="微軟正黑體" panose="020B0604030504040204" pitchFamily="34" charset="-120"/>
              </a:rPr>
              <a:t>台北市、新北市專業群科甄入學</a:t>
            </a:r>
            <a:endParaRPr lang="en-US" altLang="zh-TW" sz="900" b="1" dirty="0">
              <a:solidFill>
                <a:srgbClr val="FF0000"/>
              </a:solidFill>
              <a:latin typeface="微軟正黑體" panose="020B0604030504040204" pitchFamily="34" charset="-120"/>
              <a:ea typeface="微軟正黑體" panose="020B0604030504040204" pitchFamily="34" charset="-120"/>
            </a:endParaRPr>
          </a:p>
          <a:p>
            <a:pPr algn="ctr"/>
            <a:r>
              <a:rPr lang="zh-TW" altLang="en-US" sz="900" dirty="0">
                <a:latin typeface="微軟正黑體" panose="020B0604030504040204" pitchFamily="34" charset="-120"/>
                <a:ea typeface="微軟正黑體" panose="020B0604030504040204" pitchFamily="34" charset="-120"/>
              </a:rPr>
              <a:t>報名</a:t>
            </a:r>
            <a:r>
              <a:rPr lang="en-US" altLang="zh-TW" sz="900" dirty="0">
                <a:latin typeface="微軟正黑體" panose="020B0604030504040204" pitchFamily="34" charset="-120"/>
                <a:ea typeface="微軟正黑體" panose="020B0604030504040204" pitchFamily="34" charset="-120"/>
              </a:rPr>
              <a:t>2/17-3/17</a:t>
            </a:r>
            <a:r>
              <a:rPr lang="zh-TW" altLang="en-US" sz="900" dirty="0">
                <a:latin typeface="微軟正黑體" panose="020B0604030504040204" pitchFamily="34" charset="-120"/>
                <a:ea typeface="微軟正黑體" panose="020B0604030504040204" pitchFamily="34" charset="-120"/>
              </a:rPr>
              <a:t>，放榜</a:t>
            </a:r>
            <a:r>
              <a:rPr lang="en-US" altLang="zh-TW" sz="900" dirty="0">
                <a:latin typeface="微軟正黑體" panose="020B0604030504040204" pitchFamily="34" charset="-120"/>
                <a:ea typeface="微軟正黑體" panose="020B0604030504040204" pitchFamily="34" charset="-120"/>
              </a:rPr>
              <a:t>6/9</a:t>
            </a:r>
            <a:endParaRPr lang="zh-TW" altLang="en-US" sz="900" dirty="0">
              <a:latin typeface="微軟正黑體" panose="020B0604030504040204" pitchFamily="34" charset="-120"/>
              <a:ea typeface="微軟正黑體" panose="020B0604030504040204" pitchFamily="34" charset="-120"/>
            </a:endParaRPr>
          </a:p>
        </p:txBody>
      </p:sp>
      <p:sp>
        <p:nvSpPr>
          <p:cNvPr id="31" name="圓角矩形 30"/>
          <p:cNvSpPr/>
          <p:nvPr/>
        </p:nvSpPr>
        <p:spPr>
          <a:xfrm>
            <a:off x="617487" y="4936895"/>
            <a:ext cx="2069184" cy="3541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900" b="1" dirty="0">
                <a:solidFill>
                  <a:srgbClr val="FF0000"/>
                </a:solidFill>
                <a:latin typeface="微軟正黑體" panose="020B0604030504040204" pitchFamily="34" charset="-120"/>
                <a:ea typeface="微軟正黑體" panose="020B0604030504040204" pitchFamily="34" charset="-120"/>
              </a:rPr>
              <a:t>藝才班</a:t>
            </a:r>
            <a:r>
              <a:rPr lang="en-US" altLang="zh-TW" sz="900" b="1" dirty="0">
                <a:solidFill>
                  <a:srgbClr val="FF0000"/>
                </a:solidFill>
                <a:latin typeface="微軟正黑體" panose="020B0604030504040204" pitchFamily="34" charset="-120"/>
                <a:ea typeface="微軟正黑體" panose="020B0604030504040204" pitchFamily="34" charset="-120"/>
              </a:rPr>
              <a:t>(</a:t>
            </a:r>
            <a:r>
              <a:rPr lang="zh-TW" altLang="en-US" sz="900" b="1" dirty="0">
                <a:solidFill>
                  <a:srgbClr val="FF0000"/>
                </a:solidFill>
                <a:latin typeface="微軟正黑體" panose="020B0604030504040204" pitchFamily="34" charset="-120"/>
                <a:ea typeface="微軟正黑體" panose="020B0604030504040204" pitchFamily="34" charset="-120"/>
              </a:rPr>
              <a:t>戲劇、美術、舞蹈、音樂</a:t>
            </a:r>
            <a:r>
              <a:rPr lang="en-US" altLang="zh-TW" sz="900" b="1" dirty="0">
                <a:solidFill>
                  <a:srgbClr val="FF0000"/>
                </a:solidFill>
                <a:latin typeface="微軟正黑體" panose="020B0604030504040204" pitchFamily="34" charset="-120"/>
                <a:ea typeface="微軟正黑體" panose="020B0604030504040204" pitchFamily="34" charset="-120"/>
              </a:rPr>
              <a:t>)</a:t>
            </a:r>
            <a:endParaRPr lang="zh-TW" altLang="en-US" sz="900" b="1" dirty="0">
              <a:solidFill>
                <a:srgbClr val="FF0000"/>
              </a:solidFill>
              <a:latin typeface="微軟正黑體" panose="020B0604030504040204" pitchFamily="34" charset="-120"/>
              <a:ea typeface="微軟正黑體" panose="020B0604030504040204" pitchFamily="34" charset="-120"/>
            </a:endParaRPr>
          </a:p>
          <a:p>
            <a:pPr algn="ctr"/>
            <a:r>
              <a:rPr lang="zh-TW" altLang="en-US" sz="900" dirty="0">
                <a:latin typeface="微軟正黑體" panose="020B0604030504040204" pitchFamily="34" charset="-120"/>
                <a:ea typeface="微軟正黑體" panose="020B0604030504040204" pitchFamily="34" charset="-120"/>
              </a:rPr>
              <a:t>報名</a:t>
            </a:r>
            <a:r>
              <a:rPr lang="en-US" altLang="zh-TW" sz="900" dirty="0">
                <a:latin typeface="微軟正黑體" panose="020B0604030504040204" pitchFamily="34" charset="-120"/>
                <a:ea typeface="微軟正黑體" panose="020B0604030504040204" pitchFamily="34" charset="-120"/>
              </a:rPr>
              <a:t>2/22-3/5</a:t>
            </a:r>
            <a:r>
              <a:rPr lang="zh-TW" altLang="en-US" sz="900" dirty="0">
                <a:latin typeface="微軟正黑體" panose="020B0604030504040204" pitchFamily="34" charset="-120"/>
                <a:ea typeface="微軟正黑體" panose="020B0604030504040204" pitchFamily="34" charset="-120"/>
              </a:rPr>
              <a:t>，放榜</a:t>
            </a:r>
            <a:r>
              <a:rPr lang="en-US" altLang="zh-TW" sz="900" dirty="0">
                <a:latin typeface="微軟正黑體" panose="020B0604030504040204" pitchFamily="34" charset="-120"/>
                <a:ea typeface="微軟正黑體" panose="020B0604030504040204" pitchFamily="34" charset="-120"/>
              </a:rPr>
              <a:t>7/7</a:t>
            </a:r>
            <a:endParaRPr lang="en-US" altLang="zh-TW" sz="825" dirty="0">
              <a:latin typeface="微軟正黑體" panose="020B0604030504040204" pitchFamily="34" charset="-120"/>
              <a:ea typeface="微軟正黑體" panose="020B0604030504040204" pitchFamily="34" charset="-120"/>
            </a:endParaRPr>
          </a:p>
        </p:txBody>
      </p:sp>
      <p:sp>
        <p:nvSpPr>
          <p:cNvPr id="32" name="圓角矩形 31"/>
          <p:cNvSpPr/>
          <p:nvPr/>
        </p:nvSpPr>
        <p:spPr>
          <a:xfrm>
            <a:off x="619111" y="5385753"/>
            <a:ext cx="2069184" cy="2977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900" b="1" dirty="0">
                <a:solidFill>
                  <a:srgbClr val="FF0000"/>
                </a:solidFill>
                <a:latin typeface="微軟正黑體" panose="020B0604030504040204" pitchFamily="34" charset="-120"/>
                <a:ea typeface="微軟正黑體" panose="020B0604030504040204" pitchFamily="34" charset="-120"/>
              </a:rPr>
              <a:t>體育班</a:t>
            </a:r>
            <a:r>
              <a:rPr lang="en-US" altLang="zh-TW" sz="900" b="1" dirty="0">
                <a:solidFill>
                  <a:srgbClr val="FF0000"/>
                </a:solidFill>
                <a:latin typeface="微軟正黑體" panose="020B0604030504040204" pitchFamily="34" charset="-120"/>
                <a:ea typeface="微軟正黑體" panose="020B0604030504040204" pitchFamily="34" charset="-120"/>
              </a:rPr>
              <a:t>&amp;</a:t>
            </a:r>
            <a:r>
              <a:rPr lang="zh-TW" altLang="en-US" sz="900" b="1" dirty="0">
                <a:solidFill>
                  <a:srgbClr val="FF0000"/>
                </a:solidFill>
                <a:latin typeface="微軟正黑體" panose="020B0604030504040204" pitchFamily="34" charset="-120"/>
                <a:ea typeface="微軟正黑體" panose="020B0604030504040204" pitchFamily="34" charset="-120"/>
              </a:rPr>
              <a:t>運動優良</a:t>
            </a:r>
            <a:endParaRPr lang="en-US" altLang="zh-TW" sz="900" dirty="0">
              <a:latin typeface="微軟正黑體" panose="020B0604030504040204" pitchFamily="34" charset="-120"/>
              <a:ea typeface="微軟正黑體" panose="020B0604030504040204" pitchFamily="34" charset="-120"/>
            </a:endParaRPr>
          </a:p>
          <a:p>
            <a:pPr algn="ctr"/>
            <a:r>
              <a:rPr lang="zh-TW" altLang="en-US" sz="900" dirty="0">
                <a:latin typeface="微軟正黑體" panose="020B0604030504040204" pitchFamily="34" charset="-120"/>
                <a:ea typeface="微軟正黑體" panose="020B0604030504040204" pitchFamily="34" charset="-120"/>
              </a:rPr>
              <a:t>報名</a:t>
            </a:r>
            <a:r>
              <a:rPr lang="en-US" altLang="zh-TW" sz="900" dirty="0">
                <a:latin typeface="微軟正黑體" panose="020B0604030504040204" pitchFamily="34" charset="-120"/>
                <a:ea typeface="微軟正黑體" panose="020B0604030504040204" pitchFamily="34" charset="-120"/>
              </a:rPr>
              <a:t>4/26-28</a:t>
            </a:r>
            <a:r>
              <a:rPr lang="zh-TW" altLang="en-US" sz="900" dirty="0">
                <a:latin typeface="微軟正黑體" panose="020B0604030504040204" pitchFamily="34" charset="-120"/>
                <a:ea typeface="微軟正黑體" panose="020B0604030504040204" pitchFamily="34" charset="-120"/>
              </a:rPr>
              <a:t>，放榜</a:t>
            </a:r>
            <a:r>
              <a:rPr lang="en-US" altLang="zh-TW" sz="900" dirty="0">
                <a:latin typeface="微軟正黑體" panose="020B0604030504040204" pitchFamily="34" charset="-120"/>
                <a:ea typeface="微軟正黑體" panose="020B0604030504040204" pitchFamily="34" charset="-120"/>
              </a:rPr>
              <a:t>5/3</a:t>
            </a:r>
          </a:p>
        </p:txBody>
      </p:sp>
      <p:sp>
        <p:nvSpPr>
          <p:cNvPr id="33" name="圓角矩形 32"/>
          <p:cNvSpPr/>
          <p:nvPr/>
        </p:nvSpPr>
        <p:spPr>
          <a:xfrm>
            <a:off x="107657" y="5901762"/>
            <a:ext cx="2643174" cy="448214"/>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a:t>
            </a:r>
            <a:endParaRPr lang="en-US" altLang="zh-TW" sz="105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4" name="圓角矩形 33"/>
          <p:cNvSpPr/>
          <p:nvPr/>
        </p:nvSpPr>
        <p:spPr>
          <a:xfrm>
            <a:off x="3634687" y="2724117"/>
            <a:ext cx="1848352" cy="6717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新北市公立高中職</a:t>
            </a:r>
            <a:endParaRPr lang="en-US" altLang="zh-TW" sz="1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1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優先免試入學</a:t>
            </a:r>
            <a:r>
              <a:rPr lang="en-US" altLang="zh-TW" sz="9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9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含直升</a:t>
            </a:r>
            <a:r>
              <a:rPr lang="en-US" altLang="zh-TW" sz="9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algn="ctr"/>
            <a:r>
              <a:rPr lang="zh-TW" altLang="en-US" sz="1000" dirty="0">
                <a:latin typeface="微軟正黑體" panose="020B0604030504040204" pitchFamily="34" charset="-120"/>
                <a:ea typeface="微軟正黑體" panose="020B0604030504040204" pitchFamily="34" charset="-120"/>
              </a:rPr>
              <a:t>報名</a:t>
            </a:r>
            <a:r>
              <a:rPr lang="en-US" altLang="zh-TW" sz="1000" dirty="0">
                <a:latin typeface="微軟正黑體" panose="020B0604030504040204" pitchFamily="34" charset="-120"/>
                <a:ea typeface="微軟正黑體" panose="020B0604030504040204" pitchFamily="34" charset="-120"/>
              </a:rPr>
              <a:t>6/2-7</a:t>
            </a:r>
            <a:r>
              <a:rPr lang="zh-TW" altLang="en-US" sz="1000" dirty="0">
                <a:latin typeface="微軟正黑體" panose="020B0604030504040204" pitchFamily="34" charset="-120"/>
                <a:ea typeface="微軟正黑體" panose="020B0604030504040204" pitchFamily="34" charset="-120"/>
              </a:rPr>
              <a:t>，放榜</a:t>
            </a:r>
            <a:r>
              <a:rPr lang="en-US" altLang="zh-TW" sz="1000" dirty="0">
                <a:latin typeface="微軟正黑體" panose="020B0604030504040204" pitchFamily="34" charset="-120"/>
                <a:ea typeface="微軟正黑體" panose="020B0604030504040204" pitchFamily="34" charset="-120"/>
              </a:rPr>
              <a:t>6/10</a:t>
            </a:r>
            <a:endParaRPr lang="en-US" altLang="zh-TW" sz="1050" dirty="0">
              <a:latin typeface="微軟正黑體" panose="020B0604030504040204" pitchFamily="34" charset="-120"/>
              <a:ea typeface="微軟正黑體" panose="020B0604030504040204" pitchFamily="34" charset="-120"/>
            </a:endParaRPr>
          </a:p>
        </p:txBody>
      </p:sp>
      <p:sp>
        <p:nvSpPr>
          <p:cNvPr id="35" name="圓角矩形 34"/>
          <p:cNvSpPr/>
          <p:nvPr/>
        </p:nvSpPr>
        <p:spPr>
          <a:xfrm>
            <a:off x="3323682" y="1562325"/>
            <a:ext cx="1848352" cy="49062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5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技優入學、產特優先入學、實用技能學程</a:t>
            </a:r>
            <a:endParaRPr lang="en-US" altLang="zh-TW" sz="105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1050" dirty="0">
                <a:latin typeface="微軟正黑體" panose="020B0604030504040204" pitchFamily="34" charset="-120"/>
                <a:ea typeface="微軟正黑體" panose="020B0604030504040204" pitchFamily="34" charset="-120"/>
              </a:rPr>
              <a:t>報名</a:t>
            </a:r>
            <a:r>
              <a:rPr lang="en-US" altLang="zh-TW" sz="1050" dirty="0">
                <a:latin typeface="微軟正黑體" panose="020B0604030504040204" pitchFamily="34" charset="-120"/>
                <a:ea typeface="微軟正黑體" panose="020B0604030504040204" pitchFamily="34" charset="-120"/>
              </a:rPr>
              <a:t>5/20-21</a:t>
            </a:r>
            <a:r>
              <a:rPr lang="zh-TW" altLang="en-US" sz="1050" dirty="0">
                <a:latin typeface="微軟正黑體" panose="020B0604030504040204" pitchFamily="34" charset="-120"/>
                <a:ea typeface="微軟正黑體" panose="020B0604030504040204" pitchFamily="34" charset="-120"/>
              </a:rPr>
              <a:t>，放榜</a:t>
            </a:r>
            <a:r>
              <a:rPr lang="en-US" altLang="zh-TW" sz="1050" dirty="0">
                <a:latin typeface="微軟正黑體" panose="020B0604030504040204" pitchFamily="34" charset="-120"/>
                <a:ea typeface="微軟正黑體" panose="020B0604030504040204" pitchFamily="34" charset="-120"/>
              </a:rPr>
              <a:t>6/9</a:t>
            </a:r>
          </a:p>
        </p:txBody>
      </p:sp>
      <p:sp>
        <p:nvSpPr>
          <p:cNvPr id="37" name="圓角矩形 36"/>
          <p:cNvSpPr/>
          <p:nvPr/>
        </p:nvSpPr>
        <p:spPr>
          <a:xfrm>
            <a:off x="5345505" y="1369699"/>
            <a:ext cx="854642" cy="98386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dirty="0">
                <a:latin typeface="微軟正黑體" panose="020B0604030504040204" pitchFamily="34" charset="-120"/>
                <a:ea typeface="微軟正黑體" panose="020B0604030504040204" pitchFamily="34" charset="-120"/>
              </a:rPr>
              <a:t>志願選填</a:t>
            </a:r>
            <a:endParaRPr lang="en-US" altLang="zh-TW" sz="1050" dirty="0">
              <a:latin typeface="微軟正黑體" panose="020B0604030504040204" pitchFamily="34" charset="-120"/>
              <a:ea typeface="微軟正黑體" panose="020B0604030504040204" pitchFamily="34" charset="-120"/>
            </a:endParaRPr>
          </a:p>
          <a:p>
            <a:pPr algn="ctr"/>
            <a:r>
              <a:rPr lang="en-US" altLang="zh-TW" sz="1050" dirty="0">
                <a:latin typeface="微軟正黑體" panose="020B0604030504040204" pitchFamily="34" charset="-120"/>
                <a:ea typeface="微軟正黑體" panose="020B0604030504040204" pitchFamily="34" charset="-120"/>
              </a:rPr>
              <a:t>6/17-24</a:t>
            </a:r>
          </a:p>
          <a:p>
            <a:pPr algn="ctr"/>
            <a:endParaRPr lang="en-US" altLang="zh-TW" sz="1050" dirty="0">
              <a:latin typeface="微軟正黑體" panose="020B0604030504040204" pitchFamily="34" charset="-120"/>
              <a:ea typeface="微軟正黑體" panose="020B0604030504040204" pitchFamily="34" charset="-120"/>
            </a:endParaRPr>
          </a:p>
          <a:p>
            <a:pPr algn="ctr"/>
            <a:r>
              <a:rPr lang="zh-TW" altLang="en-US" sz="1050" dirty="0">
                <a:latin typeface="微軟正黑體" panose="020B0604030504040204" pitchFamily="34" charset="-120"/>
                <a:ea typeface="微軟正黑體" panose="020B0604030504040204" pitchFamily="34" charset="-120"/>
              </a:rPr>
              <a:t>集體送件</a:t>
            </a:r>
            <a:br>
              <a:rPr lang="en-US" altLang="zh-TW" sz="1050" dirty="0">
                <a:latin typeface="微軟正黑體" panose="020B0604030504040204" pitchFamily="34" charset="-120"/>
                <a:ea typeface="微軟正黑體" panose="020B0604030504040204" pitchFamily="34" charset="-120"/>
              </a:rPr>
            </a:br>
            <a:r>
              <a:rPr lang="en-US" altLang="zh-TW" sz="1050" dirty="0">
                <a:latin typeface="微軟正黑體" panose="020B0604030504040204" pitchFamily="34" charset="-120"/>
                <a:ea typeface="微軟正黑體" panose="020B0604030504040204" pitchFamily="34" charset="-120"/>
              </a:rPr>
              <a:t>6/28-29</a:t>
            </a:r>
          </a:p>
        </p:txBody>
      </p:sp>
      <p:sp>
        <p:nvSpPr>
          <p:cNvPr id="38" name="圓角矩形 37"/>
          <p:cNvSpPr/>
          <p:nvPr/>
        </p:nvSpPr>
        <p:spPr>
          <a:xfrm>
            <a:off x="7069072" y="1363657"/>
            <a:ext cx="572408" cy="4814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dirty="0">
                <a:latin typeface="微軟正黑體" panose="020B0604030504040204" pitchFamily="34" charset="-120"/>
                <a:ea typeface="微軟正黑體" panose="020B0604030504040204" pitchFamily="34" charset="-120"/>
              </a:rPr>
              <a:t>全額</a:t>
            </a:r>
            <a:endParaRPr lang="en-US" altLang="zh-TW" sz="1050" dirty="0">
              <a:latin typeface="微軟正黑體" panose="020B0604030504040204" pitchFamily="34" charset="-120"/>
              <a:ea typeface="微軟正黑體" panose="020B0604030504040204" pitchFamily="34" charset="-120"/>
            </a:endParaRPr>
          </a:p>
          <a:p>
            <a:pPr algn="ctr"/>
            <a:r>
              <a:rPr lang="zh-TW" altLang="en-US" sz="1050" dirty="0">
                <a:latin typeface="微軟正黑體" panose="020B0604030504040204" pitchFamily="34" charset="-120"/>
                <a:ea typeface="微軟正黑體" panose="020B0604030504040204" pitchFamily="34" charset="-120"/>
              </a:rPr>
              <a:t>錄取</a:t>
            </a:r>
            <a:endParaRPr lang="en-US" altLang="zh-TW" sz="1050" dirty="0">
              <a:latin typeface="微軟正黑體" panose="020B0604030504040204" pitchFamily="34" charset="-120"/>
              <a:ea typeface="微軟正黑體" panose="020B0604030504040204" pitchFamily="34" charset="-120"/>
            </a:endParaRPr>
          </a:p>
        </p:txBody>
      </p:sp>
      <p:sp>
        <p:nvSpPr>
          <p:cNvPr id="39" name="圓角矩形 38"/>
          <p:cNvSpPr/>
          <p:nvPr/>
        </p:nvSpPr>
        <p:spPr>
          <a:xfrm>
            <a:off x="7058210" y="1857144"/>
            <a:ext cx="574474" cy="4814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dirty="0">
                <a:latin typeface="微軟正黑體" panose="020B0604030504040204" pitchFamily="34" charset="-120"/>
                <a:ea typeface="微軟正黑體" panose="020B0604030504040204" pitchFamily="34" charset="-120"/>
              </a:rPr>
              <a:t>超額比序</a:t>
            </a:r>
            <a:endParaRPr lang="en-US" altLang="zh-TW" sz="1050" dirty="0">
              <a:latin typeface="微軟正黑體" panose="020B0604030504040204" pitchFamily="34" charset="-120"/>
              <a:ea typeface="微軟正黑體" panose="020B0604030504040204" pitchFamily="34" charset="-120"/>
            </a:endParaRPr>
          </a:p>
        </p:txBody>
      </p:sp>
      <p:sp>
        <p:nvSpPr>
          <p:cNvPr id="40" name="圓角矩形 39"/>
          <p:cNvSpPr/>
          <p:nvPr/>
        </p:nvSpPr>
        <p:spPr>
          <a:xfrm>
            <a:off x="6193364" y="1359859"/>
            <a:ext cx="847394" cy="4814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dirty="0">
                <a:latin typeface="微軟正黑體" panose="020B0604030504040204" pitchFamily="34" charset="-120"/>
                <a:ea typeface="微軟正黑體" panose="020B0604030504040204" pitchFamily="34" charset="-120"/>
              </a:rPr>
              <a:t>報名人數</a:t>
            </a:r>
            <a:endParaRPr lang="en-US" altLang="zh-TW" sz="1050" dirty="0">
              <a:latin typeface="微軟正黑體" panose="020B0604030504040204" pitchFamily="34" charset="-120"/>
              <a:ea typeface="微軟正黑體" panose="020B0604030504040204" pitchFamily="34" charset="-120"/>
            </a:endParaRPr>
          </a:p>
          <a:p>
            <a:pPr algn="ctr"/>
            <a:r>
              <a:rPr lang="zh-TW" altLang="en-US" sz="1050" dirty="0">
                <a:latin typeface="微軟正黑體" panose="020B0604030504040204" pitchFamily="34" charset="-120"/>
                <a:ea typeface="微軟正黑體" panose="020B0604030504040204" pitchFamily="34" charset="-120"/>
              </a:rPr>
              <a:t>≦招生數</a:t>
            </a:r>
            <a:endParaRPr lang="en-US" altLang="zh-TW" sz="1050" dirty="0">
              <a:latin typeface="微軟正黑體" panose="020B0604030504040204" pitchFamily="34" charset="-120"/>
              <a:ea typeface="微軟正黑體" panose="020B0604030504040204" pitchFamily="34" charset="-120"/>
            </a:endParaRPr>
          </a:p>
        </p:txBody>
      </p:sp>
      <p:sp>
        <p:nvSpPr>
          <p:cNvPr id="41" name="圓角矩形 40"/>
          <p:cNvSpPr/>
          <p:nvPr/>
        </p:nvSpPr>
        <p:spPr>
          <a:xfrm>
            <a:off x="6191080" y="1863686"/>
            <a:ext cx="847394" cy="4814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dirty="0">
                <a:latin typeface="微軟正黑體" panose="020B0604030504040204" pitchFamily="34" charset="-120"/>
                <a:ea typeface="微軟正黑體" panose="020B0604030504040204" pitchFamily="34" charset="-120"/>
              </a:rPr>
              <a:t>報名人數＞招生數</a:t>
            </a:r>
            <a:endParaRPr lang="en-US" altLang="zh-TW" sz="1050" dirty="0">
              <a:latin typeface="微軟正黑體" panose="020B0604030504040204" pitchFamily="34" charset="-120"/>
              <a:ea typeface="微軟正黑體" panose="020B0604030504040204" pitchFamily="34" charset="-120"/>
            </a:endParaRPr>
          </a:p>
        </p:txBody>
      </p:sp>
      <p:sp>
        <p:nvSpPr>
          <p:cNvPr id="42" name="圓角矩形 41"/>
          <p:cNvSpPr/>
          <p:nvPr/>
        </p:nvSpPr>
        <p:spPr>
          <a:xfrm>
            <a:off x="7716424" y="1562324"/>
            <a:ext cx="467981" cy="241182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zh-TW" sz="900" dirty="0">
              <a:latin typeface="微軟正黑體" panose="020B0604030504040204" pitchFamily="34" charset="-120"/>
              <a:ea typeface="微軟正黑體" panose="020B0604030504040204" pitchFamily="34" charset="-120"/>
            </a:endParaRPr>
          </a:p>
          <a:p>
            <a:pPr algn="ctr"/>
            <a:r>
              <a:rPr lang="zh-TW" altLang="en-US" sz="900" dirty="0">
                <a:latin typeface="微軟正黑體" panose="020B0604030504040204" pitchFamily="34" charset="-120"/>
                <a:ea typeface="微軟正黑體" panose="020B0604030504040204" pitchFamily="34" charset="-120"/>
              </a:rPr>
              <a:t>一次分發</a:t>
            </a:r>
            <a:endParaRPr lang="en-US" altLang="zh-TW" sz="900" dirty="0">
              <a:latin typeface="微軟正黑體" panose="020B0604030504040204" pitchFamily="34" charset="-120"/>
              <a:ea typeface="微軟正黑體" panose="020B0604030504040204" pitchFamily="34" charset="-120"/>
            </a:endParaRPr>
          </a:p>
          <a:p>
            <a:pPr algn="ctr"/>
            <a:endParaRPr lang="en-US" altLang="zh-TW" sz="900" dirty="0">
              <a:latin typeface="微軟正黑體" panose="020B0604030504040204" pitchFamily="34" charset="-120"/>
              <a:ea typeface="微軟正黑體" panose="020B0604030504040204" pitchFamily="34" charset="-120"/>
            </a:endParaRPr>
          </a:p>
          <a:p>
            <a:pPr algn="ctr"/>
            <a:endParaRPr lang="en-US" altLang="zh-TW" sz="900" dirty="0">
              <a:latin typeface="微軟正黑體" panose="020B0604030504040204" pitchFamily="34" charset="-120"/>
              <a:ea typeface="微軟正黑體" panose="020B0604030504040204" pitchFamily="34" charset="-120"/>
            </a:endParaRPr>
          </a:p>
          <a:p>
            <a:pPr algn="ctr"/>
            <a:r>
              <a:rPr lang="zh-TW" altLang="en-US" sz="900" dirty="0">
                <a:latin typeface="微軟正黑體" panose="020B0604030504040204" pitchFamily="34" charset="-120"/>
                <a:ea typeface="微軟正黑體" panose="020B0604030504040204" pitchFamily="34" charset="-120"/>
              </a:rPr>
              <a:t>免試入學及</a:t>
            </a:r>
            <a:endParaRPr lang="en-US" altLang="zh-TW" sz="900" dirty="0">
              <a:latin typeface="微軟正黑體" panose="020B0604030504040204" pitchFamily="34" charset="-120"/>
              <a:ea typeface="微軟正黑體" panose="020B0604030504040204" pitchFamily="34" charset="-120"/>
            </a:endParaRPr>
          </a:p>
          <a:p>
            <a:pPr algn="ctr"/>
            <a:r>
              <a:rPr lang="zh-TW" altLang="en-US" sz="900" dirty="0">
                <a:latin typeface="微軟正黑體" panose="020B0604030504040204" pitchFamily="34" charset="-120"/>
                <a:ea typeface="微軟正黑體" panose="020B0604030504040204" pitchFamily="34" charset="-120"/>
              </a:rPr>
              <a:t>特招考試分發放榜</a:t>
            </a:r>
            <a:endParaRPr lang="en-US" altLang="zh-TW" sz="900" dirty="0">
              <a:latin typeface="微軟正黑體" panose="020B0604030504040204" pitchFamily="34" charset="-120"/>
              <a:ea typeface="微軟正黑體" panose="020B0604030504040204" pitchFamily="34" charset="-120"/>
            </a:endParaRPr>
          </a:p>
          <a:p>
            <a:pPr algn="ctr"/>
            <a:r>
              <a:rPr lang="en-US" altLang="zh-TW" sz="1000" dirty="0">
                <a:latin typeface="微軟正黑體" panose="020B0604030504040204" pitchFamily="34" charset="-120"/>
                <a:ea typeface="微軟正黑體" panose="020B0604030504040204" pitchFamily="34" charset="-120"/>
              </a:rPr>
              <a:t>7/6</a:t>
            </a:r>
          </a:p>
          <a:p>
            <a:pPr algn="ctr"/>
            <a:endParaRPr lang="en-US" altLang="zh-TW" sz="900" dirty="0">
              <a:latin typeface="微軟正黑體" panose="020B0604030504040204" pitchFamily="34" charset="-120"/>
              <a:ea typeface="微軟正黑體" panose="020B0604030504040204" pitchFamily="34" charset="-120"/>
            </a:endParaRPr>
          </a:p>
        </p:txBody>
      </p:sp>
      <p:sp>
        <p:nvSpPr>
          <p:cNvPr id="43" name="圓角矩形 42"/>
          <p:cNvSpPr/>
          <p:nvPr/>
        </p:nvSpPr>
        <p:spPr>
          <a:xfrm>
            <a:off x="8273543" y="1562324"/>
            <a:ext cx="382977" cy="243052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dirty="0">
                <a:latin typeface="微軟正黑體" panose="020B0604030504040204" pitchFamily="34" charset="-120"/>
                <a:ea typeface="微軟正黑體" panose="020B0604030504040204" pitchFamily="34" charset="-120"/>
              </a:rPr>
              <a:t>錄取報到</a:t>
            </a:r>
            <a:endParaRPr lang="en-US" altLang="zh-TW" sz="1100" dirty="0">
              <a:latin typeface="微軟正黑體" panose="020B0604030504040204" pitchFamily="34" charset="-120"/>
              <a:ea typeface="微軟正黑體" panose="020B0604030504040204" pitchFamily="34" charset="-120"/>
            </a:endParaRPr>
          </a:p>
          <a:p>
            <a:pPr algn="ctr"/>
            <a:r>
              <a:rPr lang="en-US" altLang="zh-TW" sz="800" dirty="0">
                <a:latin typeface="微軟正黑體" panose="020B0604030504040204" pitchFamily="34" charset="-120"/>
                <a:ea typeface="微軟正黑體" panose="020B0604030504040204" pitchFamily="34" charset="-120"/>
              </a:rPr>
              <a:t>7/8</a:t>
            </a:r>
          </a:p>
        </p:txBody>
      </p:sp>
      <p:sp>
        <p:nvSpPr>
          <p:cNvPr id="45" name="圓角矩形 44"/>
          <p:cNvSpPr/>
          <p:nvPr/>
        </p:nvSpPr>
        <p:spPr>
          <a:xfrm>
            <a:off x="5348782" y="4513461"/>
            <a:ext cx="571504" cy="34569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50" dirty="0">
                <a:latin typeface="微軟正黑體" panose="020B0604030504040204" pitchFamily="34" charset="-120"/>
                <a:ea typeface="微軟正黑體" panose="020B0604030504040204" pitchFamily="34" charset="-120"/>
              </a:rPr>
              <a:t>報到</a:t>
            </a:r>
            <a:r>
              <a:rPr lang="en-US" altLang="zh-TW" sz="1050" dirty="0">
                <a:latin typeface="微軟正黑體" panose="020B0604030504040204" pitchFamily="34" charset="-120"/>
                <a:ea typeface="微軟正黑體" panose="020B0604030504040204" pitchFamily="34" charset="-120"/>
              </a:rPr>
              <a:t>6/10</a:t>
            </a:r>
          </a:p>
        </p:txBody>
      </p:sp>
      <p:sp>
        <p:nvSpPr>
          <p:cNvPr id="49" name="圓角矩形 48"/>
          <p:cNvSpPr/>
          <p:nvPr/>
        </p:nvSpPr>
        <p:spPr>
          <a:xfrm>
            <a:off x="5672141" y="3518136"/>
            <a:ext cx="1948375" cy="42418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dirty="0">
                <a:latin typeface="微軟正黑體" panose="020B0604030504040204" pitchFamily="34" charset="-120"/>
                <a:ea typeface="微軟正黑體" panose="020B0604030504040204" pitchFamily="34" charset="-120"/>
              </a:rPr>
              <a:t>報名</a:t>
            </a:r>
            <a:r>
              <a:rPr lang="en-US" altLang="zh-TW" sz="1050" dirty="0">
                <a:latin typeface="微軟正黑體" panose="020B0604030504040204" pitchFamily="34" charset="-120"/>
                <a:ea typeface="微軟正黑體" panose="020B0604030504040204" pitchFamily="34" charset="-120"/>
              </a:rPr>
              <a:t>6/16-18</a:t>
            </a:r>
            <a:r>
              <a:rPr lang="zh-TW" altLang="en-US" sz="1050" dirty="0">
                <a:latin typeface="微軟正黑體" panose="020B0604030504040204" pitchFamily="34" charset="-120"/>
                <a:ea typeface="微軟正黑體" panose="020B0604030504040204" pitchFamily="34" charset="-120"/>
              </a:rPr>
              <a:t>，學科測驗</a:t>
            </a:r>
            <a:r>
              <a:rPr lang="en-US" altLang="zh-TW" sz="1050" dirty="0">
                <a:latin typeface="微軟正黑體" panose="020B0604030504040204" pitchFamily="34" charset="-120"/>
                <a:ea typeface="微軟正黑體" panose="020B0604030504040204" pitchFamily="34" charset="-120"/>
              </a:rPr>
              <a:t>6/20</a:t>
            </a:r>
          </a:p>
          <a:p>
            <a:pPr algn="ctr"/>
            <a:r>
              <a:rPr lang="zh-TW" altLang="en-US" sz="1050" dirty="0">
                <a:latin typeface="微軟正黑體" panose="020B0604030504040204" pitchFamily="34" charset="-120"/>
                <a:ea typeface="微軟正黑體" panose="020B0604030504040204" pitchFamily="34" charset="-120"/>
              </a:rPr>
              <a:t>志願選填</a:t>
            </a:r>
            <a:r>
              <a:rPr lang="en-US" altLang="zh-TW" sz="1050" dirty="0">
                <a:latin typeface="微軟正黑體" panose="020B0604030504040204" pitchFamily="34" charset="-120"/>
                <a:ea typeface="微軟正黑體" panose="020B0604030504040204" pitchFamily="34" charset="-120"/>
              </a:rPr>
              <a:t>6/22-24</a:t>
            </a:r>
          </a:p>
        </p:txBody>
      </p:sp>
      <p:sp>
        <p:nvSpPr>
          <p:cNvPr id="51" name="圓角矩形 50"/>
          <p:cNvSpPr/>
          <p:nvPr/>
        </p:nvSpPr>
        <p:spPr>
          <a:xfrm>
            <a:off x="3500430" y="5878298"/>
            <a:ext cx="2485190" cy="50877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solidFill>
                  <a:srgbClr val="FF0000"/>
                </a:solidFill>
                <a:latin typeface="微軟正黑體" panose="020B0604030504040204" pitchFamily="34" charset="-120"/>
                <a:ea typeface="微軟正黑體" panose="020B0604030504040204" pitchFamily="34" charset="-120"/>
              </a:rPr>
              <a:t>五專優先免試</a:t>
            </a:r>
            <a:endParaRPr lang="en-US" altLang="zh-TW" sz="1050" b="1" dirty="0">
              <a:solidFill>
                <a:srgbClr val="FF0000"/>
              </a:solidFill>
              <a:latin typeface="微軟正黑體" panose="020B0604030504040204" pitchFamily="34" charset="-120"/>
              <a:ea typeface="微軟正黑體" panose="020B0604030504040204" pitchFamily="34" charset="-120"/>
            </a:endParaRPr>
          </a:p>
          <a:p>
            <a:pPr algn="ctr"/>
            <a:r>
              <a:rPr lang="zh-TW" altLang="en-US" sz="1000" dirty="0">
                <a:latin typeface="微軟正黑體" panose="020B0604030504040204" pitchFamily="34" charset="-120"/>
                <a:ea typeface="微軟正黑體" panose="020B0604030504040204" pitchFamily="34" charset="-120"/>
              </a:rPr>
              <a:t>報名</a:t>
            </a:r>
            <a:r>
              <a:rPr lang="en-US" altLang="zh-TW" sz="1000" dirty="0">
                <a:latin typeface="微軟正黑體" panose="020B0604030504040204" pitchFamily="34" charset="-120"/>
                <a:ea typeface="微軟正黑體" panose="020B0604030504040204" pitchFamily="34" charset="-120"/>
              </a:rPr>
              <a:t>5/17-21</a:t>
            </a:r>
            <a:r>
              <a:rPr lang="zh-TW" altLang="en-US" sz="1000" dirty="0">
                <a:latin typeface="微軟正黑體" panose="020B0604030504040204" pitchFamily="34" charset="-120"/>
                <a:ea typeface="微軟正黑體" panose="020B0604030504040204" pitchFamily="34" charset="-120"/>
              </a:rPr>
              <a:t>，放榜</a:t>
            </a:r>
            <a:r>
              <a:rPr lang="en-US" altLang="zh-TW" sz="1000" dirty="0">
                <a:latin typeface="微軟正黑體" panose="020B0604030504040204" pitchFamily="34" charset="-120"/>
                <a:ea typeface="微軟正黑體" panose="020B0604030504040204" pitchFamily="34" charset="-120"/>
              </a:rPr>
              <a:t>6/10</a:t>
            </a:r>
            <a:r>
              <a:rPr lang="zh-TW" altLang="en-US" sz="1000" dirty="0">
                <a:latin typeface="微軟正黑體" panose="020B0604030504040204" pitchFamily="34" charset="-120"/>
                <a:ea typeface="微軟正黑體" panose="020B0604030504040204" pitchFamily="34" charset="-120"/>
              </a:rPr>
              <a:t>，報到</a:t>
            </a:r>
            <a:r>
              <a:rPr lang="en-US" altLang="zh-TW" sz="1000" dirty="0">
                <a:latin typeface="微軟正黑體" panose="020B0604030504040204" pitchFamily="34" charset="-120"/>
                <a:ea typeface="微軟正黑體" panose="020B0604030504040204" pitchFamily="34" charset="-120"/>
              </a:rPr>
              <a:t>6/15</a:t>
            </a:r>
          </a:p>
        </p:txBody>
      </p:sp>
      <p:sp>
        <p:nvSpPr>
          <p:cNvPr id="52" name="圓角矩形 51"/>
          <p:cNvSpPr/>
          <p:nvPr/>
        </p:nvSpPr>
        <p:spPr>
          <a:xfrm>
            <a:off x="6669151" y="5889638"/>
            <a:ext cx="1608352" cy="50877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solidFill>
                  <a:srgbClr val="FF0000"/>
                </a:solidFill>
                <a:latin typeface="微軟正黑體" panose="020B0604030504040204" pitchFamily="34" charset="-120"/>
                <a:ea typeface="微軟正黑體" panose="020B0604030504040204" pitchFamily="34" charset="-120"/>
              </a:rPr>
              <a:t>五專分區免試</a:t>
            </a:r>
            <a:endParaRPr lang="en-US" altLang="zh-TW" sz="1050" b="1" dirty="0">
              <a:solidFill>
                <a:srgbClr val="FF0000"/>
              </a:solidFill>
              <a:latin typeface="微軟正黑體" panose="020B0604030504040204" pitchFamily="34" charset="-120"/>
              <a:ea typeface="微軟正黑體" panose="020B0604030504040204" pitchFamily="34" charset="-120"/>
            </a:endParaRPr>
          </a:p>
          <a:p>
            <a:pPr algn="ctr"/>
            <a:r>
              <a:rPr lang="zh-TW" altLang="en-US" sz="1050" dirty="0">
                <a:latin typeface="微軟正黑體" panose="020B0604030504040204" pitchFamily="34" charset="-120"/>
                <a:ea typeface="微軟正黑體" panose="020B0604030504040204" pitchFamily="34" charset="-120"/>
              </a:rPr>
              <a:t>報名</a:t>
            </a:r>
            <a:r>
              <a:rPr lang="en-US" altLang="zh-TW" sz="1050" dirty="0">
                <a:latin typeface="微軟正黑體" panose="020B0604030504040204" pitchFamily="34" charset="-120"/>
                <a:ea typeface="微軟正黑體" panose="020B0604030504040204" pitchFamily="34" charset="-120"/>
              </a:rPr>
              <a:t>6/17</a:t>
            </a:r>
            <a:r>
              <a:rPr lang="zh-TW" altLang="en-US" sz="1050" dirty="0">
                <a:latin typeface="微軟正黑體" panose="020B0604030504040204" pitchFamily="34" charset="-120"/>
                <a:ea typeface="微軟正黑體" panose="020B0604030504040204" pitchFamily="34" charset="-120"/>
              </a:rPr>
              <a:t>起， </a:t>
            </a:r>
            <a:endParaRPr lang="en-US" altLang="zh-TW" sz="1050" dirty="0">
              <a:latin typeface="微軟正黑體" panose="020B0604030504040204" pitchFamily="34" charset="-120"/>
              <a:ea typeface="微軟正黑體" panose="020B0604030504040204" pitchFamily="34" charset="-120"/>
            </a:endParaRPr>
          </a:p>
          <a:p>
            <a:pPr algn="ctr"/>
            <a:r>
              <a:rPr lang="zh-TW" altLang="en-US" sz="1050" dirty="0">
                <a:latin typeface="微軟正黑體" panose="020B0604030504040204" pitchFamily="34" charset="-120"/>
                <a:ea typeface="微軟正黑體" panose="020B0604030504040204" pitchFamily="34" charset="-120"/>
              </a:rPr>
              <a:t>現場登記分發報到</a:t>
            </a:r>
            <a:r>
              <a:rPr lang="en-US" altLang="zh-TW" sz="1050" dirty="0">
                <a:latin typeface="微軟正黑體" panose="020B0604030504040204" pitchFamily="34" charset="-120"/>
                <a:ea typeface="微軟正黑體" panose="020B0604030504040204" pitchFamily="34" charset="-120"/>
              </a:rPr>
              <a:t>7/7</a:t>
            </a:r>
          </a:p>
        </p:txBody>
      </p:sp>
      <p:sp>
        <p:nvSpPr>
          <p:cNvPr id="54" name="文字方塊 53"/>
          <p:cNvSpPr txBox="1"/>
          <p:nvPr/>
        </p:nvSpPr>
        <p:spPr>
          <a:xfrm>
            <a:off x="92364" y="6396243"/>
            <a:ext cx="8895744" cy="338554"/>
          </a:xfrm>
          <a:prstGeom prst="rect">
            <a:avLst/>
          </a:prstGeom>
          <a:noFill/>
          <a:ln>
            <a:noFill/>
          </a:ln>
        </p:spPr>
        <p:txBody>
          <a:bodyPr wrap="square" rtlCol="0">
            <a:spAutoFit/>
          </a:bodyPr>
          <a:lstStyle/>
          <a:p>
            <a:r>
              <a:rPr lang="zh-TW" altLang="en-US" sz="1600" b="1" dirty="0">
                <a:solidFill>
                  <a:srgbClr val="FF00FF"/>
                </a:solidFill>
                <a:latin typeface="標楷體" panose="03000509000000000000" pitchFamily="65" charset="-120"/>
                <a:ea typeface="標楷體" panose="03000509000000000000" pitchFamily="65" charset="-120"/>
              </a:rPr>
              <a:t>註：前一個入學管道</a:t>
            </a:r>
            <a:r>
              <a:rPr lang="zh-TW" altLang="en-US" sz="1600" b="1" u="sng" dirty="0">
                <a:solidFill>
                  <a:srgbClr val="008000"/>
                </a:solidFill>
                <a:latin typeface="標楷體" panose="03000509000000000000" pitchFamily="65" charset="-120"/>
                <a:ea typeface="標楷體" panose="03000509000000000000" pitchFamily="65" charset="-120"/>
              </a:rPr>
              <a:t>未錄取</a:t>
            </a:r>
            <a:r>
              <a:rPr lang="zh-TW" altLang="en-US" sz="1600" b="1" dirty="0">
                <a:solidFill>
                  <a:srgbClr val="FF00FF"/>
                </a:solidFill>
                <a:latin typeface="標楷體" panose="03000509000000000000" pitchFamily="65" charset="-120"/>
                <a:ea typeface="標楷體" panose="03000509000000000000" pitchFamily="65" charset="-120"/>
              </a:rPr>
              <a:t>或</a:t>
            </a:r>
            <a:r>
              <a:rPr lang="zh-TW" altLang="en-US" sz="1600" b="1" u="sng" dirty="0">
                <a:solidFill>
                  <a:srgbClr val="008000"/>
                </a:solidFill>
                <a:latin typeface="標楷體" panose="03000509000000000000" pitchFamily="65" charset="-120"/>
                <a:ea typeface="標楷體" panose="03000509000000000000" pitchFamily="65" charset="-120"/>
              </a:rPr>
              <a:t>錄取但未報到</a:t>
            </a:r>
            <a:r>
              <a:rPr lang="zh-TW" altLang="en-US" sz="1600" b="1" dirty="0">
                <a:solidFill>
                  <a:srgbClr val="FF00FF"/>
                </a:solidFill>
                <a:latin typeface="標楷體" panose="03000509000000000000" pitchFamily="65" charset="-120"/>
                <a:ea typeface="標楷體" panose="03000509000000000000" pitchFamily="65" charset="-120"/>
              </a:rPr>
              <a:t>或</a:t>
            </a:r>
            <a:r>
              <a:rPr lang="zh-TW" altLang="en-US" sz="1600" b="1" u="sng" dirty="0">
                <a:solidFill>
                  <a:srgbClr val="008000"/>
                </a:solidFill>
                <a:latin typeface="標楷體" panose="03000509000000000000" pitchFamily="65" charset="-120"/>
                <a:ea typeface="標楷體" panose="03000509000000000000" pitchFamily="65" charset="-120"/>
              </a:rPr>
              <a:t>報到後又放棄</a:t>
            </a:r>
            <a:r>
              <a:rPr lang="zh-TW" altLang="en-US" sz="1600" b="1" dirty="0">
                <a:solidFill>
                  <a:srgbClr val="FF00FF"/>
                </a:solidFill>
                <a:latin typeface="標楷體" panose="03000509000000000000" pitchFamily="65" charset="-120"/>
                <a:ea typeface="標楷體" panose="03000509000000000000" pitchFamily="65" charset="-120"/>
              </a:rPr>
              <a:t>，均得參加後續入學管道招生</a:t>
            </a:r>
          </a:p>
        </p:txBody>
      </p:sp>
      <p:cxnSp>
        <p:nvCxnSpPr>
          <p:cNvPr id="55" name="直線接點 54"/>
          <p:cNvCxnSpPr/>
          <p:nvPr/>
        </p:nvCxnSpPr>
        <p:spPr>
          <a:xfrm>
            <a:off x="8109797" y="1562325"/>
            <a:ext cx="50678" cy="2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6" name="圓角矩形 55"/>
          <p:cNvSpPr/>
          <p:nvPr/>
        </p:nvSpPr>
        <p:spPr>
          <a:xfrm>
            <a:off x="2798822" y="1535200"/>
            <a:ext cx="500653" cy="4814776"/>
          </a:xfrm>
          <a:prstGeom prst="roundRect">
            <a:avLst/>
          </a:prstGeom>
          <a:solidFill>
            <a:srgbClr val="00CC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r>
              <a:rPr lang="en-US" altLang="zh-TW" sz="9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5/155/16</a:t>
            </a:r>
          </a:p>
          <a:p>
            <a:pPr algn="ctr"/>
            <a:endParaRPr lang="en-US" altLang="zh-TW" sz="1350" dirty="0">
              <a:latin typeface="微軟正黑體" panose="020B0604030504040204" pitchFamily="34" charset="-120"/>
              <a:ea typeface="微軟正黑體" panose="020B0604030504040204" pitchFamily="34" charset="-120"/>
            </a:endParaRPr>
          </a:p>
          <a:p>
            <a:pPr algn="ctr"/>
            <a:r>
              <a:rPr lang="zh-TW" altLang="en-US"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成績公布</a:t>
            </a:r>
            <a:endParaRPr lang="en-US" altLang="zh-TW"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9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6/4</a:t>
            </a:r>
          </a:p>
          <a:p>
            <a:pPr algn="ctr"/>
            <a:endParaRPr lang="zh-TW" altLang="en-US" sz="1350" dirty="0">
              <a:latin typeface="微軟正黑體" panose="020B0604030504040204" pitchFamily="34" charset="-120"/>
              <a:ea typeface="微軟正黑體" panose="020B0604030504040204" pitchFamily="34" charset="-120"/>
            </a:endParaRPr>
          </a:p>
        </p:txBody>
      </p:sp>
      <p:sp>
        <p:nvSpPr>
          <p:cNvPr id="58" name="圓角矩形 57"/>
          <p:cNvSpPr/>
          <p:nvPr/>
        </p:nvSpPr>
        <p:spPr>
          <a:xfrm>
            <a:off x="8683810" y="1535200"/>
            <a:ext cx="319591" cy="48592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未錄取可參加續招</a:t>
            </a:r>
            <a:endParaRPr lang="en-US" altLang="zh-TW" sz="1400" dirty="0">
              <a:latin typeface="微軟正黑體" panose="020B0604030504040204" pitchFamily="34" charset="-120"/>
              <a:ea typeface="微軟正黑體" panose="020B0604030504040204" pitchFamily="34" charset="-120"/>
            </a:endParaRPr>
          </a:p>
        </p:txBody>
      </p:sp>
      <p:cxnSp>
        <p:nvCxnSpPr>
          <p:cNvPr id="60" name="直線單箭頭接點 59"/>
          <p:cNvCxnSpPr/>
          <p:nvPr/>
        </p:nvCxnSpPr>
        <p:spPr>
          <a:xfrm flipH="1" flipV="1">
            <a:off x="8472486" y="3986252"/>
            <a:ext cx="7144" cy="1179021"/>
          </a:xfrm>
          <a:prstGeom prst="straightConnector1">
            <a:avLst/>
          </a:prstGeom>
          <a:ln w="25400">
            <a:prstDash val="sys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V="1">
            <a:off x="8187416" y="4686192"/>
            <a:ext cx="289853" cy="2576"/>
          </a:xfrm>
          <a:prstGeom prst="straightConnector1">
            <a:avLst/>
          </a:prstGeom>
          <a:ln w="25400">
            <a:prstDash val="sysDash"/>
            <a:miter lim="80000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p:nvPr/>
        </p:nvCxnSpPr>
        <p:spPr>
          <a:xfrm flipV="1">
            <a:off x="8180915" y="5128738"/>
            <a:ext cx="289853" cy="2576"/>
          </a:xfrm>
          <a:prstGeom prst="straightConnector1">
            <a:avLst/>
          </a:prstGeom>
          <a:ln w="25400">
            <a:prstDash val="sysDash"/>
            <a:miter lim="8000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4" name="文字方塊 63"/>
          <p:cNvSpPr txBox="1"/>
          <p:nvPr/>
        </p:nvSpPr>
        <p:spPr>
          <a:xfrm>
            <a:off x="8020102" y="4045795"/>
            <a:ext cx="530915" cy="230832"/>
          </a:xfrm>
          <a:prstGeom prst="rect">
            <a:avLst/>
          </a:prstGeom>
          <a:noFill/>
          <a:ln>
            <a:noFill/>
          </a:ln>
        </p:spPr>
        <p:txBody>
          <a:bodyPr wrap="none" rtlCol="0">
            <a:spAutoFit/>
          </a:bodyPr>
          <a:lstStyle/>
          <a:p>
            <a:r>
              <a:rPr lang="zh-TW" altLang="en-US" sz="900" b="1" dirty="0">
                <a:latin typeface="微軟正黑體" panose="020B0604030504040204" pitchFamily="34" charset="-120"/>
                <a:ea typeface="微軟正黑體" panose="020B0604030504040204" pitchFamily="34" charset="-120"/>
              </a:rPr>
              <a:t>二擇一</a:t>
            </a:r>
          </a:p>
        </p:txBody>
      </p:sp>
      <p:cxnSp>
        <p:nvCxnSpPr>
          <p:cNvPr id="65" name="直線接點 64"/>
          <p:cNvCxnSpPr/>
          <p:nvPr/>
        </p:nvCxnSpPr>
        <p:spPr>
          <a:xfrm>
            <a:off x="8559853" y="2483868"/>
            <a:ext cx="50678" cy="2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94200" y="1573505"/>
            <a:ext cx="285720" cy="1815834"/>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p:nvSpPr>
        <p:spPr>
          <a:xfrm>
            <a:off x="100528" y="3565331"/>
            <a:ext cx="285720" cy="2147026"/>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p:nvSpPr>
        <p:spPr>
          <a:xfrm>
            <a:off x="2797691" y="1535200"/>
            <a:ext cx="500066" cy="4845112"/>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p:nvSpPr>
        <p:spPr>
          <a:xfrm>
            <a:off x="92364" y="5901762"/>
            <a:ext cx="2666823" cy="478550"/>
          </a:xfrm>
          <a:prstGeom prst="rect">
            <a:avLst/>
          </a:prstGeom>
          <a:noFill/>
          <a:ln w="38100">
            <a:solidFill>
              <a:srgbClr val="33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p:nvSpPr>
        <p:spPr>
          <a:xfrm>
            <a:off x="5353987" y="1338611"/>
            <a:ext cx="2296619" cy="1048226"/>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p:nvSpPr>
        <p:spPr>
          <a:xfrm>
            <a:off x="5659605" y="3536221"/>
            <a:ext cx="1928826" cy="428628"/>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p:nvSpPr>
        <p:spPr>
          <a:xfrm>
            <a:off x="6651790" y="5891557"/>
            <a:ext cx="1643074" cy="500066"/>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p:nvSpPr>
        <p:spPr>
          <a:xfrm>
            <a:off x="411504" y="1573505"/>
            <a:ext cx="2286016" cy="714380"/>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p:nvSpPr>
        <p:spPr>
          <a:xfrm>
            <a:off x="448388" y="3589227"/>
            <a:ext cx="2253789" cy="357190"/>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圓角矩形 70"/>
          <p:cNvSpPr/>
          <p:nvPr/>
        </p:nvSpPr>
        <p:spPr>
          <a:xfrm>
            <a:off x="3363575" y="2168528"/>
            <a:ext cx="1507888" cy="48229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新北市私立高中職</a:t>
            </a:r>
            <a:endParaRPr lang="en-US" altLang="zh-TW" sz="1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1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優先免試入學</a:t>
            </a:r>
            <a:endParaRPr lang="en-US" altLang="zh-TW" sz="1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900" dirty="0">
                <a:latin typeface="微軟正黑體" panose="020B0604030504040204" pitchFamily="34" charset="-120"/>
                <a:ea typeface="微軟正黑體" panose="020B0604030504040204" pitchFamily="34" charset="-120"/>
              </a:rPr>
              <a:t>報名</a:t>
            </a:r>
            <a:r>
              <a:rPr lang="en-US" altLang="zh-TW" sz="900" dirty="0">
                <a:latin typeface="微軟正黑體" panose="020B0604030504040204" pitchFamily="34" charset="-120"/>
                <a:ea typeface="微軟正黑體" panose="020B0604030504040204" pitchFamily="34" charset="-120"/>
              </a:rPr>
              <a:t>5/17-20</a:t>
            </a:r>
            <a:r>
              <a:rPr lang="zh-TW" altLang="en-US" sz="900" dirty="0">
                <a:latin typeface="微軟正黑體" panose="020B0604030504040204" pitchFamily="34" charset="-120"/>
                <a:ea typeface="微軟正黑體" panose="020B0604030504040204" pitchFamily="34" charset="-120"/>
              </a:rPr>
              <a:t>，放榜</a:t>
            </a:r>
            <a:r>
              <a:rPr lang="en-US" altLang="zh-TW" sz="900" dirty="0">
                <a:latin typeface="微軟正黑體" panose="020B0604030504040204" pitchFamily="34" charset="-120"/>
                <a:ea typeface="微軟正黑體" panose="020B0604030504040204" pitchFamily="34" charset="-120"/>
              </a:rPr>
              <a:t>5/26</a:t>
            </a:r>
          </a:p>
        </p:txBody>
      </p:sp>
      <p:sp>
        <p:nvSpPr>
          <p:cNvPr id="70" name="標題 1"/>
          <p:cNvSpPr txBox="1">
            <a:spLocks/>
          </p:cNvSpPr>
          <p:nvPr/>
        </p:nvSpPr>
        <p:spPr>
          <a:xfrm>
            <a:off x="914400" y="179820"/>
            <a:ext cx="8229600" cy="759963"/>
          </a:xfrm>
          <a:prstGeom prst="rect">
            <a:avLst/>
          </a:prstGeom>
        </p:spPr>
        <p:txBody>
          <a:bodyPr>
            <a:noAutofit/>
          </a:bodyPr>
          <a:lstStyle/>
          <a:p>
            <a:pPr marL="0" marR="0" lvl="0" indent="0" algn="ctr" defTabSz="914400" eaLnBrk="0" latinLnBrk="0" hangingPunct="0">
              <a:lnSpc>
                <a:spcPct val="100000"/>
              </a:lnSpc>
              <a:buClrTx/>
              <a:buSzTx/>
              <a:buFontTx/>
              <a:buNone/>
              <a:tabLst/>
              <a:defRPr/>
            </a:pPr>
            <a:r>
              <a:rPr lang="zh-TW" altLang="en-US"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基北區適性入學辦理流程</a:t>
            </a:r>
            <a:r>
              <a:rPr lang="en-US" altLang="zh-TW" sz="2000" dirty="0">
                <a:latin typeface="Times New Roman" pitchFamily="18" charset="0"/>
                <a:ea typeface="華康儷中黑"/>
                <a:cs typeface="Times New Roman" pitchFamily="18" charset="0"/>
              </a:rPr>
              <a:t>(</a:t>
            </a:r>
            <a:r>
              <a:rPr lang="zh-TW" altLang="en-US" sz="2000" dirty="0">
                <a:latin typeface="Times New Roman" pitchFamily="18" charset="0"/>
                <a:ea typeface="華康儷中黑"/>
                <a:cs typeface="Times New Roman" pitchFamily="18" charset="0"/>
              </a:rPr>
              <a:t>新北市</a:t>
            </a:r>
            <a:r>
              <a:rPr lang="en-US" altLang="zh-TW" sz="2000" dirty="0">
                <a:latin typeface="Times New Roman" pitchFamily="18" charset="0"/>
                <a:ea typeface="華康儷中黑"/>
                <a:cs typeface="Times New Roman" pitchFamily="18" charset="0"/>
              </a:rPr>
              <a:t>)</a:t>
            </a:r>
            <a:endParaRPr lang="zh-TW" altLang="en-US" sz="2000" dirty="0">
              <a:latin typeface="Times New Roman" pitchFamily="18" charset="0"/>
              <a:ea typeface="華康儷中黑"/>
              <a:cs typeface="Times New Roman" pitchFamily="18" charset="0"/>
            </a:endParaRPr>
          </a:p>
        </p:txBody>
      </p:sp>
      <p:sp>
        <p:nvSpPr>
          <p:cNvPr id="72" name="矩形 71"/>
          <p:cNvSpPr/>
          <p:nvPr/>
        </p:nvSpPr>
        <p:spPr>
          <a:xfrm>
            <a:off x="3625651" y="2727997"/>
            <a:ext cx="1857388" cy="678697"/>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a:extLst>
              <a:ext uri="{FF2B5EF4-FFF2-40B4-BE49-F238E27FC236}">
                <a16:creationId xmlns:a16="http://schemas.microsoft.com/office/drawing/2014/main" id="{BE167408-C8C4-47FF-A015-2A9EAC5E7369}"/>
              </a:ext>
            </a:extLst>
          </p:cNvPr>
          <p:cNvSpPr txBox="1"/>
          <p:nvPr/>
        </p:nvSpPr>
        <p:spPr>
          <a:xfrm>
            <a:off x="0" y="0"/>
            <a:ext cx="1368152" cy="369332"/>
          </a:xfrm>
          <a:prstGeom prst="rect">
            <a:avLst/>
          </a:prstGeom>
          <a:noFill/>
        </p:spPr>
        <p:txBody>
          <a:bodyPr wrap="square" rtlCol="0">
            <a:spAutoFit/>
          </a:bodyPr>
          <a:lstStyle/>
          <a:p>
            <a:r>
              <a:rPr lang="zh-TW" altLang="en-US" dirty="0"/>
              <a:t>新北市</a:t>
            </a:r>
          </a:p>
        </p:txBody>
      </p:sp>
      <p:sp>
        <p:nvSpPr>
          <p:cNvPr id="19" name="圓角矩形 18"/>
          <p:cNvSpPr/>
          <p:nvPr/>
        </p:nvSpPr>
        <p:spPr>
          <a:xfrm>
            <a:off x="7635521" y="5390926"/>
            <a:ext cx="826249" cy="2784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50" dirty="0">
                <a:latin typeface="微軟正黑體" panose="020B0604030504040204" pitchFamily="34" charset="-120"/>
                <a:ea typeface="微軟正黑體" panose="020B0604030504040204" pitchFamily="34" charset="-120"/>
              </a:rPr>
              <a:t>報到</a:t>
            </a:r>
            <a:r>
              <a:rPr lang="en-US" altLang="zh-TW" sz="1050" dirty="0">
                <a:latin typeface="微軟正黑體" panose="020B0604030504040204" pitchFamily="34" charset="-120"/>
                <a:ea typeface="微軟正黑體" panose="020B0604030504040204" pitchFamily="34" charset="-120"/>
              </a:rPr>
              <a:t>7/8</a:t>
            </a:r>
          </a:p>
        </p:txBody>
      </p:sp>
      <p:sp>
        <p:nvSpPr>
          <p:cNvPr id="50" name="圓角矩形 49"/>
          <p:cNvSpPr/>
          <p:nvPr/>
        </p:nvSpPr>
        <p:spPr>
          <a:xfrm>
            <a:off x="6696041" y="4996013"/>
            <a:ext cx="1595551" cy="2753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050" dirty="0">
                <a:latin typeface="微軟正黑體" panose="020B0604030504040204" pitchFamily="34" charset="-120"/>
                <a:ea typeface="微軟正黑體" panose="020B0604030504040204" pitchFamily="34" charset="-120"/>
              </a:rPr>
              <a:t>現場登記分發報到</a:t>
            </a:r>
            <a:r>
              <a:rPr lang="en-US" altLang="zh-TW" sz="1050" dirty="0">
                <a:latin typeface="微軟正黑體" panose="020B0604030504040204" pitchFamily="34" charset="-120"/>
                <a:ea typeface="微軟正黑體" panose="020B0604030504040204" pitchFamily="34" charset="-120"/>
              </a:rPr>
              <a:t>7/7</a:t>
            </a:r>
          </a:p>
        </p:txBody>
      </p:sp>
      <p:sp>
        <p:nvSpPr>
          <p:cNvPr id="73" name="矩形 72">
            <a:extLst>
              <a:ext uri="{FF2B5EF4-FFF2-40B4-BE49-F238E27FC236}">
                <a16:creationId xmlns:a16="http://schemas.microsoft.com/office/drawing/2014/main" id="{EE35F5CB-F506-4E6E-87CD-2A2B37B67A1A}"/>
              </a:ext>
            </a:extLst>
          </p:cNvPr>
          <p:cNvSpPr/>
          <p:nvPr/>
        </p:nvSpPr>
        <p:spPr>
          <a:xfrm>
            <a:off x="3517791" y="5882650"/>
            <a:ext cx="2485190" cy="500066"/>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1E154819-84D1-4EB1-9DFD-F4841D0F8C46}"/>
              </a:ext>
            </a:extLst>
          </p:cNvPr>
          <p:cNvSpPr/>
          <p:nvPr/>
        </p:nvSpPr>
        <p:spPr>
          <a:xfrm>
            <a:off x="3363575" y="2160207"/>
            <a:ext cx="1531221" cy="490621"/>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a:extLst>
              <a:ext uri="{FF2B5EF4-FFF2-40B4-BE49-F238E27FC236}">
                <a16:creationId xmlns:a16="http://schemas.microsoft.com/office/drawing/2014/main" id="{ED273C0C-CA35-4001-9CA3-FD48CF0071E9}"/>
              </a:ext>
            </a:extLst>
          </p:cNvPr>
          <p:cNvSpPr/>
          <p:nvPr/>
        </p:nvSpPr>
        <p:spPr>
          <a:xfrm>
            <a:off x="393290" y="4104699"/>
            <a:ext cx="2300735" cy="1578843"/>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AEF48A78-85C5-48C9-BB95-6EFFDE0F4A53}"/>
              </a:ext>
            </a:extLst>
          </p:cNvPr>
          <p:cNvSpPr/>
          <p:nvPr/>
        </p:nvSpPr>
        <p:spPr>
          <a:xfrm>
            <a:off x="1401301" y="2490644"/>
            <a:ext cx="1284879" cy="600523"/>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圓角矩形 35">
            <a:extLst>
              <a:ext uri="{FF2B5EF4-FFF2-40B4-BE49-F238E27FC236}">
                <a16:creationId xmlns:a16="http://schemas.microsoft.com/office/drawing/2014/main" id="{3B90D30F-02C7-4D97-BFBB-C92AB9CCF8FF}"/>
              </a:ext>
            </a:extLst>
          </p:cNvPr>
          <p:cNvSpPr/>
          <p:nvPr/>
        </p:nvSpPr>
        <p:spPr>
          <a:xfrm>
            <a:off x="1413123" y="2507091"/>
            <a:ext cx="1273057" cy="5676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單點型、區域型</a:t>
            </a:r>
            <a:endParaRPr lang="en-US" altLang="zh-TW" sz="1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1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a:t>
            </a:r>
            <a:endParaRPr lang="en-US" altLang="zh-TW" sz="1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800" dirty="0">
                <a:latin typeface="微軟正黑體" panose="020B0604030504040204" pitchFamily="34" charset="-120"/>
                <a:ea typeface="微軟正黑體" panose="020B0604030504040204" pitchFamily="34" charset="-120"/>
              </a:rPr>
              <a:t>報名</a:t>
            </a:r>
            <a:r>
              <a:rPr lang="en-US" altLang="zh-TW" sz="800" dirty="0">
                <a:latin typeface="微軟正黑體" panose="020B0604030504040204" pitchFamily="34" charset="-120"/>
                <a:ea typeface="微軟正黑體" panose="020B0604030504040204" pitchFamily="34" charset="-120"/>
              </a:rPr>
              <a:t>5/6-7</a:t>
            </a:r>
            <a:r>
              <a:rPr lang="zh-TW" altLang="en-US" sz="800" dirty="0">
                <a:latin typeface="微軟正黑體" panose="020B0604030504040204" pitchFamily="34" charset="-120"/>
                <a:ea typeface="微軟正黑體" panose="020B0604030504040204" pitchFamily="34" charset="-120"/>
              </a:rPr>
              <a:t>，放榜</a:t>
            </a:r>
            <a:r>
              <a:rPr lang="en-US" altLang="zh-TW" sz="800" dirty="0">
                <a:latin typeface="微軟正黑體" panose="020B0604030504040204" pitchFamily="34" charset="-120"/>
                <a:ea typeface="微軟正黑體" panose="020B0604030504040204" pitchFamily="34" charset="-120"/>
              </a:rPr>
              <a:t>5/13</a:t>
            </a:r>
          </a:p>
        </p:txBody>
      </p:sp>
      <p:sp>
        <p:nvSpPr>
          <p:cNvPr id="87" name="圓角矩形 70">
            <a:extLst>
              <a:ext uri="{FF2B5EF4-FFF2-40B4-BE49-F238E27FC236}">
                <a16:creationId xmlns:a16="http://schemas.microsoft.com/office/drawing/2014/main" id="{EE02512B-6740-4E25-BE77-DD4911847655}"/>
              </a:ext>
            </a:extLst>
          </p:cNvPr>
          <p:cNvSpPr/>
          <p:nvPr/>
        </p:nvSpPr>
        <p:spPr>
          <a:xfrm>
            <a:off x="4954776" y="2313754"/>
            <a:ext cx="1672091" cy="37241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新北市私立高中直升入學</a:t>
            </a:r>
            <a:endParaRPr lang="en-US" altLang="zh-TW" sz="1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1000" dirty="0">
                <a:latin typeface="微軟正黑體" panose="020B0604030504040204" pitchFamily="34" charset="-120"/>
                <a:ea typeface="微軟正黑體" panose="020B0604030504040204" pitchFamily="34" charset="-120"/>
              </a:rPr>
              <a:t>報名</a:t>
            </a:r>
            <a:r>
              <a:rPr lang="en-US" altLang="zh-TW" sz="1000" dirty="0">
                <a:latin typeface="微軟正黑體" panose="020B0604030504040204" pitchFamily="34" charset="-120"/>
                <a:ea typeface="微軟正黑體" panose="020B0604030504040204" pitchFamily="34" charset="-120"/>
              </a:rPr>
              <a:t>5/28-6/4</a:t>
            </a:r>
            <a:r>
              <a:rPr lang="zh-TW" altLang="en-US" sz="1000" dirty="0">
                <a:latin typeface="微軟正黑體" panose="020B0604030504040204" pitchFamily="34" charset="-120"/>
                <a:ea typeface="微軟正黑體" panose="020B0604030504040204" pitchFamily="34" charset="-120"/>
              </a:rPr>
              <a:t>，放榜</a:t>
            </a:r>
            <a:r>
              <a:rPr lang="en-US" altLang="zh-TW" sz="1000" dirty="0">
                <a:latin typeface="微軟正黑體" panose="020B0604030504040204" pitchFamily="34" charset="-120"/>
                <a:ea typeface="微軟正黑體" panose="020B0604030504040204" pitchFamily="34" charset="-120"/>
              </a:rPr>
              <a:t>6/9</a:t>
            </a:r>
          </a:p>
        </p:txBody>
      </p:sp>
      <p:sp>
        <p:nvSpPr>
          <p:cNvPr id="90" name="矩形 89">
            <a:extLst>
              <a:ext uri="{FF2B5EF4-FFF2-40B4-BE49-F238E27FC236}">
                <a16:creationId xmlns:a16="http://schemas.microsoft.com/office/drawing/2014/main" id="{2A002991-88E5-48A4-82AB-51F1B58CC9B7}"/>
              </a:ext>
            </a:extLst>
          </p:cNvPr>
          <p:cNvSpPr/>
          <p:nvPr/>
        </p:nvSpPr>
        <p:spPr>
          <a:xfrm>
            <a:off x="4954086" y="2327463"/>
            <a:ext cx="1672782" cy="334845"/>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821680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amond(in)">
                                      <p:cBhvr>
                                        <p:cTn id="7" dur="20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diamond(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diamond(in)">
                                      <p:cBhvr>
                                        <p:cTn id="17" dur="20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diamond(in)">
                                      <p:cBhvr>
                                        <p:cTn id="22" dur="20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diamond(in)">
                                      <p:cBhvr>
                                        <p:cTn id="32" dur="20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diamond(in)">
                                      <p:cBhvr>
                                        <p:cTn id="37" dur="20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diamond(in)">
                                      <p:cBhvr>
                                        <p:cTn id="42" dur="2000"/>
                                        <p:tgtEl>
                                          <p:spTgt spid="90"/>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diamond(in)">
                                      <p:cBhvr>
                                        <p:cTn id="47" dur="20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amond(in)">
                                      <p:cBhvr>
                                        <p:cTn id="52" dur="2000"/>
                                        <p:tgtEl>
                                          <p:spTgt spid="76"/>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diamond(in)">
                                      <p:cBhvr>
                                        <p:cTn id="55" dur="2000"/>
                                        <p:tgtEl>
                                          <p:spTgt spid="8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wipe(left)">
                                      <p:cBhvr>
                                        <p:cTn id="60" dur="500"/>
                                        <p:tgtEl>
                                          <p:spTgt spid="67"/>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ntr" presetSubtype="16" fill="hold" grpId="0" nodeType="click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diamond(in)">
                                      <p:cBhvr>
                                        <p:cTn id="65" dur="2000"/>
                                        <p:tgtEl>
                                          <p:spTgt spid="77"/>
                                        </p:tgtEl>
                                      </p:cBhvr>
                                    </p:animEffect>
                                  </p:childTnLst>
                                </p:cTn>
                              </p:par>
                              <p:par>
                                <p:cTn id="66" presetID="8" presetClass="entr" presetSubtype="16" fill="hold" grpId="0" nodeType="withEffect">
                                  <p:stCondLst>
                                    <p:cond delay="0"/>
                                  </p:stCondLst>
                                  <p:childTnLst>
                                    <p:set>
                                      <p:cBhvr>
                                        <p:cTn id="67" dur="1" fill="hold">
                                          <p:stCondLst>
                                            <p:cond delay="0"/>
                                          </p:stCondLst>
                                        </p:cTn>
                                        <p:tgtEl>
                                          <p:spTgt spid="89"/>
                                        </p:tgtEl>
                                        <p:attrNameLst>
                                          <p:attrName>style.visibility</p:attrName>
                                        </p:attrNameLst>
                                      </p:cBhvr>
                                      <p:to>
                                        <p:strVal val="visible"/>
                                      </p:to>
                                    </p:set>
                                    <p:animEffect transition="in" filter="diamond(in)">
                                      <p:cBhvr>
                                        <p:cTn id="68" dur="2000"/>
                                        <p:tgtEl>
                                          <p:spTgt spid="89"/>
                                        </p:tgtEl>
                                      </p:cBhvr>
                                    </p:animEffec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grpId="0" nodeType="click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diamond(in)">
                                      <p:cBhvr>
                                        <p:cTn id="73" dur="2000"/>
                                        <p:tgtEl>
                                          <p:spTgt spid="8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left)">
                                      <p:cBhvr>
                                        <p:cTn id="78" dur="500"/>
                                        <p:tgtEl>
                                          <p:spTgt spid="68"/>
                                        </p:tgtEl>
                                      </p:cBhvr>
                                    </p:animEffect>
                                  </p:childTnLst>
                                </p:cTn>
                              </p:par>
                            </p:childTnLst>
                          </p:cTn>
                        </p:par>
                      </p:childTnLst>
                    </p:cTn>
                  </p:par>
                  <p:par>
                    <p:cTn id="79" fill="hold">
                      <p:stCondLst>
                        <p:cond delay="indefinite"/>
                      </p:stCondLst>
                      <p:childTnLst>
                        <p:par>
                          <p:cTn id="80" fill="hold">
                            <p:stCondLst>
                              <p:cond delay="0"/>
                            </p:stCondLst>
                            <p:childTnLst>
                              <p:par>
                                <p:cTn id="81" presetID="8" presetClass="entr" presetSubtype="16" fill="hold" grpId="0" nodeType="click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diamond(in)">
                                      <p:cBhvr>
                                        <p:cTn id="83" dur="2000"/>
                                        <p:tgtEl>
                                          <p:spTgt spid="73"/>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grpId="0" nodeType="clickEffect">
                                  <p:stCondLst>
                                    <p:cond delay="0"/>
                                  </p:stCondLst>
                                  <p:childTnLst>
                                    <p:set>
                                      <p:cBhvr>
                                        <p:cTn id="87" dur="1" fill="hold">
                                          <p:stCondLst>
                                            <p:cond delay="0"/>
                                          </p:stCondLst>
                                        </p:cTn>
                                        <p:tgtEl>
                                          <p:spTgt spid="78"/>
                                        </p:tgtEl>
                                        <p:attrNameLst>
                                          <p:attrName>style.visibility</p:attrName>
                                        </p:attrNameLst>
                                      </p:cBhvr>
                                      <p:to>
                                        <p:strVal val="visible"/>
                                      </p:to>
                                    </p:set>
                                    <p:animEffect transition="in" filter="diamond(in)">
                                      <p:cBhvr>
                                        <p:cTn id="88"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P spid="2" grpId="0" animBg="1"/>
      <p:bldP spid="69" grpId="0" animBg="1"/>
      <p:bldP spid="79" grpId="0" animBg="1"/>
      <p:bldP spid="81" grpId="0" animBg="1"/>
      <p:bldP spid="82" grpId="0" animBg="1"/>
      <p:bldP spid="76" grpId="0" animBg="1"/>
      <p:bldP spid="77" grpId="0" animBg="1"/>
      <p:bldP spid="78" grpId="0" animBg="1"/>
      <p:bldP spid="88" grpId="0" animBg="1"/>
      <p:bldP spid="89" grpId="0" animBg="1"/>
      <p:bldP spid="72" grpId="0" animBg="1"/>
      <p:bldP spid="73" grpId="0" animBg="1"/>
      <p:bldP spid="75" grpId="0" animBg="1"/>
      <p:bldP spid="84" grpId="0" animBg="1"/>
      <p:bldP spid="85" grpId="0" animBg="1"/>
      <p:bldP spid="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免試入學的錄取方式</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22EDBFD9-BAAB-4CE8-B809-A5D6D44B4881}"/>
              </a:ext>
            </a:extLst>
          </p:cNvPr>
          <p:cNvSpPr/>
          <p:nvPr/>
        </p:nvSpPr>
        <p:spPr>
          <a:xfrm>
            <a:off x="899592" y="3140968"/>
            <a:ext cx="1133872" cy="646331"/>
          </a:xfrm>
          <a:prstGeom prst="rect">
            <a:avLst/>
          </a:prstGeom>
          <a:solidFill>
            <a:srgbClr val="FFFFCC"/>
          </a:solidFill>
          <a:ln w="38100">
            <a:solidFill>
              <a:srgbClr val="FF0000"/>
            </a:solidFill>
          </a:ln>
        </p:spPr>
        <p:txBody>
          <a:bodyPr wrap="square">
            <a:spAutoFit/>
          </a:bodyPr>
          <a:lstStyle/>
          <a:p>
            <a:pPr algn="ct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國中生</a:t>
            </a:r>
            <a:endParaRPr lang="en-US" altLang="zh-TW"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選填志願</a:t>
            </a:r>
            <a:r>
              <a:rPr lang="zh-TW" altLang="en-US" dirty="0">
                <a:latin typeface="標楷體" panose="03000509000000000000" pitchFamily="65" charset="-120"/>
                <a:ea typeface="標楷體" panose="03000509000000000000" pitchFamily="65" charset="-120"/>
              </a:rPr>
              <a:t> </a:t>
            </a:r>
            <a:endParaRPr lang="zh-TW" altLang="en-US" dirty="0"/>
          </a:p>
        </p:txBody>
      </p:sp>
      <p:grpSp>
        <p:nvGrpSpPr>
          <p:cNvPr id="11" name="群組 10">
            <a:extLst>
              <a:ext uri="{FF2B5EF4-FFF2-40B4-BE49-F238E27FC236}">
                <a16:creationId xmlns:a16="http://schemas.microsoft.com/office/drawing/2014/main" id="{A64C4B1D-71A4-45C3-90D2-D945BD005550}"/>
              </a:ext>
            </a:extLst>
          </p:cNvPr>
          <p:cNvGrpSpPr/>
          <p:nvPr/>
        </p:nvGrpSpPr>
        <p:grpSpPr>
          <a:xfrm>
            <a:off x="2154266" y="2145411"/>
            <a:ext cx="2975543" cy="995918"/>
            <a:chOff x="2154266" y="2145411"/>
            <a:chExt cx="2975543" cy="995918"/>
          </a:xfrm>
        </p:grpSpPr>
        <p:sp>
          <p:nvSpPr>
            <p:cNvPr id="6" name="矩形 5">
              <a:extLst>
                <a:ext uri="{FF2B5EF4-FFF2-40B4-BE49-F238E27FC236}">
                  <a16:creationId xmlns:a16="http://schemas.microsoft.com/office/drawing/2014/main" id="{6D40C2A4-7A0A-4FEE-8849-F53C6756D023}"/>
                </a:ext>
              </a:extLst>
            </p:cNvPr>
            <p:cNvSpPr/>
            <p:nvPr/>
          </p:nvSpPr>
          <p:spPr>
            <a:xfrm>
              <a:off x="3059833" y="2145411"/>
              <a:ext cx="2069976" cy="738664"/>
            </a:xfrm>
            <a:prstGeom prst="rect">
              <a:avLst/>
            </a:prstGeom>
            <a:solidFill>
              <a:srgbClr val="FFCCFF"/>
            </a:solidFill>
            <a:ln w="38100">
              <a:solidFill>
                <a:srgbClr val="FF0000"/>
              </a:solidFill>
            </a:ln>
          </p:spPr>
          <p:txBody>
            <a:bodyPr wrap="square">
              <a:spAutoFit/>
            </a:bodyPr>
            <a:lstStyle/>
            <a:p>
              <a:pPr algn="ctr"/>
              <a:r>
                <a:rPr lang="zh-TW" altLang="en-US" dirty="0">
                  <a:latin typeface="標楷體" panose="03000509000000000000" pitchFamily="65" charset="-120"/>
                  <a:ea typeface="標楷體" panose="03000509000000000000" pitchFamily="65" charset="-120"/>
                </a:rPr>
                <a:t>申請人數</a:t>
              </a:r>
              <a:endParaRPr lang="en-US" altLang="zh-TW" dirty="0">
                <a:latin typeface="標楷體" panose="03000509000000000000" pitchFamily="65" charset="-120"/>
                <a:ea typeface="標楷體" panose="03000509000000000000" pitchFamily="65" charset="-120"/>
              </a:endParaRPr>
            </a:p>
            <a:p>
              <a:pPr algn="ct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未超過</a:t>
              </a:r>
              <a:r>
                <a:rPr lang="zh-TW" altLang="en-US" dirty="0">
                  <a:latin typeface="標楷體" panose="03000509000000000000" pitchFamily="65" charset="-120"/>
                  <a:ea typeface="標楷體" panose="03000509000000000000" pitchFamily="65" charset="-120"/>
                </a:rPr>
                <a:t>招生名額</a:t>
              </a:r>
              <a:endParaRPr lang="zh-TW" altLang="en-US" dirty="0"/>
            </a:p>
          </p:txBody>
        </p:sp>
        <p:sp>
          <p:nvSpPr>
            <p:cNvPr id="8" name="箭號: 向右 7">
              <a:extLst>
                <a:ext uri="{FF2B5EF4-FFF2-40B4-BE49-F238E27FC236}">
                  <a16:creationId xmlns:a16="http://schemas.microsoft.com/office/drawing/2014/main" id="{2B6D759C-D935-4281-BE29-060D1B638442}"/>
                </a:ext>
              </a:extLst>
            </p:cNvPr>
            <p:cNvSpPr/>
            <p:nvPr/>
          </p:nvSpPr>
          <p:spPr>
            <a:xfrm rot="-1800000">
              <a:off x="2154266" y="2565265"/>
              <a:ext cx="792088" cy="576064"/>
            </a:xfrm>
            <a:prstGeom prst="rightArrow">
              <a:avLst/>
            </a:prstGeom>
            <a:solidFill>
              <a:srgbClr val="FFCCFF"/>
            </a:solid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a:extLst>
              <a:ext uri="{FF2B5EF4-FFF2-40B4-BE49-F238E27FC236}">
                <a16:creationId xmlns:a16="http://schemas.microsoft.com/office/drawing/2014/main" id="{43A95636-11BD-4B96-9209-A7D2458DBAF7}"/>
              </a:ext>
            </a:extLst>
          </p:cNvPr>
          <p:cNvGrpSpPr/>
          <p:nvPr/>
        </p:nvGrpSpPr>
        <p:grpSpPr>
          <a:xfrm>
            <a:off x="5305992" y="2145411"/>
            <a:ext cx="3038247" cy="707886"/>
            <a:chOff x="5305992" y="2145411"/>
            <a:chExt cx="3038247" cy="707886"/>
          </a:xfrm>
        </p:grpSpPr>
        <p:sp>
          <p:nvSpPr>
            <p:cNvPr id="10" name="矩形 9">
              <a:extLst>
                <a:ext uri="{FF2B5EF4-FFF2-40B4-BE49-F238E27FC236}">
                  <a16:creationId xmlns:a16="http://schemas.microsoft.com/office/drawing/2014/main" id="{7F8334F8-D847-463A-9B0C-25CB6D4A725D}"/>
                </a:ext>
              </a:extLst>
            </p:cNvPr>
            <p:cNvSpPr/>
            <p:nvPr/>
          </p:nvSpPr>
          <p:spPr>
            <a:xfrm>
              <a:off x="6274263" y="2145411"/>
              <a:ext cx="2069976" cy="707886"/>
            </a:xfrm>
            <a:prstGeom prst="rect">
              <a:avLst/>
            </a:prstGeom>
            <a:solidFill>
              <a:srgbClr val="FFCCFF"/>
            </a:solidFill>
            <a:ln w="38100">
              <a:solidFill>
                <a:srgbClr val="FF0000"/>
              </a:solidFill>
            </a:ln>
          </p:spPr>
          <p:txBody>
            <a:bodyPr wrap="square">
              <a:spAutoFit/>
            </a:bodyPr>
            <a:lstStyle/>
            <a:p>
              <a:pPr algn="ct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全額錄取</a:t>
              </a:r>
              <a:endParaRPr lang="en-US" altLang="zh-TW"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每人限錄取</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校</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科</a:t>
              </a:r>
              <a:r>
                <a:rPr lang="en-US" altLang="zh-TW" sz="1600" dirty="0">
                  <a:latin typeface="標楷體" panose="03000509000000000000" pitchFamily="65" charset="-120"/>
                  <a:ea typeface="標楷體" panose="03000509000000000000" pitchFamily="65" charset="-120"/>
                </a:rPr>
                <a:t>)</a:t>
              </a:r>
              <a:endParaRPr lang="zh-TW" altLang="en-US" sz="1600" dirty="0"/>
            </a:p>
          </p:txBody>
        </p:sp>
        <p:sp>
          <p:nvSpPr>
            <p:cNvPr id="15" name="箭號: 向右 14">
              <a:extLst>
                <a:ext uri="{FF2B5EF4-FFF2-40B4-BE49-F238E27FC236}">
                  <a16:creationId xmlns:a16="http://schemas.microsoft.com/office/drawing/2014/main" id="{483EE003-3CEC-4141-9A0A-2BA38827ED8F}"/>
                </a:ext>
              </a:extLst>
            </p:cNvPr>
            <p:cNvSpPr/>
            <p:nvPr/>
          </p:nvSpPr>
          <p:spPr>
            <a:xfrm>
              <a:off x="5305992" y="2211322"/>
              <a:ext cx="792088" cy="576064"/>
            </a:xfrm>
            <a:prstGeom prst="rightArrow">
              <a:avLst/>
            </a:prstGeom>
            <a:solidFill>
              <a:srgbClr val="FFCCFF"/>
            </a:solid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 name="群組 18">
            <a:extLst>
              <a:ext uri="{FF2B5EF4-FFF2-40B4-BE49-F238E27FC236}">
                <a16:creationId xmlns:a16="http://schemas.microsoft.com/office/drawing/2014/main" id="{71751E08-6401-438D-AD14-8FA6A7226E50}"/>
              </a:ext>
            </a:extLst>
          </p:cNvPr>
          <p:cNvGrpSpPr/>
          <p:nvPr/>
        </p:nvGrpSpPr>
        <p:grpSpPr>
          <a:xfrm>
            <a:off x="2233963" y="3894295"/>
            <a:ext cx="2895846" cy="1281481"/>
            <a:chOff x="2233963" y="3894295"/>
            <a:chExt cx="2895846" cy="1281481"/>
          </a:xfrm>
        </p:grpSpPr>
        <p:sp>
          <p:nvSpPr>
            <p:cNvPr id="5" name="矩形 4">
              <a:extLst>
                <a:ext uri="{FF2B5EF4-FFF2-40B4-BE49-F238E27FC236}">
                  <a16:creationId xmlns:a16="http://schemas.microsoft.com/office/drawing/2014/main" id="{FDC4DBA9-5EB3-4C82-B3F0-ED23EC63EEF0}"/>
                </a:ext>
              </a:extLst>
            </p:cNvPr>
            <p:cNvSpPr/>
            <p:nvPr/>
          </p:nvSpPr>
          <p:spPr>
            <a:xfrm>
              <a:off x="3059833" y="4437112"/>
              <a:ext cx="2069976" cy="738664"/>
            </a:xfrm>
            <a:prstGeom prst="rect">
              <a:avLst/>
            </a:prstGeom>
            <a:solidFill>
              <a:srgbClr val="CCFFCC"/>
            </a:solidFill>
            <a:ln w="38100">
              <a:solidFill>
                <a:srgbClr val="008000"/>
              </a:solidFill>
            </a:ln>
          </p:spPr>
          <p:txBody>
            <a:bodyPr wrap="square">
              <a:spAutoFit/>
            </a:bodyPr>
            <a:lstStyle/>
            <a:p>
              <a:pPr algn="ctr"/>
              <a:r>
                <a:rPr lang="zh-TW" altLang="en-US" dirty="0">
                  <a:latin typeface="標楷體" panose="03000509000000000000" pitchFamily="65" charset="-120"/>
                  <a:ea typeface="標楷體" panose="03000509000000000000" pitchFamily="65" charset="-120"/>
                </a:rPr>
                <a:t>申請人數 </a:t>
              </a:r>
            </a:p>
            <a:p>
              <a:pPr algn="ctr"/>
              <a:r>
                <a:rPr lang="zh-TW" altLang="en-US" sz="2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超過</a:t>
              </a:r>
              <a:r>
                <a:rPr lang="zh-TW" altLang="en-US" dirty="0">
                  <a:latin typeface="標楷體" panose="03000509000000000000" pitchFamily="65" charset="-120"/>
                  <a:ea typeface="標楷體" panose="03000509000000000000" pitchFamily="65" charset="-120"/>
                </a:rPr>
                <a:t>招生名額 </a:t>
              </a:r>
              <a:endParaRPr lang="zh-TW" altLang="en-US" dirty="0"/>
            </a:p>
          </p:txBody>
        </p:sp>
        <p:sp>
          <p:nvSpPr>
            <p:cNvPr id="16" name="箭號: 向右 15">
              <a:extLst>
                <a:ext uri="{FF2B5EF4-FFF2-40B4-BE49-F238E27FC236}">
                  <a16:creationId xmlns:a16="http://schemas.microsoft.com/office/drawing/2014/main" id="{B6427761-E861-4B4A-B0D4-3D768F5636AB}"/>
                </a:ext>
              </a:extLst>
            </p:cNvPr>
            <p:cNvSpPr/>
            <p:nvPr/>
          </p:nvSpPr>
          <p:spPr>
            <a:xfrm rot="2700000">
              <a:off x="2125951" y="4002307"/>
              <a:ext cx="792088" cy="576064"/>
            </a:xfrm>
            <a:prstGeom prst="rightArrow">
              <a:avLst/>
            </a:prstGeom>
            <a:solidFill>
              <a:srgbClr val="CCFFCC"/>
            </a:solidFill>
            <a:ln w="38100">
              <a:solidFill>
                <a:srgbClr val="008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a:extLst>
              <a:ext uri="{FF2B5EF4-FFF2-40B4-BE49-F238E27FC236}">
                <a16:creationId xmlns:a16="http://schemas.microsoft.com/office/drawing/2014/main" id="{74381A0C-BBEF-4E10-B3E3-939BEE5080A8}"/>
              </a:ext>
            </a:extLst>
          </p:cNvPr>
          <p:cNvGrpSpPr/>
          <p:nvPr/>
        </p:nvGrpSpPr>
        <p:grpSpPr>
          <a:xfrm>
            <a:off x="5320291" y="3821559"/>
            <a:ext cx="3023948" cy="756813"/>
            <a:chOff x="5320291" y="3821559"/>
            <a:chExt cx="3023948" cy="756813"/>
          </a:xfrm>
        </p:grpSpPr>
        <p:sp>
          <p:nvSpPr>
            <p:cNvPr id="12" name="矩形 11">
              <a:extLst>
                <a:ext uri="{FF2B5EF4-FFF2-40B4-BE49-F238E27FC236}">
                  <a16:creationId xmlns:a16="http://schemas.microsoft.com/office/drawing/2014/main" id="{0D5613B5-2DE5-4C57-AA3B-9E5D02EDFD67}"/>
                </a:ext>
              </a:extLst>
            </p:cNvPr>
            <p:cNvSpPr/>
            <p:nvPr/>
          </p:nvSpPr>
          <p:spPr>
            <a:xfrm>
              <a:off x="6274263" y="3821559"/>
              <a:ext cx="2069976" cy="615553"/>
            </a:xfrm>
            <a:prstGeom prst="rect">
              <a:avLst/>
            </a:prstGeom>
            <a:solidFill>
              <a:srgbClr val="CCFFCC"/>
            </a:solidFill>
            <a:ln w="38100">
              <a:solidFill>
                <a:srgbClr val="008000"/>
              </a:solidFill>
            </a:ln>
          </p:spPr>
          <p:txBody>
            <a:bodyPr wrap="square">
              <a:spAutoFit/>
            </a:bodyPr>
            <a:lstStyle/>
            <a:p>
              <a:pPr algn="ctr"/>
              <a:r>
                <a:rPr lang="zh-TW" altLang="en-US" dirty="0">
                  <a:latin typeface="標楷體" panose="03000509000000000000" pitchFamily="65" charset="-120"/>
                  <a:ea typeface="標楷體" panose="03000509000000000000" pitchFamily="65" charset="-120"/>
                </a:rPr>
                <a:t>依</a:t>
              </a:r>
              <a:r>
                <a:rPr lang="zh-TW" altLang="en-US"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總積分</a:t>
              </a:r>
              <a:r>
                <a:rPr lang="zh-TW" altLang="en-US" dirty="0">
                  <a:latin typeface="標楷體" panose="03000509000000000000" pitchFamily="65" charset="-120"/>
                  <a:ea typeface="標楷體" panose="03000509000000000000" pitchFamily="65" charset="-120"/>
                </a:rPr>
                <a:t>擇優錄取</a:t>
              </a:r>
              <a:endParaRPr lang="en-US" altLang="zh-TW" dirty="0">
                <a:latin typeface="標楷體" panose="03000509000000000000" pitchFamily="65" charset="-120"/>
                <a:ea typeface="標楷體" panose="03000509000000000000" pitchFamily="65" charset="-120"/>
              </a:endParaRPr>
            </a:p>
            <a:p>
              <a:pPr algn="ct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不比序</a:t>
              </a:r>
              <a:r>
                <a:rPr lang="en-US" altLang="zh-TW" sz="1600" dirty="0">
                  <a:latin typeface="標楷體" panose="03000509000000000000" pitchFamily="65" charset="-120"/>
                  <a:ea typeface="標楷體" panose="03000509000000000000" pitchFamily="65" charset="-120"/>
                </a:rPr>
                <a:t>)</a:t>
              </a:r>
              <a:endParaRPr lang="zh-TW" altLang="en-US" sz="1600" dirty="0"/>
            </a:p>
          </p:txBody>
        </p:sp>
        <p:sp>
          <p:nvSpPr>
            <p:cNvPr id="17" name="箭號: 向右 16">
              <a:extLst>
                <a:ext uri="{FF2B5EF4-FFF2-40B4-BE49-F238E27FC236}">
                  <a16:creationId xmlns:a16="http://schemas.microsoft.com/office/drawing/2014/main" id="{4E7F5922-9FAA-4FCA-BB1D-C47A1EE9D38D}"/>
                </a:ext>
              </a:extLst>
            </p:cNvPr>
            <p:cNvSpPr/>
            <p:nvPr/>
          </p:nvSpPr>
          <p:spPr>
            <a:xfrm rot="-900000">
              <a:off x="5320291" y="4002308"/>
              <a:ext cx="792088" cy="576064"/>
            </a:xfrm>
            <a:prstGeom prst="rightArrow">
              <a:avLst/>
            </a:prstGeom>
            <a:solidFill>
              <a:srgbClr val="CCFFCC"/>
            </a:solidFill>
            <a:ln w="38100">
              <a:solidFill>
                <a:srgbClr val="008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20">
            <a:extLst>
              <a:ext uri="{FF2B5EF4-FFF2-40B4-BE49-F238E27FC236}">
                <a16:creationId xmlns:a16="http://schemas.microsoft.com/office/drawing/2014/main" id="{45D229A7-C825-4DB8-AFFB-59EA7CD80CB0}"/>
              </a:ext>
            </a:extLst>
          </p:cNvPr>
          <p:cNvGrpSpPr/>
          <p:nvPr/>
        </p:nvGrpSpPr>
        <p:grpSpPr>
          <a:xfrm>
            <a:off x="5324201" y="5091797"/>
            <a:ext cx="3020038" cy="668754"/>
            <a:chOff x="5324201" y="5091797"/>
            <a:chExt cx="3020038" cy="668754"/>
          </a:xfrm>
        </p:grpSpPr>
        <p:sp>
          <p:nvSpPr>
            <p:cNvPr id="13" name="矩形 12">
              <a:extLst>
                <a:ext uri="{FF2B5EF4-FFF2-40B4-BE49-F238E27FC236}">
                  <a16:creationId xmlns:a16="http://schemas.microsoft.com/office/drawing/2014/main" id="{7958F4C4-A7D4-40B5-81D8-7DD6C0A0A724}"/>
                </a:ext>
              </a:extLst>
            </p:cNvPr>
            <p:cNvSpPr/>
            <p:nvPr/>
          </p:nvSpPr>
          <p:spPr>
            <a:xfrm>
              <a:off x="6274263" y="5175776"/>
              <a:ext cx="2069976" cy="584775"/>
            </a:xfrm>
            <a:prstGeom prst="rect">
              <a:avLst/>
            </a:prstGeom>
            <a:solidFill>
              <a:srgbClr val="CCFFCC"/>
            </a:solidFill>
            <a:ln w="38100">
              <a:solidFill>
                <a:srgbClr val="008000"/>
              </a:solidFill>
            </a:ln>
          </p:spPr>
          <p:txBody>
            <a:bodyPr wrap="square">
              <a:spAutoFit/>
            </a:bodyPr>
            <a:lstStyle/>
            <a:p>
              <a:pPr algn="ctr"/>
              <a:r>
                <a:rPr lang="zh-TW" altLang="en-US" sz="1600" dirty="0">
                  <a:latin typeface="標楷體" panose="03000509000000000000" pitchFamily="65" charset="-120"/>
                  <a:ea typeface="標楷體" panose="03000509000000000000" pitchFamily="65" charset="-120"/>
                </a:rPr>
                <a:t>最低錄取</a:t>
              </a:r>
              <a:r>
                <a:rPr lang="zh-TW" altLang="en-US"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總積分相同</a:t>
              </a:r>
              <a:endParaRPr lang="en-US" altLang="zh-TW"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進行超額比序</a:t>
              </a:r>
              <a:r>
                <a:rPr lang="en-US" altLang="zh-TW" sz="1600" dirty="0">
                  <a:latin typeface="標楷體" panose="03000509000000000000" pitchFamily="65" charset="-120"/>
                  <a:ea typeface="標楷體" panose="03000509000000000000" pitchFamily="65" charset="-120"/>
                </a:rPr>
                <a:t>)</a:t>
              </a:r>
              <a:endParaRPr lang="zh-TW" altLang="en-US" sz="1600" dirty="0">
                <a:latin typeface="標楷體" panose="03000509000000000000" pitchFamily="65" charset="-120"/>
                <a:ea typeface="標楷體" panose="03000509000000000000" pitchFamily="65" charset="-120"/>
              </a:endParaRPr>
            </a:p>
          </p:txBody>
        </p:sp>
        <p:sp>
          <p:nvSpPr>
            <p:cNvPr id="18" name="箭號: 向右 17">
              <a:extLst>
                <a:ext uri="{FF2B5EF4-FFF2-40B4-BE49-F238E27FC236}">
                  <a16:creationId xmlns:a16="http://schemas.microsoft.com/office/drawing/2014/main" id="{30A62573-CCC7-44F9-833D-5C2766BA0B5B}"/>
                </a:ext>
              </a:extLst>
            </p:cNvPr>
            <p:cNvSpPr/>
            <p:nvPr/>
          </p:nvSpPr>
          <p:spPr>
            <a:xfrm rot="900000">
              <a:off x="5324201" y="5091797"/>
              <a:ext cx="792088" cy="576064"/>
            </a:xfrm>
            <a:prstGeom prst="rightArrow">
              <a:avLst/>
            </a:prstGeom>
            <a:solidFill>
              <a:srgbClr val="CCFFCC"/>
            </a:solidFill>
            <a:ln w="38100">
              <a:solidFill>
                <a:srgbClr val="008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星形: 七角 8">
            <a:extLst>
              <a:ext uri="{FF2B5EF4-FFF2-40B4-BE49-F238E27FC236}">
                <a16:creationId xmlns:a16="http://schemas.microsoft.com/office/drawing/2014/main" id="{A4F59BDB-1266-45EA-A3C3-5E37DBB2B8B0}"/>
              </a:ext>
            </a:extLst>
          </p:cNvPr>
          <p:cNvSpPr/>
          <p:nvPr/>
        </p:nvSpPr>
        <p:spPr>
          <a:xfrm>
            <a:off x="1079485" y="2515601"/>
            <a:ext cx="2941649" cy="1777495"/>
          </a:xfrm>
          <a:prstGeom prst="star7">
            <a:avLst/>
          </a:prstGeom>
          <a:solidFill>
            <a:srgbClr val="CCECFF"/>
          </a:solidFill>
          <a:ln w="38100">
            <a:solidFill>
              <a:srgbClr val="33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3333FF"/>
                </a:solidFill>
                <a:effectLst>
                  <a:outerShdw blurRad="38100" dist="38100" dir="2700000" algn="tl">
                    <a:srgbClr val="000000">
                      <a:alpha val="43137"/>
                    </a:srgbClr>
                  </a:outerShdw>
                </a:effectLst>
              </a:rPr>
              <a:t>不同校系</a:t>
            </a:r>
            <a:endParaRPr lang="en-US" altLang="zh-TW" sz="2800" b="1" dirty="0">
              <a:solidFill>
                <a:srgbClr val="3333FF"/>
              </a:solidFill>
              <a:effectLst>
                <a:outerShdw blurRad="38100" dist="38100" dir="2700000" algn="tl">
                  <a:srgbClr val="000000">
                    <a:alpha val="43137"/>
                  </a:srgbClr>
                </a:outerShdw>
              </a:effectLst>
            </a:endParaRPr>
          </a:p>
          <a:p>
            <a:pPr algn="ctr"/>
            <a:r>
              <a:rPr lang="zh-TW" altLang="en-US" sz="2800" b="1" dirty="0">
                <a:solidFill>
                  <a:srgbClr val="3333FF"/>
                </a:solidFill>
                <a:effectLst>
                  <a:outerShdw blurRad="38100" dist="38100" dir="2700000" algn="tl">
                    <a:srgbClr val="000000">
                      <a:alpha val="43137"/>
                    </a:srgbClr>
                  </a:outerShdw>
                </a:effectLst>
              </a:rPr>
              <a:t>不競爭</a:t>
            </a:r>
          </a:p>
        </p:txBody>
      </p:sp>
      <p:sp>
        <p:nvSpPr>
          <p:cNvPr id="26" name="星形: 七角 25">
            <a:extLst>
              <a:ext uri="{FF2B5EF4-FFF2-40B4-BE49-F238E27FC236}">
                <a16:creationId xmlns:a16="http://schemas.microsoft.com/office/drawing/2014/main" id="{E33F886B-503A-431F-B8A3-C014A7E702A9}"/>
              </a:ext>
            </a:extLst>
          </p:cNvPr>
          <p:cNvSpPr/>
          <p:nvPr/>
        </p:nvSpPr>
        <p:spPr>
          <a:xfrm>
            <a:off x="4245510" y="3885306"/>
            <a:ext cx="2941649" cy="1777495"/>
          </a:xfrm>
          <a:prstGeom prst="star7">
            <a:avLst/>
          </a:prstGeom>
          <a:solidFill>
            <a:srgbClr val="CCECFF"/>
          </a:solidFill>
          <a:ln w="38100">
            <a:solidFill>
              <a:srgbClr val="33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3333FF"/>
                </a:solidFill>
                <a:effectLst>
                  <a:outerShdw blurRad="38100" dist="38100" dir="2700000" algn="tl">
                    <a:srgbClr val="000000">
                      <a:alpha val="43137"/>
                    </a:srgbClr>
                  </a:outerShdw>
                </a:effectLst>
              </a:rPr>
              <a:t>總積分高</a:t>
            </a:r>
            <a:r>
              <a:rPr lang="en-US" altLang="zh-TW" sz="2800" b="1" dirty="0">
                <a:solidFill>
                  <a:srgbClr val="3333FF"/>
                </a:solidFill>
                <a:effectLst>
                  <a:outerShdw blurRad="38100" dist="38100" dir="2700000" algn="tl">
                    <a:srgbClr val="000000">
                      <a:alpha val="43137"/>
                    </a:srgbClr>
                  </a:outerShdw>
                </a:effectLst>
              </a:rPr>
              <a:t> </a:t>
            </a:r>
            <a:r>
              <a:rPr lang="zh-TW" altLang="en-US" sz="2800" b="1" dirty="0">
                <a:solidFill>
                  <a:srgbClr val="3333FF"/>
                </a:solidFill>
                <a:effectLst>
                  <a:outerShdw blurRad="38100" dist="38100" dir="2700000" algn="tl">
                    <a:srgbClr val="000000">
                      <a:alpha val="43137"/>
                    </a:srgbClr>
                  </a:outerShdw>
                </a:effectLst>
              </a:rPr>
              <a:t>不比序</a:t>
            </a:r>
          </a:p>
        </p:txBody>
      </p:sp>
    </p:spTree>
    <p:extLst>
      <p:ext uri="{BB962C8B-B14F-4D97-AF65-F5344CB8AC3E}">
        <p14:creationId xmlns:p14="http://schemas.microsoft.com/office/powerpoint/2010/main" val="209128561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1)">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heel(1)">
                                      <p:cBhvr>
                                        <p:cTn id="4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基北區免試入學的積分採計</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0" name="群組 9">
            <a:extLst>
              <a:ext uri="{FF2B5EF4-FFF2-40B4-BE49-F238E27FC236}">
                <a16:creationId xmlns:a16="http://schemas.microsoft.com/office/drawing/2014/main" id="{4802A37C-CFDC-4831-AC3A-61433C29E734}"/>
              </a:ext>
            </a:extLst>
          </p:cNvPr>
          <p:cNvGrpSpPr/>
          <p:nvPr/>
        </p:nvGrpSpPr>
        <p:grpSpPr>
          <a:xfrm>
            <a:off x="2252412" y="1719201"/>
            <a:ext cx="2383155" cy="3453129"/>
            <a:chOff x="2687364" y="1739615"/>
            <a:chExt cx="2383155" cy="3453129"/>
          </a:xfrm>
        </p:grpSpPr>
        <p:sp>
          <p:nvSpPr>
            <p:cNvPr id="3" name="object 15">
              <a:extLst>
                <a:ext uri="{FF2B5EF4-FFF2-40B4-BE49-F238E27FC236}">
                  <a16:creationId xmlns:a16="http://schemas.microsoft.com/office/drawing/2014/main" id="{6E109B79-C6A3-4490-A310-7CA963F95C78}"/>
                </a:ext>
              </a:extLst>
            </p:cNvPr>
            <p:cNvSpPr/>
            <p:nvPr/>
          </p:nvSpPr>
          <p:spPr>
            <a:xfrm>
              <a:off x="2687364" y="1739615"/>
              <a:ext cx="2383155" cy="3453129"/>
            </a:xfrm>
            <a:custGeom>
              <a:avLst/>
              <a:gdLst/>
              <a:ahLst/>
              <a:cxnLst/>
              <a:rect l="l" t="t" r="r" b="b"/>
              <a:pathLst>
                <a:path w="2383154" h="3453129">
                  <a:moveTo>
                    <a:pt x="2382920" y="0"/>
                  </a:moveTo>
                  <a:lnTo>
                    <a:pt x="2332814" y="502"/>
                  </a:lnTo>
                  <a:lnTo>
                    <a:pt x="2282799" y="2007"/>
                  </a:lnTo>
                  <a:lnTo>
                    <a:pt x="2232889" y="4511"/>
                  </a:lnTo>
                  <a:lnTo>
                    <a:pt x="2183101" y="8008"/>
                  </a:lnTo>
                  <a:lnTo>
                    <a:pt x="2133450" y="12496"/>
                  </a:lnTo>
                  <a:lnTo>
                    <a:pt x="2083953" y="17970"/>
                  </a:lnTo>
                  <a:lnTo>
                    <a:pt x="2034624" y="24426"/>
                  </a:lnTo>
                  <a:lnTo>
                    <a:pt x="1985480" y="31859"/>
                  </a:lnTo>
                  <a:lnTo>
                    <a:pt x="1936536" y="40267"/>
                  </a:lnTo>
                  <a:lnTo>
                    <a:pt x="1887808" y="49643"/>
                  </a:lnTo>
                  <a:lnTo>
                    <a:pt x="1839312" y="59986"/>
                  </a:lnTo>
                  <a:lnTo>
                    <a:pt x="1791063" y="71289"/>
                  </a:lnTo>
                  <a:lnTo>
                    <a:pt x="1743078" y="83550"/>
                  </a:lnTo>
                  <a:lnTo>
                    <a:pt x="1695372" y="96763"/>
                  </a:lnTo>
                  <a:lnTo>
                    <a:pt x="1647960" y="110926"/>
                  </a:lnTo>
                  <a:lnTo>
                    <a:pt x="1600859" y="126033"/>
                  </a:lnTo>
                  <a:lnTo>
                    <a:pt x="1554084" y="142082"/>
                  </a:lnTo>
                  <a:lnTo>
                    <a:pt x="1507651" y="159066"/>
                  </a:lnTo>
                  <a:lnTo>
                    <a:pt x="1461576" y="176984"/>
                  </a:lnTo>
                  <a:lnTo>
                    <a:pt x="1415874" y="195829"/>
                  </a:lnTo>
                  <a:lnTo>
                    <a:pt x="1370561" y="215599"/>
                  </a:lnTo>
                  <a:lnTo>
                    <a:pt x="1325653" y="236289"/>
                  </a:lnTo>
                  <a:lnTo>
                    <a:pt x="1281166" y="257895"/>
                  </a:lnTo>
                  <a:lnTo>
                    <a:pt x="1237115" y="280413"/>
                  </a:lnTo>
                  <a:lnTo>
                    <a:pt x="1193516" y="303838"/>
                  </a:lnTo>
                  <a:lnTo>
                    <a:pt x="1150385" y="328168"/>
                  </a:lnTo>
                  <a:lnTo>
                    <a:pt x="1107990" y="353213"/>
                  </a:lnTo>
                  <a:lnTo>
                    <a:pt x="1066333" y="378966"/>
                  </a:lnTo>
                  <a:lnTo>
                    <a:pt x="1025419" y="405412"/>
                  </a:lnTo>
                  <a:lnTo>
                    <a:pt x="985250" y="432539"/>
                  </a:lnTo>
                  <a:lnTo>
                    <a:pt x="945831" y="460333"/>
                  </a:lnTo>
                  <a:lnTo>
                    <a:pt x="907163" y="488783"/>
                  </a:lnTo>
                  <a:lnTo>
                    <a:pt x="869252" y="517873"/>
                  </a:lnTo>
                  <a:lnTo>
                    <a:pt x="832099" y="547593"/>
                  </a:lnTo>
                  <a:lnTo>
                    <a:pt x="795709" y="577928"/>
                  </a:lnTo>
                  <a:lnTo>
                    <a:pt x="760085" y="608865"/>
                  </a:lnTo>
                  <a:lnTo>
                    <a:pt x="725230" y="640392"/>
                  </a:lnTo>
                  <a:lnTo>
                    <a:pt x="691148" y="672495"/>
                  </a:lnTo>
                  <a:lnTo>
                    <a:pt x="657841" y="705161"/>
                  </a:lnTo>
                  <a:lnTo>
                    <a:pt x="625314" y="738378"/>
                  </a:lnTo>
                  <a:lnTo>
                    <a:pt x="593569" y="772132"/>
                  </a:lnTo>
                  <a:lnTo>
                    <a:pt x="562610" y="806410"/>
                  </a:lnTo>
                  <a:lnTo>
                    <a:pt x="532441" y="841199"/>
                  </a:lnTo>
                  <a:lnTo>
                    <a:pt x="503065" y="876487"/>
                  </a:lnTo>
                  <a:lnTo>
                    <a:pt x="474484" y="912259"/>
                  </a:lnTo>
                  <a:lnTo>
                    <a:pt x="446704" y="948503"/>
                  </a:lnTo>
                  <a:lnTo>
                    <a:pt x="419726" y="985206"/>
                  </a:lnTo>
                  <a:lnTo>
                    <a:pt x="393554" y="1022356"/>
                  </a:lnTo>
                  <a:lnTo>
                    <a:pt x="368192" y="1059938"/>
                  </a:lnTo>
                  <a:lnTo>
                    <a:pt x="343642" y="1097939"/>
                  </a:lnTo>
                  <a:lnTo>
                    <a:pt x="319909" y="1136348"/>
                  </a:lnTo>
                  <a:lnTo>
                    <a:pt x="296996" y="1175150"/>
                  </a:lnTo>
                  <a:lnTo>
                    <a:pt x="274906" y="1214333"/>
                  </a:lnTo>
                  <a:lnTo>
                    <a:pt x="253642" y="1253883"/>
                  </a:lnTo>
                  <a:lnTo>
                    <a:pt x="233209" y="1293788"/>
                  </a:lnTo>
                  <a:lnTo>
                    <a:pt x="213608" y="1334035"/>
                  </a:lnTo>
                  <a:lnTo>
                    <a:pt x="194844" y="1374609"/>
                  </a:lnTo>
                  <a:lnTo>
                    <a:pt x="176919" y="1415500"/>
                  </a:lnTo>
                  <a:lnTo>
                    <a:pt x="159838" y="1456693"/>
                  </a:lnTo>
                  <a:lnTo>
                    <a:pt x="143604" y="1498175"/>
                  </a:lnTo>
                  <a:lnTo>
                    <a:pt x="128220" y="1539933"/>
                  </a:lnTo>
                  <a:lnTo>
                    <a:pt x="113689" y="1581954"/>
                  </a:lnTo>
                  <a:lnTo>
                    <a:pt x="100014" y="1624226"/>
                  </a:lnTo>
                  <a:lnTo>
                    <a:pt x="87200" y="1666735"/>
                  </a:lnTo>
                  <a:lnTo>
                    <a:pt x="75249" y="1709468"/>
                  </a:lnTo>
                  <a:lnTo>
                    <a:pt x="64166" y="1752412"/>
                  </a:lnTo>
                  <a:lnTo>
                    <a:pt x="53952" y="1795554"/>
                  </a:lnTo>
                  <a:lnTo>
                    <a:pt x="44612" y="1838881"/>
                  </a:lnTo>
                  <a:lnTo>
                    <a:pt x="36149" y="1882379"/>
                  </a:lnTo>
                  <a:lnTo>
                    <a:pt x="28566" y="1926037"/>
                  </a:lnTo>
                  <a:lnTo>
                    <a:pt x="21867" y="1969840"/>
                  </a:lnTo>
                  <a:lnTo>
                    <a:pt x="16055" y="2013777"/>
                  </a:lnTo>
                  <a:lnTo>
                    <a:pt x="11133" y="2057832"/>
                  </a:lnTo>
                  <a:lnTo>
                    <a:pt x="7106" y="2101995"/>
                  </a:lnTo>
                  <a:lnTo>
                    <a:pt x="3975" y="2146251"/>
                  </a:lnTo>
                  <a:lnTo>
                    <a:pt x="1745" y="2190588"/>
                  </a:lnTo>
                  <a:lnTo>
                    <a:pt x="419" y="2234992"/>
                  </a:lnTo>
                  <a:lnTo>
                    <a:pt x="0" y="2279451"/>
                  </a:lnTo>
                  <a:lnTo>
                    <a:pt x="491" y="2323951"/>
                  </a:lnTo>
                  <a:lnTo>
                    <a:pt x="1897" y="2368479"/>
                  </a:lnTo>
                  <a:lnTo>
                    <a:pt x="4220" y="2413023"/>
                  </a:lnTo>
                  <a:lnTo>
                    <a:pt x="7463" y="2457569"/>
                  </a:lnTo>
                  <a:lnTo>
                    <a:pt x="11631" y="2502104"/>
                  </a:lnTo>
                  <a:lnTo>
                    <a:pt x="16726" y="2546616"/>
                  </a:lnTo>
                  <a:lnTo>
                    <a:pt x="22753" y="2591090"/>
                  </a:lnTo>
                  <a:lnTo>
                    <a:pt x="29713" y="2635515"/>
                  </a:lnTo>
                  <a:lnTo>
                    <a:pt x="37611" y="2679877"/>
                  </a:lnTo>
                  <a:lnTo>
                    <a:pt x="46449" y="2724163"/>
                  </a:lnTo>
                  <a:lnTo>
                    <a:pt x="56233" y="2768359"/>
                  </a:lnTo>
                  <a:lnTo>
                    <a:pt x="66963" y="2812454"/>
                  </a:lnTo>
                  <a:lnTo>
                    <a:pt x="78645" y="2856433"/>
                  </a:lnTo>
                  <a:lnTo>
                    <a:pt x="91281" y="2900285"/>
                  </a:lnTo>
                  <a:lnTo>
                    <a:pt x="104875" y="2943995"/>
                  </a:lnTo>
                  <a:lnTo>
                    <a:pt x="119430" y="2987550"/>
                  </a:lnTo>
                  <a:lnTo>
                    <a:pt x="134950" y="3030939"/>
                  </a:lnTo>
                  <a:lnTo>
                    <a:pt x="151437" y="3074147"/>
                  </a:lnTo>
                  <a:lnTo>
                    <a:pt x="168896" y="3117161"/>
                  </a:lnTo>
                  <a:lnTo>
                    <a:pt x="187330" y="3159969"/>
                  </a:lnTo>
                  <a:lnTo>
                    <a:pt x="206741" y="3202558"/>
                  </a:lnTo>
                  <a:lnTo>
                    <a:pt x="227133" y="3244914"/>
                  </a:lnTo>
                  <a:lnTo>
                    <a:pt x="248511" y="3287024"/>
                  </a:lnTo>
                  <a:lnTo>
                    <a:pt x="270876" y="3328876"/>
                  </a:lnTo>
                  <a:lnTo>
                    <a:pt x="294233" y="3370456"/>
                  </a:lnTo>
                  <a:lnTo>
                    <a:pt x="318585" y="3411751"/>
                  </a:lnTo>
                  <a:lnTo>
                    <a:pt x="343935" y="3452749"/>
                  </a:lnTo>
                  <a:lnTo>
                    <a:pt x="2382920" y="2275459"/>
                  </a:lnTo>
                  <a:lnTo>
                    <a:pt x="2382920" y="0"/>
                  </a:lnTo>
                  <a:close/>
                </a:path>
              </a:pathLst>
            </a:custGeom>
            <a:solidFill>
              <a:srgbClr val="FFFFCC"/>
            </a:solidFill>
            <a:ln w="38100">
              <a:solidFill>
                <a:srgbClr val="FF0000"/>
              </a:solidFill>
            </a:ln>
          </p:spPr>
          <p:txBody>
            <a:bodyPr wrap="square" lIns="0" tIns="0" rIns="0" bIns="0" rtlCol="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 name="object 17">
              <a:extLst>
                <a:ext uri="{FF2B5EF4-FFF2-40B4-BE49-F238E27FC236}">
                  <a16:creationId xmlns:a16="http://schemas.microsoft.com/office/drawing/2014/main" id="{61D21428-3805-423F-B0E2-A753375AD78C}"/>
                </a:ext>
              </a:extLst>
            </p:cNvPr>
            <p:cNvSpPr txBox="1"/>
            <p:nvPr/>
          </p:nvSpPr>
          <p:spPr>
            <a:xfrm>
              <a:off x="3072338" y="2919819"/>
              <a:ext cx="1850044" cy="861390"/>
            </a:xfrm>
            <a:prstGeom prst="rect">
              <a:avLst/>
            </a:prstGeom>
          </p:spPr>
          <p:txBody>
            <a:bodyPr vert="horz" wrap="square" lIns="0" tIns="12065" rIns="0" bIns="0" rtlCol="0">
              <a:spAutoFit/>
            </a:bodyPr>
            <a:lstStyle/>
            <a:p>
              <a:pPr marL="12700" marR="5080" indent="39370" algn="ctr">
                <a:lnSpc>
                  <a:spcPct val="144100"/>
                </a:lnSpc>
                <a:spcBef>
                  <a:spcPts val="95"/>
                </a:spcBef>
              </a:pP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國中教育</a:t>
              </a:r>
              <a:r>
                <a:rPr sz="2000"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會考</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2700" marR="5080" indent="39370" algn="ctr">
                <a:lnSpc>
                  <a:spcPct val="144100"/>
                </a:lnSpc>
                <a:spcBef>
                  <a:spcPts val="95"/>
                </a:spcBef>
              </a:pPr>
              <a:r>
                <a:rPr sz="2000" b="1" spc="-5"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a:t>
              </a:r>
              <a:r>
                <a:rPr sz="2000" b="1" spc="5"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endParaRPr sz="2000"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1" name="群組 10">
            <a:extLst>
              <a:ext uri="{FF2B5EF4-FFF2-40B4-BE49-F238E27FC236}">
                <a16:creationId xmlns:a16="http://schemas.microsoft.com/office/drawing/2014/main" id="{9F8FE446-FA4E-41D4-AD39-62FB9CFB8D38}"/>
              </a:ext>
            </a:extLst>
          </p:cNvPr>
          <p:cNvGrpSpPr/>
          <p:nvPr/>
        </p:nvGrpSpPr>
        <p:grpSpPr>
          <a:xfrm>
            <a:off x="4780854" y="1719201"/>
            <a:ext cx="2383154" cy="3432175"/>
            <a:chOff x="5220072" y="1729679"/>
            <a:chExt cx="2383154" cy="3432175"/>
          </a:xfrm>
        </p:grpSpPr>
        <p:sp>
          <p:nvSpPr>
            <p:cNvPr id="4" name="object 9">
              <a:extLst>
                <a:ext uri="{FF2B5EF4-FFF2-40B4-BE49-F238E27FC236}">
                  <a16:creationId xmlns:a16="http://schemas.microsoft.com/office/drawing/2014/main" id="{6FBFFAE6-C33F-4AEE-B19C-6F22EC0A94F6}"/>
                </a:ext>
              </a:extLst>
            </p:cNvPr>
            <p:cNvSpPr/>
            <p:nvPr/>
          </p:nvSpPr>
          <p:spPr>
            <a:xfrm>
              <a:off x="5220072" y="1729679"/>
              <a:ext cx="2383154" cy="3432175"/>
            </a:xfrm>
            <a:custGeom>
              <a:avLst/>
              <a:gdLst/>
              <a:ahLst/>
              <a:cxnLst/>
              <a:rect l="l" t="t" r="r" b="b"/>
              <a:pathLst>
                <a:path w="2294254" h="3432175">
                  <a:moveTo>
                    <a:pt x="0" y="0"/>
                  </a:moveTo>
                  <a:lnTo>
                    <a:pt x="0" y="2286000"/>
                  </a:lnTo>
                  <a:lnTo>
                    <a:pt x="1984882" y="3431921"/>
                  </a:lnTo>
                  <a:lnTo>
                    <a:pt x="2009687" y="3388149"/>
                  </a:lnTo>
                  <a:lnTo>
                    <a:pt x="2033488" y="3343904"/>
                  </a:lnTo>
                  <a:lnTo>
                    <a:pt x="2056281" y="3299203"/>
                  </a:lnTo>
                  <a:lnTo>
                    <a:pt x="2078062" y="3254063"/>
                  </a:lnTo>
                  <a:lnTo>
                    <a:pt x="2098825" y="3208502"/>
                  </a:lnTo>
                  <a:lnTo>
                    <a:pt x="2118566" y="3162538"/>
                  </a:lnTo>
                  <a:lnTo>
                    <a:pt x="2137280" y="3116187"/>
                  </a:lnTo>
                  <a:lnTo>
                    <a:pt x="2154964" y="3069467"/>
                  </a:lnTo>
                  <a:lnTo>
                    <a:pt x="2171611" y="3022396"/>
                  </a:lnTo>
                  <a:lnTo>
                    <a:pt x="2187218" y="2974991"/>
                  </a:lnTo>
                  <a:lnTo>
                    <a:pt x="2201780" y="2927269"/>
                  </a:lnTo>
                  <a:lnTo>
                    <a:pt x="2215292" y="2879248"/>
                  </a:lnTo>
                  <a:lnTo>
                    <a:pt x="2227750" y="2830946"/>
                  </a:lnTo>
                  <a:lnTo>
                    <a:pt x="2239149" y="2782378"/>
                  </a:lnTo>
                  <a:lnTo>
                    <a:pt x="2249484" y="2733564"/>
                  </a:lnTo>
                  <a:lnTo>
                    <a:pt x="2258751" y="2684521"/>
                  </a:lnTo>
                  <a:lnTo>
                    <a:pt x="2266945" y="2635265"/>
                  </a:lnTo>
                  <a:lnTo>
                    <a:pt x="2274061" y="2585815"/>
                  </a:lnTo>
                  <a:lnTo>
                    <a:pt x="2280096" y="2536187"/>
                  </a:lnTo>
                  <a:lnTo>
                    <a:pt x="2285043" y="2486400"/>
                  </a:lnTo>
                  <a:lnTo>
                    <a:pt x="2288900" y="2436470"/>
                  </a:lnTo>
                  <a:lnTo>
                    <a:pt x="2291660" y="2386415"/>
                  </a:lnTo>
                  <a:lnTo>
                    <a:pt x="2293319" y="2336252"/>
                  </a:lnTo>
                  <a:lnTo>
                    <a:pt x="2293874" y="2286000"/>
                  </a:lnTo>
                  <a:lnTo>
                    <a:pt x="2293369" y="2237556"/>
                  </a:lnTo>
                  <a:lnTo>
                    <a:pt x="2291861" y="2189359"/>
                  </a:lnTo>
                  <a:lnTo>
                    <a:pt x="2289361" y="2141417"/>
                  </a:lnTo>
                  <a:lnTo>
                    <a:pt x="2285878" y="2093742"/>
                  </a:lnTo>
                  <a:lnTo>
                    <a:pt x="2281421" y="2046341"/>
                  </a:lnTo>
                  <a:lnTo>
                    <a:pt x="2276002" y="1999227"/>
                  </a:lnTo>
                  <a:lnTo>
                    <a:pt x="2269630" y="1952407"/>
                  </a:lnTo>
                  <a:lnTo>
                    <a:pt x="2262315" y="1905894"/>
                  </a:lnTo>
                  <a:lnTo>
                    <a:pt x="2254066" y="1859695"/>
                  </a:lnTo>
                  <a:lnTo>
                    <a:pt x="2244894" y="1813822"/>
                  </a:lnTo>
                  <a:lnTo>
                    <a:pt x="2234810" y="1768283"/>
                  </a:lnTo>
                  <a:lnTo>
                    <a:pt x="2223821" y="1723090"/>
                  </a:lnTo>
                  <a:lnTo>
                    <a:pt x="2211940" y="1678252"/>
                  </a:lnTo>
                  <a:lnTo>
                    <a:pt x="2199175" y="1633778"/>
                  </a:lnTo>
                  <a:lnTo>
                    <a:pt x="2185536" y="1589679"/>
                  </a:lnTo>
                  <a:lnTo>
                    <a:pt x="2171034" y="1545965"/>
                  </a:lnTo>
                  <a:lnTo>
                    <a:pt x="2155679" y="1502646"/>
                  </a:lnTo>
                  <a:lnTo>
                    <a:pt x="2139480" y="1459731"/>
                  </a:lnTo>
                  <a:lnTo>
                    <a:pt x="2122447" y="1417230"/>
                  </a:lnTo>
                  <a:lnTo>
                    <a:pt x="2104590" y="1375154"/>
                  </a:lnTo>
                  <a:lnTo>
                    <a:pt x="2085920" y="1333512"/>
                  </a:lnTo>
                  <a:lnTo>
                    <a:pt x="2066446" y="1292314"/>
                  </a:lnTo>
                  <a:lnTo>
                    <a:pt x="2046178" y="1251570"/>
                  </a:lnTo>
                  <a:lnTo>
                    <a:pt x="2025126" y="1211290"/>
                  </a:lnTo>
                  <a:lnTo>
                    <a:pt x="2003300" y="1171484"/>
                  </a:lnTo>
                  <a:lnTo>
                    <a:pt x="1980710" y="1132162"/>
                  </a:lnTo>
                  <a:lnTo>
                    <a:pt x="1957366" y="1093334"/>
                  </a:lnTo>
                  <a:lnTo>
                    <a:pt x="1933278" y="1055009"/>
                  </a:lnTo>
                  <a:lnTo>
                    <a:pt x="1908456" y="1017198"/>
                  </a:lnTo>
                  <a:lnTo>
                    <a:pt x="1882910" y="979910"/>
                  </a:lnTo>
                  <a:lnTo>
                    <a:pt x="1856649" y="943156"/>
                  </a:lnTo>
                  <a:lnTo>
                    <a:pt x="1829684" y="906945"/>
                  </a:lnTo>
                  <a:lnTo>
                    <a:pt x="1802025" y="871287"/>
                  </a:lnTo>
                  <a:lnTo>
                    <a:pt x="1773681" y="836192"/>
                  </a:lnTo>
                  <a:lnTo>
                    <a:pt x="1744662" y="801670"/>
                  </a:lnTo>
                  <a:lnTo>
                    <a:pt x="1714980" y="767731"/>
                  </a:lnTo>
                  <a:lnTo>
                    <a:pt x="1684642" y="734385"/>
                  </a:lnTo>
                  <a:lnTo>
                    <a:pt x="1653660" y="701642"/>
                  </a:lnTo>
                  <a:lnTo>
                    <a:pt x="1622044" y="669512"/>
                  </a:lnTo>
                  <a:lnTo>
                    <a:pt x="1589802" y="638004"/>
                  </a:lnTo>
                  <a:lnTo>
                    <a:pt x="1556946" y="607129"/>
                  </a:lnTo>
                  <a:lnTo>
                    <a:pt x="1523485" y="576896"/>
                  </a:lnTo>
                  <a:lnTo>
                    <a:pt x="1489429" y="547315"/>
                  </a:lnTo>
                  <a:lnTo>
                    <a:pt x="1454788" y="518397"/>
                  </a:lnTo>
                  <a:lnTo>
                    <a:pt x="1419572" y="490150"/>
                  </a:lnTo>
                  <a:lnTo>
                    <a:pt x="1383791" y="462586"/>
                  </a:lnTo>
                  <a:lnTo>
                    <a:pt x="1347455" y="435714"/>
                  </a:lnTo>
                  <a:lnTo>
                    <a:pt x="1310574" y="409544"/>
                  </a:lnTo>
                  <a:lnTo>
                    <a:pt x="1273158" y="384086"/>
                  </a:lnTo>
                  <a:lnTo>
                    <a:pt x="1235216" y="359349"/>
                  </a:lnTo>
                  <a:lnTo>
                    <a:pt x="1196760" y="335344"/>
                  </a:lnTo>
                  <a:lnTo>
                    <a:pt x="1157797" y="312081"/>
                  </a:lnTo>
                  <a:lnTo>
                    <a:pt x="1118340" y="289569"/>
                  </a:lnTo>
                  <a:lnTo>
                    <a:pt x="1078397" y="267818"/>
                  </a:lnTo>
                  <a:lnTo>
                    <a:pt x="1037978" y="246839"/>
                  </a:lnTo>
                  <a:lnTo>
                    <a:pt x="997094" y="226641"/>
                  </a:lnTo>
                  <a:lnTo>
                    <a:pt x="955755" y="207234"/>
                  </a:lnTo>
                  <a:lnTo>
                    <a:pt x="913969" y="188629"/>
                  </a:lnTo>
                  <a:lnTo>
                    <a:pt x="871748" y="170834"/>
                  </a:lnTo>
                  <a:lnTo>
                    <a:pt x="829102" y="153860"/>
                  </a:lnTo>
                  <a:lnTo>
                    <a:pt x="786039" y="137716"/>
                  </a:lnTo>
                  <a:lnTo>
                    <a:pt x="742571" y="122414"/>
                  </a:lnTo>
                  <a:lnTo>
                    <a:pt x="698706" y="107962"/>
                  </a:lnTo>
                  <a:lnTo>
                    <a:pt x="654456" y="94371"/>
                  </a:lnTo>
                  <a:lnTo>
                    <a:pt x="609830" y="81650"/>
                  </a:lnTo>
                  <a:lnTo>
                    <a:pt x="564838" y="69809"/>
                  </a:lnTo>
                  <a:lnTo>
                    <a:pt x="519489" y="58859"/>
                  </a:lnTo>
                  <a:lnTo>
                    <a:pt x="473795" y="48809"/>
                  </a:lnTo>
                  <a:lnTo>
                    <a:pt x="427764" y="39669"/>
                  </a:lnTo>
                  <a:lnTo>
                    <a:pt x="381407" y="31449"/>
                  </a:lnTo>
                  <a:lnTo>
                    <a:pt x="334734" y="24159"/>
                  </a:lnTo>
                  <a:lnTo>
                    <a:pt x="287754" y="17809"/>
                  </a:lnTo>
                  <a:lnTo>
                    <a:pt x="240478" y="12408"/>
                  </a:lnTo>
                  <a:lnTo>
                    <a:pt x="192915" y="7968"/>
                  </a:lnTo>
                  <a:lnTo>
                    <a:pt x="145076" y="4496"/>
                  </a:lnTo>
                  <a:lnTo>
                    <a:pt x="96971" y="2005"/>
                  </a:lnTo>
                  <a:lnTo>
                    <a:pt x="48608" y="502"/>
                  </a:lnTo>
                  <a:lnTo>
                    <a:pt x="0" y="0"/>
                  </a:lnTo>
                  <a:close/>
                </a:path>
              </a:pathLst>
            </a:custGeom>
            <a:solidFill>
              <a:srgbClr val="CCFFCC"/>
            </a:solidFill>
            <a:ln w="38100">
              <a:solidFill>
                <a:srgbClr val="FF0000"/>
              </a:solidFill>
            </a:ln>
          </p:spPr>
          <p:txBody>
            <a:bodyPr wrap="square" lIns="0" tIns="0" rIns="0" bIns="0" rtlCol="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11">
              <a:extLst>
                <a:ext uri="{FF2B5EF4-FFF2-40B4-BE49-F238E27FC236}">
                  <a16:creationId xmlns:a16="http://schemas.microsoft.com/office/drawing/2014/main" id="{57B19268-4284-43CA-B4BD-260EBF178B6A}"/>
                </a:ext>
              </a:extLst>
            </p:cNvPr>
            <p:cNvSpPr txBox="1"/>
            <p:nvPr/>
          </p:nvSpPr>
          <p:spPr>
            <a:xfrm>
              <a:off x="5652120" y="2867523"/>
              <a:ext cx="1247140" cy="861646"/>
            </a:xfrm>
            <a:prstGeom prst="rect">
              <a:avLst/>
            </a:prstGeom>
          </p:spPr>
          <p:txBody>
            <a:bodyPr vert="horz" wrap="square" lIns="0" tIns="12065" rIns="0" bIns="0" rtlCol="0">
              <a:spAutoFit/>
            </a:bodyPr>
            <a:lstStyle/>
            <a:p>
              <a:pPr marL="12700" marR="5080" indent="39370" algn="ctr">
                <a:lnSpc>
                  <a:spcPct val="144100"/>
                </a:lnSpc>
                <a:spcBef>
                  <a:spcPts val="95"/>
                </a:spcBef>
              </a:pPr>
              <a:r>
                <a:rPr sz="2000"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志願序</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2700" marR="5080" indent="39370" algn="ctr">
                <a:lnSpc>
                  <a:spcPct val="144100"/>
                </a:lnSpc>
                <a:spcBef>
                  <a:spcPts val="95"/>
                </a:spcBef>
              </a:pPr>
              <a:r>
                <a:rPr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36分</a:t>
              </a:r>
            </a:p>
          </p:txBody>
        </p:sp>
      </p:grpSp>
      <p:grpSp>
        <p:nvGrpSpPr>
          <p:cNvPr id="12" name="群組 11">
            <a:extLst>
              <a:ext uri="{FF2B5EF4-FFF2-40B4-BE49-F238E27FC236}">
                <a16:creationId xmlns:a16="http://schemas.microsoft.com/office/drawing/2014/main" id="{613FBBB5-4C42-4EE7-946C-1228F5FBC206}"/>
              </a:ext>
            </a:extLst>
          </p:cNvPr>
          <p:cNvGrpSpPr/>
          <p:nvPr/>
        </p:nvGrpSpPr>
        <p:grpSpPr>
          <a:xfrm>
            <a:off x="2635253" y="4080127"/>
            <a:ext cx="4145915" cy="2376264"/>
            <a:chOff x="3072338" y="4107823"/>
            <a:chExt cx="4145915" cy="2376264"/>
          </a:xfrm>
        </p:grpSpPr>
        <p:sp>
          <p:nvSpPr>
            <p:cNvPr id="5" name="object 12">
              <a:extLst>
                <a:ext uri="{FF2B5EF4-FFF2-40B4-BE49-F238E27FC236}">
                  <a16:creationId xmlns:a16="http://schemas.microsoft.com/office/drawing/2014/main" id="{5490DAF1-1D03-4A62-A6D6-05E7AADFA38C}"/>
                </a:ext>
              </a:extLst>
            </p:cNvPr>
            <p:cNvSpPr/>
            <p:nvPr/>
          </p:nvSpPr>
          <p:spPr>
            <a:xfrm>
              <a:off x="3072338" y="4107823"/>
              <a:ext cx="4145915" cy="2376264"/>
            </a:xfrm>
            <a:custGeom>
              <a:avLst/>
              <a:gdLst/>
              <a:ahLst/>
              <a:cxnLst/>
              <a:rect l="l" t="t" r="r" b="b"/>
              <a:pathLst>
                <a:path w="4145915" h="2427604">
                  <a:moveTo>
                    <a:pt x="2072767" y="0"/>
                  </a:moveTo>
                  <a:lnTo>
                    <a:pt x="0" y="1196594"/>
                  </a:lnTo>
                  <a:lnTo>
                    <a:pt x="24962" y="1240373"/>
                  </a:lnTo>
                  <a:lnTo>
                    <a:pt x="50779" y="1283557"/>
                  </a:lnTo>
                  <a:lnTo>
                    <a:pt x="77441" y="1326132"/>
                  </a:lnTo>
                  <a:lnTo>
                    <a:pt x="104937" y="1368088"/>
                  </a:lnTo>
                  <a:lnTo>
                    <a:pt x="133254" y="1409413"/>
                  </a:lnTo>
                  <a:lnTo>
                    <a:pt x="162381" y="1450096"/>
                  </a:lnTo>
                  <a:lnTo>
                    <a:pt x="192309" y="1490124"/>
                  </a:lnTo>
                  <a:lnTo>
                    <a:pt x="223024" y="1529488"/>
                  </a:lnTo>
                  <a:lnTo>
                    <a:pt x="254517" y="1568174"/>
                  </a:lnTo>
                  <a:lnTo>
                    <a:pt x="286775" y="1606172"/>
                  </a:lnTo>
                  <a:lnTo>
                    <a:pt x="319788" y="1643470"/>
                  </a:lnTo>
                  <a:lnTo>
                    <a:pt x="353544" y="1680056"/>
                  </a:lnTo>
                  <a:lnTo>
                    <a:pt x="388032" y="1715920"/>
                  </a:lnTo>
                  <a:lnTo>
                    <a:pt x="423241" y="1751050"/>
                  </a:lnTo>
                  <a:lnTo>
                    <a:pt x="459160" y="1785433"/>
                  </a:lnTo>
                  <a:lnTo>
                    <a:pt x="495777" y="1819060"/>
                  </a:lnTo>
                  <a:lnTo>
                    <a:pt x="533081" y="1851917"/>
                  </a:lnTo>
                  <a:lnTo>
                    <a:pt x="571061" y="1883995"/>
                  </a:lnTo>
                  <a:lnTo>
                    <a:pt x="609706" y="1915280"/>
                  </a:lnTo>
                  <a:lnTo>
                    <a:pt x="649005" y="1945763"/>
                  </a:lnTo>
                  <a:lnTo>
                    <a:pt x="688945" y="1975430"/>
                  </a:lnTo>
                  <a:lnTo>
                    <a:pt x="729517" y="2004272"/>
                  </a:lnTo>
                  <a:lnTo>
                    <a:pt x="770709" y="2032276"/>
                  </a:lnTo>
                  <a:lnTo>
                    <a:pt x="812509" y="2059430"/>
                  </a:lnTo>
                  <a:lnTo>
                    <a:pt x="854906" y="2085724"/>
                  </a:lnTo>
                  <a:lnTo>
                    <a:pt x="897889" y="2111146"/>
                  </a:lnTo>
                  <a:lnTo>
                    <a:pt x="939903" y="2134848"/>
                  </a:lnTo>
                  <a:lnTo>
                    <a:pt x="982180" y="2157599"/>
                  </a:lnTo>
                  <a:lnTo>
                    <a:pt x="1024710" y="2179402"/>
                  </a:lnTo>
                  <a:lnTo>
                    <a:pt x="1067479" y="2200260"/>
                  </a:lnTo>
                  <a:lnTo>
                    <a:pt x="1110475" y="2220176"/>
                  </a:lnTo>
                  <a:lnTo>
                    <a:pt x="1153687" y="2239154"/>
                  </a:lnTo>
                  <a:lnTo>
                    <a:pt x="1197102" y="2257198"/>
                  </a:lnTo>
                  <a:lnTo>
                    <a:pt x="1240708" y="2274310"/>
                  </a:lnTo>
                  <a:lnTo>
                    <a:pt x="1284494" y="2290495"/>
                  </a:lnTo>
                  <a:lnTo>
                    <a:pt x="1328446" y="2305755"/>
                  </a:lnTo>
                  <a:lnTo>
                    <a:pt x="1372553" y="2320095"/>
                  </a:lnTo>
                  <a:lnTo>
                    <a:pt x="1416803" y="2333516"/>
                  </a:lnTo>
                  <a:lnTo>
                    <a:pt x="1461183" y="2346024"/>
                  </a:lnTo>
                  <a:lnTo>
                    <a:pt x="1505681" y="2357621"/>
                  </a:lnTo>
                  <a:lnTo>
                    <a:pt x="1550286" y="2368311"/>
                  </a:lnTo>
                  <a:lnTo>
                    <a:pt x="1594985" y="2378096"/>
                  </a:lnTo>
                  <a:lnTo>
                    <a:pt x="1639766" y="2386982"/>
                  </a:lnTo>
                  <a:lnTo>
                    <a:pt x="1684617" y="2394970"/>
                  </a:lnTo>
                  <a:lnTo>
                    <a:pt x="1729525" y="2402064"/>
                  </a:lnTo>
                  <a:lnTo>
                    <a:pt x="1774480" y="2408269"/>
                  </a:lnTo>
                  <a:lnTo>
                    <a:pt x="1819467" y="2413586"/>
                  </a:lnTo>
                  <a:lnTo>
                    <a:pt x="1864476" y="2418020"/>
                  </a:lnTo>
                  <a:lnTo>
                    <a:pt x="1909495" y="2421575"/>
                  </a:lnTo>
                  <a:lnTo>
                    <a:pt x="1954510" y="2424252"/>
                  </a:lnTo>
                  <a:lnTo>
                    <a:pt x="1999511" y="2426057"/>
                  </a:lnTo>
                  <a:lnTo>
                    <a:pt x="2044484" y="2426991"/>
                  </a:lnTo>
                  <a:lnTo>
                    <a:pt x="2089418" y="2427060"/>
                  </a:lnTo>
                  <a:lnTo>
                    <a:pt x="2134300" y="2426265"/>
                  </a:lnTo>
                  <a:lnTo>
                    <a:pt x="2179119" y="2424611"/>
                  </a:lnTo>
                  <a:lnTo>
                    <a:pt x="2223862" y="2422101"/>
                  </a:lnTo>
                  <a:lnTo>
                    <a:pt x="2268518" y="2418738"/>
                  </a:lnTo>
                  <a:lnTo>
                    <a:pt x="2313074" y="2414526"/>
                  </a:lnTo>
                  <a:lnTo>
                    <a:pt x="2357517" y="2409468"/>
                  </a:lnTo>
                  <a:lnTo>
                    <a:pt x="2401836" y="2403568"/>
                  </a:lnTo>
                  <a:lnTo>
                    <a:pt x="2446019" y="2396829"/>
                  </a:lnTo>
                  <a:lnTo>
                    <a:pt x="2490054" y="2389254"/>
                  </a:lnTo>
                  <a:lnTo>
                    <a:pt x="2533928" y="2380847"/>
                  </a:lnTo>
                  <a:lnTo>
                    <a:pt x="2577629" y="2371611"/>
                  </a:lnTo>
                  <a:lnTo>
                    <a:pt x="2621146" y="2361550"/>
                  </a:lnTo>
                  <a:lnTo>
                    <a:pt x="2664466" y="2350666"/>
                  </a:lnTo>
                  <a:lnTo>
                    <a:pt x="2707576" y="2338965"/>
                  </a:lnTo>
                  <a:lnTo>
                    <a:pt x="2750465" y="2326448"/>
                  </a:lnTo>
                  <a:lnTo>
                    <a:pt x="2793121" y="2313120"/>
                  </a:lnTo>
                  <a:lnTo>
                    <a:pt x="2835532" y="2298983"/>
                  </a:lnTo>
                  <a:lnTo>
                    <a:pt x="2877684" y="2284041"/>
                  </a:lnTo>
                  <a:lnTo>
                    <a:pt x="2919568" y="2268298"/>
                  </a:lnTo>
                  <a:lnTo>
                    <a:pt x="2961169" y="2251757"/>
                  </a:lnTo>
                  <a:lnTo>
                    <a:pt x="3002476" y="2234422"/>
                  </a:lnTo>
                  <a:lnTo>
                    <a:pt x="3043477" y="2216295"/>
                  </a:lnTo>
                  <a:lnTo>
                    <a:pt x="3084160" y="2197380"/>
                  </a:lnTo>
                  <a:lnTo>
                    <a:pt x="3124513" y="2177681"/>
                  </a:lnTo>
                  <a:lnTo>
                    <a:pt x="3164523" y="2157201"/>
                  </a:lnTo>
                  <a:lnTo>
                    <a:pt x="3204178" y="2135944"/>
                  </a:lnTo>
                  <a:lnTo>
                    <a:pt x="3243467" y="2113912"/>
                  </a:lnTo>
                  <a:lnTo>
                    <a:pt x="3282377" y="2091110"/>
                  </a:lnTo>
                  <a:lnTo>
                    <a:pt x="3320896" y="2067540"/>
                  </a:lnTo>
                  <a:lnTo>
                    <a:pt x="3359011" y="2043206"/>
                  </a:lnTo>
                  <a:lnTo>
                    <a:pt x="3396712" y="2018112"/>
                  </a:lnTo>
                  <a:lnTo>
                    <a:pt x="3433985" y="1992261"/>
                  </a:lnTo>
                  <a:lnTo>
                    <a:pt x="3470818" y="1965657"/>
                  </a:lnTo>
                  <a:lnTo>
                    <a:pt x="3507200" y="1938302"/>
                  </a:lnTo>
                  <a:lnTo>
                    <a:pt x="3543118" y="1910200"/>
                  </a:lnTo>
                  <a:lnTo>
                    <a:pt x="3578560" y="1881355"/>
                  </a:lnTo>
                  <a:lnTo>
                    <a:pt x="3613514" y="1851770"/>
                  </a:lnTo>
                  <a:lnTo>
                    <a:pt x="3647968" y="1821448"/>
                  </a:lnTo>
                  <a:lnTo>
                    <a:pt x="3681910" y="1790393"/>
                  </a:lnTo>
                  <a:lnTo>
                    <a:pt x="3715327" y="1758609"/>
                  </a:lnTo>
                  <a:lnTo>
                    <a:pt x="3748208" y="1726098"/>
                  </a:lnTo>
                  <a:lnTo>
                    <a:pt x="3780540" y="1692864"/>
                  </a:lnTo>
                  <a:lnTo>
                    <a:pt x="3812311" y="1658911"/>
                  </a:lnTo>
                  <a:lnTo>
                    <a:pt x="3843509" y="1624241"/>
                  </a:lnTo>
                  <a:lnTo>
                    <a:pt x="3874122" y="1588859"/>
                  </a:lnTo>
                  <a:lnTo>
                    <a:pt x="3904138" y="1552768"/>
                  </a:lnTo>
                  <a:lnTo>
                    <a:pt x="3933545" y="1515971"/>
                  </a:lnTo>
                  <a:lnTo>
                    <a:pt x="3962330" y="1478471"/>
                  </a:lnTo>
                  <a:lnTo>
                    <a:pt x="3990481" y="1440273"/>
                  </a:lnTo>
                  <a:lnTo>
                    <a:pt x="4017987" y="1401379"/>
                  </a:lnTo>
                  <a:lnTo>
                    <a:pt x="4044835" y="1361792"/>
                  </a:lnTo>
                  <a:lnTo>
                    <a:pt x="4071013" y="1321517"/>
                  </a:lnTo>
                  <a:lnTo>
                    <a:pt x="4096509" y="1280557"/>
                  </a:lnTo>
                  <a:lnTo>
                    <a:pt x="4121311" y="1238914"/>
                  </a:lnTo>
                  <a:lnTo>
                    <a:pt x="4145407" y="1196594"/>
                  </a:lnTo>
                  <a:lnTo>
                    <a:pt x="2072767" y="0"/>
                  </a:lnTo>
                  <a:close/>
                </a:path>
              </a:pathLst>
            </a:custGeom>
            <a:solidFill>
              <a:srgbClr val="FFCCFF"/>
            </a:solidFill>
            <a:ln w="38100">
              <a:solidFill>
                <a:srgbClr val="FF0000"/>
              </a:solidFill>
            </a:ln>
          </p:spPr>
          <p:txBody>
            <a:bodyPr wrap="square" lIns="0" tIns="0" rIns="0" bIns="0" rtlCol="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9370" algn="ctr">
                <a:lnSpc>
                  <a:spcPct val="144100"/>
                </a:lnSpc>
                <a:spcBef>
                  <a:spcPts val="95"/>
                </a:spcBef>
              </a:pPr>
              <a:endPar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p:txBody>
        </p:sp>
        <p:sp>
          <p:nvSpPr>
            <p:cNvPr id="8" name="object 11">
              <a:extLst>
                <a:ext uri="{FF2B5EF4-FFF2-40B4-BE49-F238E27FC236}">
                  <a16:creationId xmlns:a16="http://schemas.microsoft.com/office/drawing/2014/main" id="{D402CB94-418C-47D5-98C0-D9606C63A8D1}"/>
                </a:ext>
              </a:extLst>
            </p:cNvPr>
            <p:cNvSpPr txBox="1"/>
            <p:nvPr/>
          </p:nvSpPr>
          <p:spPr>
            <a:xfrm>
              <a:off x="4224554" y="4910771"/>
              <a:ext cx="1787238" cy="861646"/>
            </a:xfrm>
            <a:prstGeom prst="rect">
              <a:avLst/>
            </a:prstGeom>
          </p:spPr>
          <p:txBody>
            <a:bodyPr vert="horz" wrap="square" lIns="0" tIns="12065" rIns="0" bIns="0" rtlCol="0">
              <a:spAutoFit/>
            </a:bodyPr>
            <a:lstStyle/>
            <a:p>
              <a:pPr marL="12700" marR="5080" indent="39370" algn="ctr">
                <a:lnSpc>
                  <a:spcPct val="144100"/>
                </a:lnSpc>
                <a:spcBef>
                  <a:spcPts val="95"/>
                </a:spcBef>
              </a:pP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多元學習表現</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2700" marR="5080" indent="39370" algn="ctr">
                <a:lnSpc>
                  <a:spcPct val="144100"/>
                </a:lnSpc>
                <a:spcBef>
                  <a:spcPts val="95"/>
                </a:spcBef>
              </a:pPr>
              <a:r>
                <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a:t>
              </a: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endParaRPr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9" name="星形: 七角 8">
            <a:extLst>
              <a:ext uri="{FF2B5EF4-FFF2-40B4-BE49-F238E27FC236}">
                <a16:creationId xmlns:a16="http://schemas.microsoft.com/office/drawing/2014/main" id="{C4638C73-3DC1-4D11-85EE-FD270BA9D6CB}"/>
              </a:ext>
            </a:extLst>
          </p:cNvPr>
          <p:cNvSpPr/>
          <p:nvPr/>
        </p:nvSpPr>
        <p:spPr>
          <a:xfrm>
            <a:off x="742227" y="1685670"/>
            <a:ext cx="4254651" cy="2696999"/>
          </a:xfrm>
          <a:prstGeom prst="star7">
            <a:avLst/>
          </a:prstGeom>
          <a:solidFill>
            <a:srgbClr val="CCECFF"/>
          </a:solidFill>
          <a:ln w="38100">
            <a:solidFill>
              <a:srgbClr val="33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3333FF"/>
                </a:solidFill>
                <a:effectLst>
                  <a:outerShdw blurRad="38100" dist="38100" dir="2700000" algn="tl">
                    <a:srgbClr val="000000">
                      <a:alpha val="43137"/>
                    </a:srgbClr>
                  </a:outerShdw>
                </a:effectLst>
              </a:rPr>
              <a:t>會考雖不是唯一</a:t>
            </a:r>
            <a:endParaRPr lang="en-US" altLang="zh-TW" sz="2400" b="1" dirty="0">
              <a:solidFill>
                <a:srgbClr val="3333FF"/>
              </a:solidFill>
              <a:effectLst>
                <a:outerShdw blurRad="38100" dist="38100" dir="2700000" algn="tl">
                  <a:srgbClr val="000000">
                    <a:alpha val="43137"/>
                  </a:srgbClr>
                </a:outerShdw>
              </a:effectLst>
            </a:endParaRPr>
          </a:p>
          <a:p>
            <a:pPr algn="ctr"/>
            <a:r>
              <a:rPr lang="zh-TW" altLang="en-US" sz="2400" b="1" dirty="0">
                <a:solidFill>
                  <a:srgbClr val="3333FF"/>
                </a:solidFill>
                <a:effectLst>
                  <a:outerShdw blurRad="38100" dist="38100" dir="2700000" algn="tl">
                    <a:srgbClr val="000000">
                      <a:alpha val="43137"/>
                    </a:srgbClr>
                  </a:outerShdw>
                </a:effectLst>
              </a:rPr>
              <a:t>卻是</a:t>
            </a:r>
            <a:r>
              <a:rPr lang="zh-TW" altLang="en-US" sz="3600" b="1" dirty="0">
                <a:solidFill>
                  <a:srgbClr val="FF0000"/>
                </a:solidFill>
                <a:effectLst>
                  <a:outerShdw blurRad="38100" dist="38100" dir="2700000" algn="tl">
                    <a:srgbClr val="000000">
                      <a:alpha val="43137"/>
                    </a:srgbClr>
                  </a:outerShdw>
                </a:effectLst>
              </a:rPr>
              <a:t>關鍵</a:t>
            </a:r>
          </a:p>
        </p:txBody>
      </p:sp>
      <p:sp>
        <p:nvSpPr>
          <p:cNvPr id="13" name="文字方塊 12">
            <a:extLst>
              <a:ext uri="{FF2B5EF4-FFF2-40B4-BE49-F238E27FC236}">
                <a16:creationId xmlns:a16="http://schemas.microsoft.com/office/drawing/2014/main" id="{9E696DDB-B3D9-4D6E-AFFA-E80769C2FC21}"/>
              </a:ext>
            </a:extLst>
          </p:cNvPr>
          <p:cNvSpPr txBox="1"/>
          <p:nvPr/>
        </p:nvSpPr>
        <p:spPr>
          <a:xfrm>
            <a:off x="6726923" y="5433932"/>
            <a:ext cx="1877525" cy="830997"/>
          </a:xfrm>
          <a:prstGeom prst="rect">
            <a:avLst/>
          </a:prstGeom>
          <a:noFill/>
        </p:spPr>
        <p:txBody>
          <a:bodyPr wrap="square" rtlCol="0">
            <a:spAutoFit/>
          </a:bodyPr>
          <a:lstStyle/>
          <a:p>
            <a:r>
              <a:rPr lang="zh-TW"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總積分</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108</a:t>
            </a:r>
            <a:r>
              <a:rPr lang="zh-TW"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endPar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俗稱</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108</a:t>
            </a:r>
            <a:r>
              <a:rPr lang="zh-TW"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方案</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526179"/>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基北區免試入學的超額比序項目</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3">
            <a:extLst>
              <a:ext uri="{FF2B5EF4-FFF2-40B4-BE49-F238E27FC236}">
                <a16:creationId xmlns:a16="http://schemas.microsoft.com/office/drawing/2014/main" id="{F239A785-6B1B-45B9-9803-32B8FA501F91}"/>
              </a:ext>
            </a:extLst>
          </p:cNvPr>
          <p:cNvSpPr>
            <a:spLocks/>
          </p:cNvSpPr>
          <p:nvPr/>
        </p:nvSpPr>
        <p:spPr bwMode="auto">
          <a:xfrm>
            <a:off x="215900" y="1484784"/>
            <a:ext cx="8712200" cy="5184775"/>
          </a:xfrm>
          <a:prstGeom prst="rect">
            <a:avLst/>
          </a:prstGeom>
          <a:noFill/>
          <a:ln w="9525">
            <a:noFill/>
            <a:miter lim="800000"/>
            <a:headEnd/>
            <a:tailEnd/>
          </a:ln>
        </p:spPr>
        <p:txBody>
          <a:bodyPr/>
          <a:lstStyle/>
          <a:p>
            <a:pPr eaLnBrk="0" hangingPunct="0">
              <a:lnSpc>
                <a:spcPct val="80000"/>
              </a:lnSpc>
              <a:spcBef>
                <a:spcPct val="200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第一順次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總積分</a:t>
            </a:r>
            <a:endParaRPr lang="en-US" altLang="zh-TW" sz="2800" b="1" u="sng" dirty="0">
              <a:solidFill>
                <a:srgbClr val="FF0000"/>
              </a:solidFill>
              <a:effectLst>
                <a:outerShdw blurRad="38100" dist="38100" dir="2700000" algn="tl">
                  <a:srgbClr val="C0C0C0"/>
                </a:outerShdw>
              </a:effectLst>
              <a:latin typeface="Times New Roman" pitchFamily="18" charset="0"/>
              <a:ea typeface="標楷體" pitchFamily="65" charset="-120"/>
            </a:endParaRPr>
          </a:p>
          <a:p>
            <a:pPr eaLnBrk="0" hangingPunct="0">
              <a:lnSpc>
                <a:spcPct val="80000"/>
              </a:lnSpc>
              <a:buFont typeface="Wingdings" pitchFamily="2" charset="2"/>
              <a:buNone/>
              <a:defRPr/>
            </a:pPr>
            <a:r>
              <a:rPr lang="zh-TW" altLang="en-US" sz="2000" dirty="0">
                <a:solidFill>
                  <a:srgbClr val="0000FF"/>
                </a:solidFill>
                <a:latin typeface="Times New Roman" pitchFamily="18" charset="0"/>
                <a:ea typeface="標楷體" pitchFamily="65" charset="-120"/>
              </a:rPr>
              <a:t>                            亦即</a:t>
            </a:r>
            <a:r>
              <a:rPr lang="zh-TW" altLang="en-US" sz="2000" u="sng" dirty="0">
                <a:solidFill>
                  <a:srgbClr val="0000FF"/>
                </a:solidFill>
                <a:latin typeface="Times New Roman" pitchFamily="18" charset="0"/>
                <a:ea typeface="標楷體" pitchFamily="65" charset="-120"/>
              </a:rPr>
              <a:t>志願序積分</a:t>
            </a:r>
            <a:r>
              <a:rPr lang="en-US" altLang="zh-TW" sz="2000" dirty="0">
                <a:solidFill>
                  <a:srgbClr val="0000FF"/>
                </a:solidFill>
                <a:latin typeface="Times New Roman" pitchFamily="18" charset="0"/>
                <a:ea typeface="標楷體" pitchFamily="65" charset="-120"/>
              </a:rPr>
              <a:t>+</a:t>
            </a:r>
            <a:r>
              <a:rPr lang="zh-TW" altLang="en-US" sz="2000" u="sng" dirty="0">
                <a:solidFill>
                  <a:srgbClr val="0000FF"/>
                </a:solidFill>
                <a:latin typeface="Times New Roman" pitchFamily="18" charset="0"/>
                <a:ea typeface="標楷體" pitchFamily="65" charset="-120"/>
              </a:rPr>
              <a:t>多元學習表現積分</a:t>
            </a:r>
            <a:r>
              <a:rPr lang="en-US" altLang="zh-TW" sz="2000" dirty="0">
                <a:solidFill>
                  <a:srgbClr val="0000FF"/>
                </a:solidFill>
                <a:latin typeface="Times New Roman" pitchFamily="18" charset="0"/>
                <a:ea typeface="標楷體" pitchFamily="65" charset="-120"/>
              </a:rPr>
              <a:t>+</a:t>
            </a:r>
            <a:r>
              <a:rPr lang="zh-TW" altLang="en-US" sz="2000" u="sng" dirty="0">
                <a:solidFill>
                  <a:srgbClr val="0000FF"/>
                </a:solidFill>
                <a:latin typeface="Times New Roman" pitchFamily="18" charset="0"/>
                <a:ea typeface="標楷體" pitchFamily="65" charset="-120"/>
              </a:rPr>
              <a:t>國中教育會考積分</a:t>
            </a:r>
            <a:endParaRPr lang="en-US" altLang="zh-TW" sz="2000" u="sng" dirty="0">
              <a:solidFill>
                <a:srgbClr val="0000FF"/>
              </a:solidFill>
              <a:latin typeface="Times New Roman" pitchFamily="18" charset="0"/>
              <a:ea typeface="標楷體" pitchFamily="65" charset="-120"/>
            </a:endParaRPr>
          </a:p>
          <a:p>
            <a:pPr eaLnBrk="0" hangingPunct="0">
              <a:lnSpc>
                <a:spcPct val="80000"/>
              </a:lnSpc>
              <a:buFont typeface="Wingdings" pitchFamily="2" charset="2"/>
              <a:buNone/>
              <a:defRPr/>
            </a:pPr>
            <a:r>
              <a:rPr lang="en-US" altLang="zh-TW" sz="2000" dirty="0">
                <a:solidFill>
                  <a:srgbClr val="0000FF"/>
                </a:solidFill>
                <a:latin typeface="Times New Roman" pitchFamily="18" charset="0"/>
                <a:ea typeface="標楷體" pitchFamily="65" charset="-120"/>
              </a:rPr>
              <a:t>                             (</a:t>
            </a:r>
            <a:r>
              <a:rPr lang="zh-TW" altLang="en-US" sz="2000" dirty="0">
                <a:solidFill>
                  <a:srgbClr val="0000FF"/>
                </a:solidFill>
                <a:latin typeface="Times New Roman" pitchFamily="18" charset="0"/>
                <a:ea typeface="標楷體" pitchFamily="65" charset="-120"/>
              </a:rPr>
              <a:t>最高總分</a:t>
            </a:r>
            <a:r>
              <a:rPr lang="en-US" altLang="zh-TW" sz="2000" dirty="0">
                <a:solidFill>
                  <a:srgbClr val="0000FF"/>
                </a:solidFill>
                <a:latin typeface="Times New Roman" pitchFamily="18" charset="0"/>
                <a:ea typeface="標楷體" pitchFamily="65" charset="-120"/>
              </a:rPr>
              <a:t>108</a:t>
            </a:r>
            <a:r>
              <a:rPr lang="zh-TW" altLang="en-US" sz="2000" dirty="0">
                <a:solidFill>
                  <a:srgbClr val="0000FF"/>
                </a:solidFill>
                <a:latin typeface="Times New Roman" pitchFamily="18" charset="0"/>
                <a:ea typeface="標楷體" pitchFamily="65" charset="-120"/>
              </a:rPr>
              <a:t>分</a:t>
            </a:r>
            <a:r>
              <a:rPr lang="en-US" altLang="zh-TW" sz="2000" dirty="0">
                <a:solidFill>
                  <a:srgbClr val="0000FF"/>
                </a:solidFill>
                <a:latin typeface="Times New Roman" pitchFamily="18" charset="0"/>
                <a:ea typeface="標楷體" pitchFamily="65" charset="-120"/>
              </a:rPr>
              <a:t>)</a:t>
            </a:r>
            <a:endParaRPr lang="en-US" altLang="zh-TW" sz="2000" u="sng" dirty="0">
              <a:solidFill>
                <a:srgbClr val="0000FF"/>
              </a:solidFill>
              <a:latin typeface="Times New Roman" pitchFamily="18" charset="0"/>
              <a:ea typeface="標楷體" pitchFamily="65" charset="-120"/>
            </a:endParaRPr>
          </a:p>
          <a:p>
            <a:pPr eaLnBrk="0" hangingPunct="0">
              <a:lnSpc>
                <a:spcPct val="80000"/>
              </a:lnSpc>
              <a:spcBef>
                <a:spcPts val="12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第二順次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多元學習表現積分</a:t>
            </a:r>
            <a:endParaRPr lang="en-US" altLang="zh-TW" sz="2800" b="1" u="sng" dirty="0">
              <a:solidFill>
                <a:srgbClr val="FF0000"/>
              </a:solidFill>
              <a:effectLst>
                <a:outerShdw blurRad="38100" dist="38100" dir="2700000" algn="tl">
                  <a:srgbClr val="C0C0C0"/>
                </a:outerShdw>
              </a:effectLst>
              <a:latin typeface="Times New Roman" pitchFamily="18" charset="0"/>
              <a:ea typeface="標楷體" pitchFamily="65" charset="-120"/>
            </a:endParaRPr>
          </a:p>
          <a:p>
            <a:pPr eaLnBrk="0" hangingPunct="0">
              <a:lnSpc>
                <a:spcPct val="80000"/>
              </a:lnSpc>
              <a:buFont typeface="Wingdings" pitchFamily="2" charset="2"/>
              <a:buNone/>
              <a:defRPr/>
            </a:pPr>
            <a:r>
              <a:rPr lang="zh-TW" altLang="en-US" sz="2000" dirty="0">
                <a:solidFill>
                  <a:srgbClr val="0000FF"/>
                </a:solidFill>
                <a:latin typeface="Times New Roman" pitchFamily="18" charset="0"/>
                <a:ea typeface="標楷體" pitchFamily="65" charset="-120"/>
              </a:rPr>
              <a:t>                            亦即</a:t>
            </a:r>
            <a:r>
              <a:rPr lang="zh-TW" altLang="en-US" sz="2000" u="sng" dirty="0">
                <a:solidFill>
                  <a:srgbClr val="0000FF"/>
                </a:solidFill>
                <a:latin typeface="Times New Roman" pitchFamily="18" charset="0"/>
                <a:ea typeface="標楷體" pitchFamily="65" charset="-120"/>
              </a:rPr>
              <a:t>均衡學習積分</a:t>
            </a:r>
            <a:r>
              <a:rPr lang="en-US" altLang="zh-TW" sz="2000" dirty="0">
                <a:solidFill>
                  <a:srgbClr val="0000FF"/>
                </a:solidFill>
                <a:latin typeface="Times New Roman" pitchFamily="18" charset="0"/>
                <a:ea typeface="標楷體" pitchFamily="65" charset="-120"/>
              </a:rPr>
              <a:t>+</a:t>
            </a:r>
            <a:r>
              <a:rPr lang="zh-TW" altLang="en-US" sz="2000" u="sng" dirty="0">
                <a:solidFill>
                  <a:srgbClr val="0000FF"/>
                </a:solidFill>
                <a:latin typeface="Times New Roman" pitchFamily="18" charset="0"/>
                <a:ea typeface="標楷體" pitchFamily="65" charset="-120"/>
              </a:rPr>
              <a:t>服務學習積分</a:t>
            </a:r>
            <a:r>
              <a:rPr lang="en-US" altLang="zh-TW" sz="2000" dirty="0">
                <a:solidFill>
                  <a:srgbClr val="0000FF"/>
                </a:solidFill>
                <a:latin typeface="Times New Roman" pitchFamily="18" charset="0"/>
                <a:ea typeface="標楷體" pitchFamily="65" charset="-120"/>
              </a:rPr>
              <a:t>(</a:t>
            </a:r>
            <a:r>
              <a:rPr lang="zh-TW" altLang="en-US" sz="2000" dirty="0">
                <a:solidFill>
                  <a:srgbClr val="0000FF"/>
                </a:solidFill>
                <a:latin typeface="Times New Roman" pitchFamily="18" charset="0"/>
                <a:ea typeface="標楷體" pitchFamily="65" charset="-120"/>
              </a:rPr>
              <a:t>最高總分</a:t>
            </a:r>
            <a:r>
              <a:rPr lang="en-US" altLang="zh-TW" sz="2000" dirty="0">
                <a:solidFill>
                  <a:srgbClr val="0000FF"/>
                </a:solidFill>
                <a:latin typeface="Times New Roman" pitchFamily="18" charset="0"/>
                <a:ea typeface="標楷體" pitchFamily="65" charset="-120"/>
              </a:rPr>
              <a:t>36</a:t>
            </a:r>
            <a:r>
              <a:rPr lang="zh-TW" altLang="en-US" sz="2000" dirty="0">
                <a:solidFill>
                  <a:srgbClr val="0000FF"/>
                </a:solidFill>
                <a:latin typeface="Times New Roman" pitchFamily="18" charset="0"/>
                <a:ea typeface="標楷體" pitchFamily="65" charset="-120"/>
              </a:rPr>
              <a:t>分</a:t>
            </a:r>
            <a:r>
              <a:rPr lang="en-US" altLang="zh-TW" sz="2000" dirty="0">
                <a:solidFill>
                  <a:srgbClr val="0000FF"/>
                </a:solidFill>
                <a:latin typeface="Times New Roman" pitchFamily="18" charset="0"/>
                <a:ea typeface="標楷體" pitchFamily="65" charset="-120"/>
              </a:rPr>
              <a:t>)</a:t>
            </a:r>
          </a:p>
          <a:p>
            <a:pPr eaLnBrk="0" hangingPunct="0">
              <a:lnSpc>
                <a:spcPct val="80000"/>
              </a:lnSpc>
              <a:spcBef>
                <a:spcPts val="12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第三順次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國中教育會考總積分</a:t>
            </a:r>
            <a:endParaRPr lang="en-US" altLang="zh-TW" sz="2800" b="1" u="sng" dirty="0">
              <a:solidFill>
                <a:srgbClr val="FF0000"/>
              </a:solidFill>
              <a:effectLst>
                <a:outerShdw blurRad="38100" dist="38100" dir="2700000" algn="tl">
                  <a:srgbClr val="C0C0C0"/>
                </a:outerShdw>
              </a:effectLst>
              <a:latin typeface="Times New Roman" pitchFamily="18" charset="0"/>
              <a:ea typeface="標楷體" pitchFamily="65" charset="-120"/>
            </a:endParaRPr>
          </a:p>
          <a:p>
            <a:pPr eaLnBrk="0" hangingPunct="0">
              <a:lnSpc>
                <a:spcPct val="80000"/>
              </a:lnSpc>
              <a:buFont typeface="Wingdings" pitchFamily="2" charset="2"/>
              <a:buNone/>
              <a:defRPr/>
            </a:pPr>
            <a:r>
              <a:rPr lang="en-US" altLang="zh-TW" dirty="0">
                <a:solidFill>
                  <a:srgbClr val="0000CC"/>
                </a:solidFill>
                <a:latin typeface="Times New Roman" pitchFamily="18" charset="0"/>
                <a:ea typeface="標楷體" pitchFamily="65" charset="-120"/>
              </a:rPr>
              <a:t>                               </a:t>
            </a:r>
            <a:r>
              <a:rPr lang="zh-TW" altLang="en-US" sz="2000" dirty="0">
                <a:solidFill>
                  <a:srgbClr val="0000CC"/>
                </a:solidFill>
                <a:latin typeface="Times New Roman" pitchFamily="18" charset="0"/>
                <a:ea typeface="標楷體" pitchFamily="65" charset="-120"/>
              </a:rPr>
              <a:t>亦即會考總積分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國文</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數學</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英語</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社會</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 </a:t>
            </a:r>
          </a:p>
          <a:p>
            <a:pPr eaLnBrk="0" hangingPunct="0">
              <a:lnSpc>
                <a:spcPct val="80000"/>
              </a:lnSpc>
              <a:buFont typeface="Wingdings" pitchFamily="2" charset="2"/>
              <a:buNone/>
              <a:defRPr/>
            </a:pPr>
            <a:r>
              <a:rPr lang="en-US" altLang="zh-TW" sz="2000" dirty="0">
                <a:solidFill>
                  <a:srgbClr val="0000CC"/>
                </a:solidFill>
                <a:latin typeface="Times New Roman" pitchFamily="18" charset="0"/>
                <a:ea typeface="標楷體" pitchFamily="65" charset="-120"/>
              </a:rPr>
              <a:t>                                                          </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自然</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寫作測驗</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a:t>
            </a:r>
            <a:r>
              <a:rPr lang="zh-TW" altLang="en-US" sz="2000" dirty="0">
                <a:solidFill>
                  <a:srgbClr val="0000CC"/>
                </a:solidFill>
                <a:latin typeface="Times New Roman" pitchFamily="18" charset="0"/>
                <a:ea typeface="標楷體" pitchFamily="65" charset="-120"/>
              </a:rPr>
              <a:t>最高總分</a:t>
            </a:r>
            <a:r>
              <a:rPr lang="en-US" altLang="zh-TW" sz="2000" dirty="0">
                <a:solidFill>
                  <a:srgbClr val="0000CC"/>
                </a:solidFill>
                <a:latin typeface="Times New Roman" pitchFamily="18" charset="0"/>
                <a:ea typeface="標楷體" pitchFamily="65" charset="-120"/>
              </a:rPr>
              <a:t>36</a:t>
            </a:r>
            <a:r>
              <a:rPr lang="zh-TW" altLang="en-US" sz="2000" dirty="0">
                <a:solidFill>
                  <a:srgbClr val="0000CC"/>
                </a:solidFill>
                <a:latin typeface="Times New Roman" pitchFamily="18" charset="0"/>
                <a:ea typeface="標楷體" pitchFamily="65" charset="-120"/>
              </a:rPr>
              <a:t>分</a:t>
            </a:r>
            <a:r>
              <a:rPr lang="en-US" altLang="zh-TW" sz="2000" dirty="0">
                <a:solidFill>
                  <a:srgbClr val="0000CC"/>
                </a:solidFill>
                <a:latin typeface="Times New Roman" pitchFamily="18" charset="0"/>
                <a:ea typeface="標楷體" pitchFamily="65" charset="-120"/>
              </a:rPr>
              <a:t>)</a:t>
            </a:r>
            <a:endParaRPr lang="zh-TW" altLang="en-US" sz="2000" dirty="0">
              <a:solidFill>
                <a:srgbClr val="0000FF"/>
              </a:solidFill>
              <a:latin typeface="Times New Roman" pitchFamily="18" charset="0"/>
              <a:ea typeface="標楷體" pitchFamily="65" charset="-120"/>
            </a:endParaRPr>
          </a:p>
          <a:p>
            <a:pPr eaLnBrk="0" hangingPunct="0">
              <a:lnSpc>
                <a:spcPct val="80000"/>
              </a:lnSpc>
              <a:buFont typeface="Wingdings" pitchFamily="2" charset="2"/>
              <a:buNone/>
              <a:defRPr/>
            </a:pPr>
            <a:r>
              <a:rPr lang="zh-TW" altLang="en-US" b="1" dirty="0">
                <a:solidFill>
                  <a:srgbClr val="FF00FF"/>
                </a:solidFill>
                <a:latin typeface="Times New Roman" pitchFamily="18" charset="0"/>
                <a:ea typeface="標楷體" pitchFamily="65" charset="-120"/>
              </a:rPr>
              <a:t>                                </a:t>
            </a:r>
            <a:r>
              <a:rPr lang="en-US" altLang="zh-TW" b="1" dirty="0">
                <a:solidFill>
                  <a:srgbClr val="FF00FF"/>
                </a:solidFill>
                <a:latin typeface="Times New Roman" pitchFamily="18" charset="0"/>
                <a:ea typeface="標楷體" pitchFamily="65" charset="-120"/>
              </a:rPr>
              <a:t>A++ </a:t>
            </a:r>
            <a:r>
              <a:rPr lang="en-US" altLang="zh-TW" b="1" dirty="0">
                <a:solidFill>
                  <a:srgbClr val="3333FF"/>
                </a:solidFill>
                <a:latin typeface="Times New Roman" pitchFamily="18" charset="0"/>
                <a:ea typeface="標楷體" pitchFamily="65" charset="-120"/>
              </a:rPr>
              <a:t>7</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A+ </a:t>
            </a:r>
            <a:r>
              <a:rPr lang="en-US" altLang="zh-TW" b="1" dirty="0">
                <a:solidFill>
                  <a:srgbClr val="3333FF"/>
                </a:solidFill>
                <a:latin typeface="Times New Roman" pitchFamily="18" charset="0"/>
                <a:ea typeface="標楷體" pitchFamily="65" charset="-120"/>
              </a:rPr>
              <a:t>6</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A </a:t>
            </a:r>
            <a:r>
              <a:rPr lang="en-US" altLang="zh-TW" b="1" dirty="0">
                <a:solidFill>
                  <a:srgbClr val="3333FF"/>
                </a:solidFill>
                <a:latin typeface="Times New Roman" pitchFamily="18" charset="0"/>
                <a:ea typeface="標楷體" pitchFamily="65" charset="-120"/>
              </a:rPr>
              <a:t>5</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B++ </a:t>
            </a:r>
            <a:r>
              <a:rPr lang="en-US" altLang="zh-TW" b="1" dirty="0">
                <a:solidFill>
                  <a:srgbClr val="3333FF"/>
                </a:solidFill>
                <a:latin typeface="Times New Roman" pitchFamily="18" charset="0"/>
                <a:ea typeface="標楷體" pitchFamily="65" charset="-120"/>
              </a:rPr>
              <a:t>4</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B+ </a:t>
            </a:r>
            <a:r>
              <a:rPr lang="en-US" altLang="zh-TW" b="1" dirty="0">
                <a:solidFill>
                  <a:srgbClr val="3333FF"/>
                </a:solidFill>
                <a:latin typeface="Times New Roman" pitchFamily="18" charset="0"/>
                <a:ea typeface="標楷體" pitchFamily="65" charset="-120"/>
              </a:rPr>
              <a:t>3</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B </a:t>
            </a:r>
            <a:r>
              <a:rPr lang="en-US" altLang="zh-TW" b="1" dirty="0">
                <a:solidFill>
                  <a:srgbClr val="3333FF"/>
                </a:solidFill>
                <a:latin typeface="Times New Roman" pitchFamily="18" charset="0"/>
                <a:ea typeface="標楷體" pitchFamily="65" charset="-120"/>
              </a:rPr>
              <a:t>2</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C </a:t>
            </a:r>
            <a:r>
              <a:rPr lang="en-US" altLang="zh-TW" b="1" dirty="0">
                <a:solidFill>
                  <a:srgbClr val="3333FF"/>
                </a:solidFill>
                <a:latin typeface="Times New Roman" pitchFamily="18" charset="0"/>
                <a:ea typeface="標楷體" pitchFamily="65" charset="-120"/>
              </a:rPr>
              <a:t>1</a:t>
            </a:r>
            <a:r>
              <a:rPr lang="zh-TW" altLang="en-US" b="1" dirty="0">
                <a:solidFill>
                  <a:srgbClr val="3333FF"/>
                </a:solidFill>
                <a:latin typeface="Times New Roman" pitchFamily="18" charset="0"/>
                <a:ea typeface="標楷體" pitchFamily="65" charset="-120"/>
              </a:rPr>
              <a:t>分</a:t>
            </a:r>
          </a:p>
          <a:p>
            <a:pPr eaLnBrk="0" hangingPunct="0">
              <a:lnSpc>
                <a:spcPct val="80000"/>
              </a:lnSpc>
              <a:buFont typeface="Wingdings" pitchFamily="2" charset="2"/>
              <a:buNone/>
              <a:defRPr/>
            </a:pPr>
            <a:r>
              <a:rPr lang="en-US" altLang="zh-TW" sz="1500" b="1" dirty="0">
                <a:solidFill>
                  <a:srgbClr val="FF00FF"/>
                </a:solidFill>
                <a:latin typeface="Times New Roman" pitchFamily="18" charset="0"/>
                <a:ea typeface="標楷體" pitchFamily="65" charset="-120"/>
              </a:rPr>
              <a:t>                                       6</a:t>
            </a:r>
            <a:r>
              <a:rPr lang="zh-TW" altLang="en-US" sz="1500" b="1" dirty="0">
                <a:solidFill>
                  <a:srgbClr val="FF00FF"/>
                </a:solidFill>
                <a:latin typeface="Times New Roman" pitchFamily="18" charset="0"/>
                <a:ea typeface="標楷體" pitchFamily="65" charset="-120"/>
              </a:rPr>
              <a:t>級分 </a:t>
            </a:r>
            <a:r>
              <a:rPr lang="en-US" altLang="zh-TW" sz="1500" b="1" dirty="0">
                <a:solidFill>
                  <a:srgbClr val="3333FF"/>
                </a:solidFill>
                <a:latin typeface="Times New Roman" pitchFamily="18" charset="0"/>
                <a:ea typeface="標楷體" pitchFamily="65" charset="-120"/>
              </a:rPr>
              <a:t>1</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5</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0.8</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4</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0.6</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3</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0.4</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2</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0.2</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1</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0.1</a:t>
            </a:r>
            <a:r>
              <a:rPr lang="zh-TW" altLang="en-US" sz="1500" b="1" dirty="0">
                <a:solidFill>
                  <a:srgbClr val="3333FF"/>
                </a:solidFill>
                <a:latin typeface="Times New Roman" pitchFamily="18" charset="0"/>
                <a:ea typeface="標楷體" pitchFamily="65" charset="-120"/>
              </a:rPr>
              <a:t>分</a:t>
            </a:r>
            <a:endParaRPr lang="en-US" altLang="zh-TW" sz="1500" b="1" dirty="0">
              <a:solidFill>
                <a:srgbClr val="3333FF"/>
              </a:solidFill>
              <a:latin typeface="Times New Roman" pitchFamily="18" charset="0"/>
              <a:ea typeface="標楷體" pitchFamily="65" charset="-120"/>
            </a:endParaRPr>
          </a:p>
          <a:p>
            <a:pPr eaLnBrk="0" hangingPunct="0">
              <a:lnSpc>
                <a:spcPct val="80000"/>
              </a:lnSpc>
              <a:spcBef>
                <a:spcPts val="12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第四順次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志願序積分</a:t>
            </a:r>
            <a:r>
              <a:rPr lang="en-US" altLang="zh-TW" sz="2800" dirty="0">
                <a:solidFill>
                  <a:srgbClr val="0000FF"/>
                </a:solidFill>
                <a:latin typeface="Times New Roman" pitchFamily="18" charset="0"/>
                <a:ea typeface="標楷體" pitchFamily="65" charset="-120"/>
              </a:rPr>
              <a:t>(</a:t>
            </a:r>
            <a:r>
              <a:rPr lang="zh-TW" altLang="en-US" sz="2800" dirty="0">
                <a:solidFill>
                  <a:srgbClr val="0000FF"/>
                </a:solidFill>
                <a:latin typeface="Times New Roman" pitchFamily="18" charset="0"/>
                <a:ea typeface="標楷體" pitchFamily="65" charset="-120"/>
              </a:rPr>
              <a:t>不是</a:t>
            </a:r>
            <a:r>
              <a:rPr lang="zh-TW" altLang="en-US" sz="2800" b="1" dirty="0">
                <a:solidFill>
                  <a:srgbClr val="006600"/>
                </a:solidFill>
                <a:effectLst>
                  <a:outerShdw blurRad="38100" dist="38100" dir="2700000" algn="tl">
                    <a:srgbClr val="C0C0C0"/>
                  </a:outerShdw>
                </a:effectLst>
                <a:latin typeface="Times New Roman" pitchFamily="18" charset="0"/>
                <a:ea typeface="標楷體" pitchFamily="65" charset="-120"/>
              </a:rPr>
              <a:t>志願序</a:t>
            </a:r>
            <a:r>
              <a:rPr lang="en-US" altLang="zh-TW"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 </a:t>
            </a:r>
          </a:p>
          <a:p>
            <a:pPr eaLnBrk="0" hangingPunct="0">
              <a:lnSpc>
                <a:spcPct val="80000"/>
              </a:lnSpc>
              <a:buFont typeface="Wingdings" pitchFamily="2" charset="2"/>
              <a:buNone/>
              <a:defRPr/>
            </a:pPr>
            <a:r>
              <a:rPr lang="zh-TW" altLang="en-US" b="1" dirty="0">
                <a:solidFill>
                  <a:srgbClr val="FF00FF"/>
                </a:solidFill>
                <a:latin typeface="Times New Roman" pitchFamily="18" charset="0"/>
                <a:ea typeface="標楷體" pitchFamily="65" charset="-120"/>
              </a:rPr>
              <a:t>                                  </a:t>
            </a:r>
            <a:r>
              <a:rPr lang="en-US" altLang="zh-TW" b="1" dirty="0">
                <a:solidFill>
                  <a:srgbClr val="FF00FF"/>
                </a:solidFill>
                <a:latin typeface="Times New Roman" pitchFamily="18" charset="0"/>
                <a:ea typeface="標楷體" pitchFamily="65" charset="-120"/>
              </a:rPr>
              <a:t>1〜  5</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36</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  </a:t>
            </a:r>
            <a:r>
              <a:rPr lang="en-US" altLang="zh-TW" b="1" dirty="0">
                <a:solidFill>
                  <a:srgbClr val="FF00FF"/>
                </a:solidFill>
                <a:latin typeface="Times New Roman" pitchFamily="18" charset="0"/>
                <a:ea typeface="標楷體" pitchFamily="65" charset="-120"/>
              </a:rPr>
              <a:t>6〜10</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35</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11〜15</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34</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p>
          <a:p>
            <a:pPr eaLnBrk="0" hangingPunct="0">
              <a:lnSpc>
                <a:spcPct val="80000"/>
              </a:lnSpc>
              <a:buFont typeface="Wingdings" pitchFamily="2" charset="2"/>
              <a:buNone/>
              <a:defRPr/>
            </a:pPr>
            <a:r>
              <a:rPr lang="en-US" altLang="zh-TW" b="1" dirty="0">
                <a:solidFill>
                  <a:srgbClr val="FF00FF"/>
                </a:solidFill>
                <a:latin typeface="Times New Roman" pitchFamily="18" charset="0"/>
                <a:ea typeface="標楷體" pitchFamily="65" charset="-120"/>
              </a:rPr>
              <a:t>                                16〜20</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33</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21〜30</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32</a:t>
            </a:r>
            <a:r>
              <a:rPr lang="zh-TW" altLang="en-US" b="1" dirty="0">
                <a:solidFill>
                  <a:srgbClr val="3333FF"/>
                </a:solidFill>
                <a:latin typeface="Times New Roman" pitchFamily="18" charset="0"/>
                <a:ea typeface="標楷體" pitchFamily="65" charset="-120"/>
              </a:rPr>
              <a:t>分</a:t>
            </a:r>
          </a:p>
          <a:p>
            <a:pPr eaLnBrk="0" hangingPunct="0">
              <a:lnSpc>
                <a:spcPct val="80000"/>
              </a:lnSpc>
              <a:spcBef>
                <a:spcPts val="12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第五順次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國中教育會考單科比序</a:t>
            </a:r>
            <a:endParaRPr lang="en-US" altLang="zh-TW" sz="2800" b="1" u="sng" dirty="0">
              <a:solidFill>
                <a:srgbClr val="FF0000"/>
              </a:solidFill>
              <a:effectLst>
                <a:outerShdw blurRad="38100" dist="38100" dir="2700000" algn="tl">
                  <a:srgbClr val="C0C0C0"/>
                </a:outerShdw>
              </a:effectLst>
              <a:latin typeface="Times New Roman" pitchFamily="18" charset="0"/>
              <a:ea typeface="標楷體" pitchFamily="65" charset="-120"/>
            </a:endParaRPr>
          </a:p>
          <a:p>
            <a:pPr algn="just" eaLnBrk="0" hangingPunct="0">
              <a:lnSpc>
                <a:spcPct val="80000"/>
              </a:lnSpc>
              <a:spcBef>
                <a:spcPct val="20000"/>
              </a:spcBef>
              <a:defRPr/>
            </a:pP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cs typeface="Times New Roman" pitchFamily="18" charset="0"/>
              </a:rPr>
              <a:t>                            </a:t>
            </a:r>
            <a:r>
              <a:rPr lang="zh-TW" altLang="en-US" sz="2000" dirty="0">
                <a:solidFill>
                  <a:srgbClr val="0000FF"/>
                </a:solidFill>
                <a:latin typeface="Times New Roman" pitchFamily="18" charset="0"/>
                <a:ea typeface="標楷體" pitchFamily="65" charset="-120"/>
              </a:rPr>
              <a:t>依序為</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1.</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國文</a:t>
            </a:r>
            <a:r>
              <a:rPr lang="zh-TW" altLang="en-US" sz="2000" dirty="0">
                <a:solidFill>
                  <a:srgbClr val="0000FF"/>
                </a:solidFill>
                <a:latin typeface="Times New Roman" pitchFamily="18" charset="0"/>
                <a:ea typeface="標楷體" pitchFamily="65" charset="-120"/>
              </a:rPr>
              <a:t>等級標示</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2.</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數學</a:t>
            </a:r>
            <a:r>
              <a:rPr lang="zh-TW" altLang="en-US" sz="2000" dirty="0">
                <a:solidFill>
                  <a:srgbClr val="0000FF"/>
                </a:solidFill>
                <a:latin typeface="Times New Roman" pitchFamily="18" charset="0"/>
                <a:ea typeface="標楷體" pitchFamily="65" charset="-120"/>
              </a:rPr>
              <a:t>等級標示</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3.</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英語</a:t>
            </a:r>
            <a:r>
              <a:rPr lang="zh-TW" altLang="en-US" sz="2000" dirty="0">
                <a:solidFill>
                  <a:srgbClr val="0000FF"/>
                </a:solidFill>
                <a:latin typeface="Times New Roman" pitchFamily="18" charset="0"/>
                <a:ea typeface="標楷體" pitchFamily="65" charset="-120"/>
              </a:rPr>
              <a:t>等級標示  </a:t>
            </a:r>
            <a:endPar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endParaRPr>
          </a:p>
          <a:p>
            <a:pPr eaLnBrk="0" hangingPunct="0">
              <a:lnSpc>
                <a:spcPct val="80000"/>
              </a:lnSpc>
              <a:buFont typeface="Wingdings" pitchFamily="2" charset="2"/>
              <a:buNone/>
              <a:defRPr/>
            </a:pP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                                        4.</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社會</a:t>
            </a:r>
            <a:r>
              <a:rPr lang="zh-TW" altLang="en-US" sz="2000" dirty="0">
                <a:solidFill>
                  <a:srgbClr val="0000FF"/>
                </a:solidFill>
                <a:latin typeface="Times New Roman" pitchFamily="18" charset="0"/>
                <a:ea typeface="標楷體" pitchFamily="65" charset="-120"/>
              </a:rPr>
              <a:t>等級標示</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5.</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自然</a:t>
            </a:r>
            <a:r>
              <a:rPr lang="zh-TW" altLang="en-US" sz="2000" dirty="0">
                <a:solidFill>
                  <a:srgbClr val="0000FF"/>
                </a:solidFill>
                <a:latin typeface="Times New Roman" pitchFamily="18" charset="0"/>
                <a:ea typeface="標楷體" pitchFamily="65" charset="-120"/>
              </a:rPr>
              <a:t>等級標示</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6.</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寫作測驗</a:t>
            </a:r>
            <a:r>
              <a:rPr lang="zh-TW" altLang="en-US" sz="2000" dirty="0">
                <a:solidFill>
                  <a:srgbClr val="0000FF"/>
                </a:solidFill>
                <a:latin typeface="Times New Roman" pitchFamily="18" charset="0"/>
                <a:ea typeface="標楷體" pitchFamily="65" charset="-120"/>
              </a:rPr>
              <a:t>級分</a:t>
            </a:r>
          </a:p>
        </p:txBody>
      </p:sp>
    </p:spTree>
    <p:extLst>
      <p:ext uri="{BB962C8B-B14F-4D97-AF65-F5344CB8AC3E}">
        <p14:creationId xmlns:p14="http://schemas.microsoft.com/office/powerpoint/2010/main" val="4078402089"/>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vertical)">
                                      <p:cBhvr>
                                        <p:cTn id="12" dur="1000"/>
                                        <p:tgtEl>
                                          <p:spTgt spid="9">
                                            <p:txEl>
                                              <p:pRg st="1" end="1"/>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linds(vertical)">
                                      <p:cBhvr>
                                        <p:cTn id="15" dur="10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blinds(horizontal)">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blinds(horizontal)">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blinds(horizontal)">
                                      <p:cBhvr>
                                        <p:cTn id="30" dur="5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blinds(vertical)">
                                      <p:cBhvr>
                                        <p:cTn id="35" dur="1000"/>
                                        <p:tgtEl>
                                          <p:spTgt spid="9">
                                            <p:txEl>
                                              <p:pRg st="6" end="6"/>
                                            </p:txEl>
                                          </p:spTgt>
                                        </p:tgtEl>
                                      </p:cBhvr>
                                    </p:animEffect>
                                  </p:childTnLst>
                                </p:cTn>
                              </p:par>
                              <p:par>
                                <p:cTn id="36" presetID="3" presetClass="entr" presetSubtype="5" fill="hold" nodeType="withEffect">
                                  <p:stCondLst>
                                    <p:cond delay="0"/>
                                  </p:stCondLst>
                                  <p:childTnLst>
                                    <p:set>
                                      <p:cBhvr>
                                        <p:cTn id="37" dur="1" fill="hold">
                                          <p:stCondLst>
                                            <p:cond delay="0"/>
                                          </p:stCondLst>
                                        </p:cTn>
                                        <p:tgtEl>
                                          <p:spTgt spid="9">
                                            <p:txEl>
                                              <p:pRg st="7" end="7"/>
                                            </p:txEl>
                                          </p:spTgt>
                                        </p:tgtEl>
                                        <p:attrNameLst>
                                          <p:attrName>style.visibility</p:attrName>
                                        </p:attrNameLst>
                                      </p:cBhvr>
                                      <p:to>
                                        <p:strVal val="visible"/>
                                      </p:to>
                                    </p:set>
                                    <p:animEffect transition="in" filter="blinds(vertical)">
                                      <p:cBhvr>
                                        <p:cTn id="38" dur="1000"/>
                                        <p:tgtEl>
                                          <p:spTgt spid="9">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5" fill="hold" nodeType="click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animEffect transition="in" filter="blinds(vertical)">
                                      <p:cBhvr>
                                        <p:cTn id="43" dur="1000"/>
                                        <p:tgtEl>
                                          <p:spTgt spid="9">
                                            <p:txEl>
                                              <p:pRg st="8" end="8"/>
                                            </p:txEl>
                                          </p:spTgt>
                                        </p:tgtEl>
                                      </p:cBhvr>
                                    </p:animEffect>
                                  </p:childTnLst>
                                </p:cTn>
                              </p:par>
                              <p:par>
                                <p:cTn id="44" presetID="3" presetClass="entr" presetSubtype="5" fill="hold" nodeType="withEffect">
                                  <p:stCondLst>
                                    <p:cond delay="0"/>
                                  </p:stCondLst>
                                  <p:childTnLst>
                                    <p:set>
                                      <p:cBhvr>
                                        <p:cTn id="45" dur="1" fill="hold">
                                          <p:stCondLst>
                                            <p:cond delay="0"/>
                                          </p:stCondLst>
                                        </p:cTn>
                                        <p:tgtEl>
                                          <p:spTgt spid="9">
                                            <p:txEl>
                                              <p:pRg st="9" end="9"/>
                                            </p:txEl>
                                          </p:spTgt>
                                        </p:tgtEl>
                                        <p:attrNameLst>
                                          <p:attrName>style.visibility</p:attrName>
                                        </p:attrNameLst>
                                      </p:cBhvr>
                                      <p:to>
                                        <p:strVal val="visible"/>
                                      </p:to>
                                    </p:set>
                                    <p:animEffect transition="in" filter="blinds(vertical)">
                                      <p:cBhvr>
                                        <p:cTn id="46" dur="1000"/>
                                        <p:tgtEl>
                                          <p:spTgt spid="9">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animEffect transition="in" filter="blinds(horizontal)">
                                      <p:cBhvr>
                                        <p:cTn id="51" dur="500"/>
                                        <p:tgtEl>
                                          <p:spTgt spid="9">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5" fill="hold" nodeType="clickEffect">
                                  <p:stCondLst>
                                    <p:cond delay="0"/>
                                  </p:stCondLst>
                                  <p:childTnLst>
                                    <p:set>
                                      <p:cBhvr>
                                        <p:cTn id="55" dur="1" fill="hold">
                                          <p:stCondLst>
                                            <p:cond delay="0"/>
                                          </p:stCondLst>
                                        </p:cTn>
                                        <p:tgtEl>
                                          <p:spTgt spid="9">
                                            <p:txEl>
                                              <p:pRg st="11" end="11"/>
                                            </p:txEl>
                                          </p:spTgt>
                                        </p:tgtEl>
                                        <p:attrNameLst>
                                          <p:attrName>style.visibility</p:attrName>
                                        </p:attrNameLst>
                                      </p:cBhvr>
                                      <p:to>
                                        <p:strVal val="visible"/>
                                      </p:to>
                                    </p:set>
                                    <p:animEffect transition="in" filter="blinds(vertical)">
                                      <p:cBhvr>
                                        <p:cTn id="56" dur="1000"/>
                                        <p:tgtEl>
                                          <p:spTgt spid="9">
                                            <p:txEl>
                                              <p:pRg st="11" end="11"/>
                                            </p:txEl>
                                          </p:spTgt>
                                        </p:tgtEl>
                                      </p:cBhvr>
                                    </p:animEffect>
                                  </p:childTnLst>
                                </p:cTn>
                              </p:par>
                              <p:par>
                                <p:cTn id="57" presetID="3" presetClass="entr" presetSubtype="5" fill="hold" nodeType="withEffect">
                                  <p:stCondLst>
                                    <p:cond delay="0"/>
                                  </p:stCondLst>
                                  <p:childTnLst>
                                    <p:set>
                                      <p:cBhvr>
                                        <p:cTn id="58" dur="1" fill="hold">
                                          <p:stCondLst>
                                            <p:cond delay="0"/>
                                          </p:stCondLst>
                                        </p:cTn>
                                        <p:tgtEl>
                                          <p:spTgt spid="9">
                                            <p:txEl>
                                              <p:pRg st="12" end="12"/>
                                            </p:txEl>
                                          </p:spTgt>
                                        </p:tgtEl>
                                        <p:attrNameLst>
                                          <p:attrName>style.visibility</p:attrName>
                                        </p:attrNameLst>
                                      </p:cBhvr>
                                      <p:to>
                                        <p:strVal val="visible"/>
                                      </p:to>
                                    </p:set>
                                    <p:animEffect transition="in" filter="blinds(vertical)">
                                      <p:cBhvr>
                                        <p:cTn id="59" dur="1000"/>
                                        <p:tgtEl>
                                          <p:spTgt spid="9">
                                            <p:txEl>
                                              <p:pRg st="12" end="1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9">
                                            <p:txEl>
                                              <p:pRg st="13" end="13"/>
                                            </p:txEl>
                                          </p:spTgt>
                                        </p:tgtEl>
                                        <p:attrNameLst>
                                          <p:attrName>style.visibility</p:attrName>
                                        </p:attrNameLst>
                                      </p:cBhvr>
                                      <p:to>
                                        <p:strVal val="visible"/>
                                      </p:to>
                                    </p:set>
                                    <p:animEffect transition="in" filter="blinds(horizontal)">
                                      <p:cBhvr>
                                        <p:cTn id="64" dur="500"/>
                                        <p:tgtEl>
                                          <p:spTgt spid="9">
                                            <p:txEl>
                                              <p:pRg st="13" end="1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5" fill="hold" nodeType="clickEffect">
                                  <p:stCondLst>
                                    <p:cond delay="0"/>
                                  </p:stCondLst>
                                  <p:childTnLst>
                                    <p:set>
                                      <p:cBhvr>
                                        <p:cTn id="68" dur="1" fill="hold">
                                          <p:stCondLst>
                                            <p:cond delay="0"/>
                                          </p:stCondLst>
                                        </p:cTn>
                                        <p:tgtEl>
                                          <p:spTgt spid="9">
                                            <p:txEl>
                                              <p:pRg st="14" end="14"/>
                                            </p:txEl>
                                          </p:spTgt>
                                        </p:tgtEl>
                                        <p:attrNameLst>
                                          <p:attrName>style.visibility</p:attrName>
                                        </p:attrNameLst>
                                      </p:cBhvr>
                                      <p:to>
                                        <p:strVal val="visible"/>
                                      </p:to>
                                    </p:set>
                                    <p:animEffect transition="in" filter="blinds(vertical)">
                                      <p:cBhvr>
                                        <p:cTn id="69" dur="1000"/>
                                        <p:tgtEl>
                                          <p:spTgt spid="9">
                                            <p:txEl>
                                              <p:pRg st="14" end="14"/>
                                            </p:txEl>
                                          </p:spTgt>
                                        </p:tgtEl>
                                      </p:cBhvr>
                                    </p:animEffect>
                                  </p:childTnLst>
                                </p:cTn>
                              </p:par>
                              <p:par>
                                <p:cTn id="70" presetID="3" presetClass="entr" presetSubtype="5" fill="hold" nodeType="withEffect">
                                  <p:stCondLst>
                                    <p:cond delay="0"/>
                                  </p:stCondLst>
                                  <p:childTnLst>
                                    <p:set>
                                      <p:cBhvr>
                                        <p:cTn id="71" dur="1" fill="hold">
                                          <p:stCondLst>
                                            <p:cond delay="0"/>
                                          </p:stCondLst>
                                        </p:cTn>
                                        <p:tgtEl>
                                          <p:spTgt spid="9">
                                            <p:txEl>
                                              <p:pRg st="15" end="15"/>
                                            </p:txEl>
                                          </p:spTgt>
                                        </p:tgtEl>
                                        <p:attrNameLst>
                                          <p:attrName>style.visibility</p:attrName>
                                        </p:attrNameLst>
                                      </p:cBhvr>
                                      <p:to>
                                        <p:strVal val="visible"/>
                                      </p:to>
                                    </p:set>
                                    <p:animEffect transition="in" filter="blinds(vertical)">
                                      <p:cBhvr>
                                        <p:cTn id="72" dur="1000"/>
                                        <p:tgtEl>
                                          <p:spTgt spid="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id="{15968640-77E1-48AD-9860-E800BE1AEBE0}"/>
              </a:ext>
            </a:extLst>
          </p:cNvPr>
          <p:cNvSpPr/>
          <p:nvPr/>
        </p:nvSpPr>
        <p:spPr>
          <a:xfrm>
            <a:off x="3965156" y="810970"/>
            <a:ext cx="4464496" cy="2664292"/>
          </a:xfrm>
          <a:prstGeom prst="teardrop">
            <a:avLst/>
          </a:prstGeom>
          <a:solidFill>
            <a:srgbClr val="99FF99"/>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76017" y="1358286"/>
            <a:ext cx="4286280" cy="1569660"/>
          </a:xfrm>
          <a:prstGeom prst="rect">
            <a:avLst/>
          </a:prstGeom>
          <a:noFill/>
          <a:ln w="63500">
            <a:noFill/>
            <a:prstDash val="sysDot"/>
            <a:miter lim="800000"/>
            <a:headEnd/>
            <a:tailEnd/>
          </a:ln>
        </p:spPr>
        <p:txBody>
          <a:bodyPr wrap="square">
            <a:spAutoFit/>
          </a:bodyPr>
          <a:lstStyle/>
          <a:p>
            <a:pPr algn="ctr">
              <a:defRPr/>
            </a:pPr>
            <a:r>
              <a:rPr kumimoji="0" lang="en-US" altLang="zh-TW"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110</a:t>
            </a:r>
            <a:r>
              <a:rPr kumimoji="0"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學年度的</a:t>
            </a:r>
            <a:endParaRPr kumimoji="0" lang="en-US" altLang="zh-TW"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lgn="ctr">
              <a:defRPr/>
            </a:pPr>
            <a:r>
              <a:rPr kumimoji="0"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重要提醒</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605816912"/>
      </p:ext>
    </p:extLst>
  </p:cSld>
  <p:clrMapOvr>
    <a:masterClrMapping/>
  </p:clrMapOvr>
  <p:transition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ChangeArrowheads="1"/>
          </p:cNvSpPr>
          <p:nvPr/>
        </p:nvSpPr>
        <p:spPr bwMode="auto">
          <a:xfrm>
            <a:off x="571472" y="2857496"/>
            <a:ext cx="3500462" cy="2062103"/>
          </a:xfrm>
          <a:prstGeom prst="rect">
            <a:avLst/>
          </a:prstGeom>
          <a:solidFill>
            <a:schemeClr val="accent1"/>
          </a:solidFill>
          <a:ln w="9525">
            <a:noFill/>
            <a:miter lim="800000"/>
            <a:headEnd/>
            <a:tailEnd/>
          </a:ln>
        </p:spPr>
        <p:txBody>
          <a:bodyPr wrap="square">
            <a:spAutoFit/>
          </a:bodyPr>
          <a:lstStyle/>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招生工作一環扣一環，</a:t>
            </a:r>
            <a:r>
              <a:rPr lang="zh-TW" altLang="en-US" sz="16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逾期</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難以補救</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報名</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考試、成績公告、成績複查</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選填志願</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分發</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放榜、錄取結果複查</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報到、報到後放棄</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申訴</a:t>
            </a:r>
            <a:endParaRPr lang="en-US" altLang="zh-TW" sz="16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3" name="Rectangle 4"/>
          <p:cNvSpPr txBox="1">
            <a:spLocks/>
          </p:cNvSpPr>
          <p:nvPr/>
        </p:nvSpPr>
        <p:spPr bwMode="auto">
          <a:xfrm>
            <a:off x="357158" y="642918"/>
            <a:ext cx="8429684" cy="785818"/>
          </a:xfrm>
          <a:prstGeom prst="rect">
            <a:avLst/>
          </a:prstGeom>
          <a:solidFill>
            <a:srgbClr val="FFCCFF"/>
          </a:solidFill>
          <a:ln w="12700">
            <a:solidFill>
              <a:srgbClr val="3333FF"/>
            </a:solidFill>
            <a:miter lim="800000"/>
            <a:headEnd/>
            <a:tailEnd/>
          </a:ln>
        </p:spPr>
        <p:txBody>
          <a:bodyPr anchor="ctr"/>
          <a:lstStyle/>
          <a:p>
            <a:pPr eaLnBrk="0" hangingPunct="0">
              <a:defRPr/>
            </a:pPr>
            <a:r>
              <a:rPr lang="en-US" altLang="zh-TW" sz="3600" dirty="0">
                <a:solidFill>
                  <a:srgbClr val="008000"/>
                </a:solidFill>
                <a:effectLst>
                  <a:outerShdw blurRad="38100" dist="38100" dir="2700000" algn="tl">
                    <a:srgbClr val="000000"/>
                  </a:outerShdw>
                </a:effectLst>
                <a:latin typeface="Times New Roman" pitchFamily="18" charset="0"/>
                <a:cs typeface="Times New Roman" pitchFamily="18" charset="0"/>
              </a:rPr>
              <a:t>1</a:t>
            </a:r>
            <a:r>
              <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rPr>
              <a:t>.</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掌握重要日程</a:t>
            </a:r>
            <a:endParaRPr lang="zh-TW" altLang="en-US" sz="2000" b="1" dirty="0">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grpSp>
        <p:nvGrpSpPr>
          <p:cNvPr id="2" name="群組 13"/>
          <p:cNvGrpSpPr/>
          <p:nvPr/>
        </p:nvGrpSpPr>
        <p:grpSpPr>
          <a:xfrm>
            <a:off x="4714876" y="2143116"/>
            <a:ext cx="3929090" cy="1566864"/>
            <a:chOff x="4714876" y="2357430"/>
            <a:chExt cx="3371850" cy="1352550"/>
          </a:xfrm>
        </p:grpSpPr>
        <p:pic>
          <p:nvPicPr>
            <p:cNvPr id="11" name="圖片 10" descr="images.png"/>
            <p:cNvPicPr>
              <a:picLocks noChangeAspect="1"/>
            </p:cNvPicPr>
            <p:nvPr/>
          </p:nvPicPr>
          <p:blipFill>
            <a:blip r:embed="rId2"/>
            <a:stretch>
              <a:fillRect/>
            </a:stretch>
          </p:blipFill>
          <p:spPr>
            <a:xfrm>
              <a:off x="4714876" y="2357430"/>
              <a:ext cx="3371850" cy="1352550"/>
            </a:xfrm>
            <a:prstGeom prst="rect">
              <a:avLst/>
            </a:prstGeom>
          </p:spPr>
        </p:pic>
        <p:sp>
          <p:nvSpPr>
            <p:cNvPr id="12" name="文字方塊 11"/>
            <p:cNvSpPr txBox="1"/>
            <p:nvPr/>
          </p:nvSpPr>
          <p:spPr>
            <a:xfrm>
              <a:off x="5144021" y="2850764"/>
              <a:ext cx="1593965" cy="345383"/>
            </a:xfrm>
            <a:prstGeom prst="rect">
              <a:avLst/>
            </a:prstGeom>
            <a:solidFill>
              <a:schemeClr val="bg1"/>
            </a:solidFill>
          </p:spPr>
          <p:txBody>
            <a:bodyPr wrap="square" rtlCol="0">
              <a:spAutoFit/>
            </a:bodyPr>
            <a:lstStyle/>
            <a:p>
              <a:r>
                <a:rPr lang="zh-TW" altLang="en-US" sz="2000" b="1" dirty="0">
                  <a:effectLst>
                    <a:outerShdw blurRad="38100" dist="38100" dir="2700000" algn="tl">
                      <a:srgbClr val="000000">
                        <a:alpha val="43137"/>
                      </a:srgbClr>
                    </a:outerShdw>
                  </a:effectLst>
                  <a:latin typeface="Times New Roman" pitchFamily="18" charset="0"/>
                  <a:cs typeface="Times New Roman" pitchFamily="18" charset="0"/>
                </a:rPr>
                <a:t>搜尋：</a:t>
              </a:r>
              <a:r>
                <a:rPr lang="en-US" altLang="zh-TW" sz="1000" b="1" dirty="0">
                  <a:effectLst>
                    <a:outerShdw blurRad="38100" dist="38100" dir="2700000" algn="tl">
                      <a:srgbClr val="000000">
                        <a:alpha val="43137"/>
                      </a:srgbClr>
                    </a:outerShdw>
                  </a:effectLst>
                  <a:latin typeface="Times New Roman" pitchFamily="18" charset="0"/>
                  <a:cs typeface="Times New Roman" pitchFamily="18" charset="0"/>
                </a:rPr>
                <a:t>110 </a:t>
              </a:r>
              <a:r>
                <a:rPr lang="zh-TW" altLang="en-US" sz="1000" b="1" dirty="0">
                  <a:effectLst>
                    <a:outerShdw blurRad="38100" dist="38100" dir="2700000" algn="tl">
                      <a:srgbClr val="000000">
                        <a:alpha val="43137"/>
                      </a:srgbClr>
                    </a:outerShdw>
                  </a:effectLst>
                  <a:latin typeface="Times New Roman" pitchFamily="18" charset="0"/>
                  <a:cs typeface="Times New Roman" pitchFamily="18" charset="0"/>
                </a:rPr>
                <a:t> 重要日程表</a:t>
              </a:r>
            </a:p>
          </p:txBody>
        </p:sp>
      </p:grpSp>
      <p:sp>
        <p:nvSpPr>
          <p:cNvPr id="13" name="文字方塊 12"/>
          <p:cNvSpPr txBox="1"/>
          <p:nvPr/>
        </p:nvSpPr>
        <p:spPr>
          <a:xfrm>
            <a:off x="4714876" y="4357694"/>
            <a:ext cx="3357586" cy="1569660"/>
          </a:xfrm>
          <a:prstGeom prst="rect">
            <a:avLst/>
          </a:prstGeom>
          <a:solidFill>
            <a:schemeClr val="bg1"/>
          </a:solidFill>
        </p:spPr>
        <p:txBody>
          <a:bodyPr wrap="square" rtlCol="0">
            <a:spAutoFit/>
          </a:bodyPr>
          <a:lstStyle/>
          <a:p>
            <a:r>
              <a:rPr lang="zh-TW" altLang="en-US" sz="1600" b="1" dirty="0">
                <a:effectLst>
                  <a:outerShdw blurRad="38100" dist="38100" dir="2700000" algn="tl">
                    <a:srgbClr val="000000">
                      <a:alpha val="43137"/>
                    </a:srgbClr>
                  </a:outerShdw>
                </a:effectLst>
                <a:latin typeface="Times New Roman" pitchFamily="18" charset="0"/>
                <a:cs typeface="Times New Roman" pitchFamily="18" charset="0"/>
              </a:rPr>
              <a:t>或參考學校發給的</a:t>
            </a:r>
            <a:endParaRPr lang="en-US" altLang="zh-TW" sz="1600" b="1" dirty="0">
              <a:effectLst>
                <a:outerShdw blurRad="38100" dist="38100" dir="2700000" algn="tl">
                  <a:srgbClr val="000000">
                    <a:alpha val="43137"/>
                  </a:srgbClr>
                </a:outerShdw>
              </a:effectLst>
              <a:latin typeface="Times New Roman" pitchFamily="18" charset="0"/>
              <a:cs typeface="Times New Roman" pitchFamily="18" charset="0"/>
            </a:endParaRPr>
          </a:p>
          <a:p>
            <a:r>
              <a:rPr lang="zh-TW" altLang="en-US" sz="4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國中畢業生</a:t>
            </a:r>
            <a:endParaRPr lang="en-US" altLang="zh-TW" sz="4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r>
              <a:rPr lang="zh-TW" altLang="en-US" sz="4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升學行事簡曆</a:t>
            </a:r>
          </a:p>
        </p:txBody>
      </p:sp>
      <p:grpSp>
        <p:nvGrpSpPr>
          <p:cNvPr id="4" name="群組 16"/>
          <p:cNvGrpSpPr/>
          <p:nvPr/>
        </p:nvGrpSpPr>
        <p:grpSpPr>
          <a:xfrm>
            <a:off x="857224" y="1928802"/>
            <a:ext cx="3060383" cy="4323398"/>
            <a:chOff x="857224" y="1928802"/>
            <a:chExt cx="3060383" cy="4323398"/>
          </a:xfrm>
        </p:grpSpPr>
        <p:pic>
          <p:nvPicPr>
            <p:cNvPr id="10" name="圖片 9" descr="下載.jpg"/>
            <p:cNvPicPr>
              <a:picLocks noChangeAspect="1"/>
            </p:cNvPicPr>
            <p:nvPr/>
          </p:nvPicPr>
          <p:blipFill>
            <a:blip r:embed="rId3"/>
            <a:stretch>
              <a:fillRect/>
            </a:stretch>
          </p:blipFill>
          <p:spPr>
            <a:xfrm>
              <a:off x="857224" y="1928802"/>
              <a:ext cx="3060383" cy="4323398"/>
            </a:xfrm>
            <a:prstGeom prst="rect">
              <a:avLst/>
            </a:prstGeom>
          </p:spPr>
        </p:pic>
        <p:sp>
          <p:nvSpPr>
            <p:cNvPr id="16" name="Rectangle 4"/>
            <p:cNvSpPr txBox="1">
              <a:spLocks/>
            </p:cNvSpPr>
            <p:nvPr/>
          </p:nvSpPr>
          <p:spPr bwMode="auto">
            <a:xfrm>
              <a:off x="1000100" y="3071810"/>
              <a:ext cx="2714644" cy="1928826"/>
            </a:xfrm>
            <a:prstGeom prst="rect">
              <a:avLst/>
            </a:prstGeom>
            <a:noFill/>
            <a:ln w="12700">
              <a:noFill/>
              <a:miter lim="800000"/>
              <a:headEnd/>
              <a:tailEnd/>
            </a:ln>
          </p:spPr>
          <p:txBody>
            <a:bodyPr anchor="ctr"/>
            <a:lstStyle/>
            <a:p>
              <a:pPr algn="ctr" eaLnBrk="0" hangingPunct="0">
                <a:defRPr/>
              </a:pPr>
              <a:r>
                <a:rPr lang="en-US" altLang="zh-TW" sz="2000" dirty="0">
                  <a:solidFill>
                    <a:srgbClr val="008000"/>
                  </a:solidFill>
                  <a:effectLst>
                    <a:outerShdw blurRad="38100" dist="38100" dir="2700000" algn="tl">
                      <a:srgbClr val="000000"/>
                    </a:outerShdw>
                  </a:effectLst>
                  <a:latin typeface="Times New Roman" pitchFamily="18" charset="0"/>
                  <a:cs typeface="Times New Roman" pitchFamily="18" charset="0"/>
                </a:rPr>
                <a:t>110</a:t>
              </a:r>
              <a:r>
                <a:rPr lang="zh-TW" altLang="en-US" sz="2000" dirty="0">
                  <a:solidFill>
                    <a:srgbClr val="008000"/>
                  </a:solidFill>
                  <a:effectLst>
                    <a:outerShdw blurRad="38100" dist="38100" dir="2700000" algn="tl">
                      <a:srgbClr val="000000"/>
                    </a:outerShdw>
                  </a:effectLst>
                  <a:latin typeface="Times New Roman" pitchFamily="18" charset="0"/>
                  <a:cs typeface="Times New Roman" pitchFamily="18" charset="0"/>
                </a:rPr>
                <a:t>學年度</a:t>
              </a:r>
              <a:endParaRPr lang="en-US" altLang="zh-TW" sz="2000"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algn="ctr" eaLnBrk="0" hangingPunct="0">
                <a:defRPr/>
              </a:pPr>
              <a:r>
                <a:rPr lang="zh-TW" altLang="en-US" sz="2000" b="1" dirty="0">
                  <a:solidFill>
                    <a:srgbClr val="008000"/>
                  </a:solidFill>
                  <a:effectLst>
                    <a:outerShdw blurRad="38100" dist="38100" dir="2700000" algn="tl">
                      <a:srgbClr val="000000"/>
                    </a:outerShdw>
                  </a:effectLst>
                  <a:latin typeface="Times New Roman" pitchFamily="18" charset="0"/>
                  <a:cs typeface="Times New Roman" pitchFamily="18" charset="0"/>
                </a:rPr>
                <a:t>國中教育會考及</a:t>
              </a:r>
              <a:endParaRPr lang="en-US" altLang="zh-TW" sz="2000" b="1"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algn="ctr" eaLnBrk="0" hangingPunct="0">
                <a:defRPr/>
              </a:pPr>
              <a:r>
                <a:rPr lang="zh-TW" altLang="en-US" sz="2000" b="1" dirty="0">
                  <a:solidFill>
                    <a:srgbClr val="008000"/>
                  </a:solidFill>
                  <a:effectLst>
                    <a:outerShdw blurRad="38100" dist="38100" dir="2700000" algn="tl">
                      <a:srgbClr val="000000"/>
                    </a:outerShdw>
                  </a:effectLst>
                  <a:latin typeface="Times New Roman" pitchFamily="18" charset="0"/>
                  <a:cs typeface="Times New Roman" pitchFamily="18" charset="0"/>
                </a:rPr>
                <a:t>全國高級中等學校與</a:t>
              </a:r>
              <a:endParaRPr lang="en-US" altLang="zh-TW" sz="2000" b="1"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algn="ctr" eaLnBrk="0" hangingPunct="0">
                <a:defRPr/>
              </a:pPr>
              <a:r>
                <a:rPr lang="zh-TW" altLang="en-US" sz="2000" b="1" dirty="0">
                  <a:solidFill>
                    <a:srgbClr val="008000"/>
                  </a:solidFill>
                  <a:effectLst>
                    <a:outerShdw blurRad="38100" dist="38100" dir="2700000" algn="tl">
                      <a:srgbClr val="000000"/>
                    </a:outerShdw>
                  </a:effectLst>
                  <a:latin typeface="Times New Roman" pitchFamily="18" charset="0"/>
                  <a:cs typeface="Times New Roman" pitchFamily="18" charset="0"/>
                </a:rPr>
                <a:t>專科學校五年制</a:t>
              </a:r>
              <a:endParaRPr lang="en-US" altLang="zh-TW" sz="2000" b="1"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algn="ctr" eaLnBrk="0" hangingPunct="0">
                <a:defRPr/>
              </a:pPr>
              <a:r>
                <a:rPr lang="zh-TW" altLang="en-US" sz="2000" b="1" dirty="0">
                  <a:solidFill>
                    <a:srgbClr val="008000"/>
                  </a:solidFill>
                  <a:effectLst>
                    <a:outerShdw blurRad="38100" dist="38100" dir="2700000" algn="tl">
                      <a:srgbClr val="000000"/>
                    </a:outerShdw>
                  </a:effectLst>
                  <a:latin typeface="Times New Roman" pitchFamily="18" charset="0"/>
                  <a:cs typeface="Times New Roman" pitchFamily="18" charset="0"/>
                </a:rPr>
                <a:t>適性入學重要日程表</a:t>
              </a:r>
              <a:endParaRPr lang="zh-TW" altLang="en-US" sz="2000" b="1" dirty="0">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grpSp>
      <p:grpSp>
        <p:nvGrpSpPr>
          <p:cNvPr id="5" name="群組 17"/>
          <p:cNvGrpSpPr/>
          <p:nvPr/>
        </p:nvGrpSpPr>
        <p:grpSpPr>
          <a:xfrm>
            <a:off x="1643042" y="3000372"/>
            <a:ext cx="5572164" cy="1571636"/>
            <a:chOff x="285720" y="1928802"/>
            <a:chExt cx="5572164" cy="1571636"/>
          </a:xfrm>
        </p:grpSpPr>
        <p:sp>
          <p:nvSpPr>
            <p:cNvPr id="19" name="圓角化對角線角落矩形 18"/>
            <p:cNvSpPr/>
            <p:nvPr/>
          </p:nvSpPr>
          <p:spPr>
            <a:xfrm>
              <a:off x="285720" y="1928802"/>
              <a:ext cx="5572164"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Rectangle 4"/>
            <p:cNvSpPr txBox="1">
              <a:spLocks/>
            </p:cNvSpPr>
            <p:nvPr/>
          </p:nvSpPr>
          <p:spPr bwMode="auto">
            <a:xfrm>
              <a:off x="285720" y="2000240"/>
              <a:ext cx="5572164"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學校規定交件的日期與簡章不同，要以哪一個為準？</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vertical)">
                                      <p:cBhvr>
                                        <p:cTn id="7" dur="1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linds(horizontal)">
                                      <p:cBhvr>
                                        <p:cTn id="12" dur="1000"/>
                                        <p:tgtEl>
                                          <p:spTgt spid="15">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blinds(horizontal)">
                                      <p:cBhvr>
                                        <p:cTn id="15" dur="1000"/>
                                        <p:tgtEl>
                                          <p:spTgt spid="15">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blinds(horizontal)">
                                      <p:cBhvr>
                                        <p:cTn id="18" dur="1000"/>
                                        <p:tgtEl>
                                          <p:spTgt spid="15">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blinds(horizontal)">
                                      <p:cBhvr>
                                        <p:cTn id="21" dur="1000"/>
                                        <p:tgtEl>
                                          <p:spTgt spid="15">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5">
                                            <p:txEl>
                                              <p:pRg st="5" end="5"/>
                                            </p:txEl>
                                          </p:spTgt>
                                        </p:tgtEl>
                                        <p:attrNameLst>
                                          <p:attrName>style.visibility</p:attrName>
                                        </p:attrNameLst>
                                      </p:cBhvr>
                                      <p:to>
                                        <p:strVal val="visible"/>
                                      </p:to>
                                    </p:set>
                                    <p:animEffect transition="in" filter="blinds(horizontal)">
                                      <p:cBhvr>
                                        <p:cTn id="24" dur="1000"/>
                                        <p:tgtEl>
                                          <p:spTgt spid="15">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blinds(horizontal)">
                                      <p:cBhvr>
                                        <p:cTn id="27" dur="1000"/>
                                        <p:tgtEl>
                                          <p:spTgt spid="15">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5">
                                            <p:txEl>
                                              <p:pRg st="7" end="7"/>
                                            </p:txEl>
                                          </p:spTgt>
                                        </p:tgtEl>
                                        <p:attrNameLst>
                                          <p:attrName>style.visibility</p:attrName>
                                        </p:attrNameLst>
                                      </p:cBhvr>
                                      <p:to>
                                        <p:strVal val="visible"/>
                                      </p:to>
                                    </p:set>
                                    <p:animEffect transition="in" filter="blinds(horizontal)">
                                      <p:cBhvr>
                                        <p:cTn id="30" dur="1000"/>
                                        <p:tgtEl>
                                          <p:spTgt spid="1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0-#ppt_w/2"/>
                                          </p:val>
                                        </p:tav>
                                        <p:tav tm="100000">
                                          <p:val>
                                            <p:strVal val="#ppt_x"/>
                                          </p:val>
                                        </p:tav>
                                      </p:tavLst>
                                    </p:anim>
                                    <p:anim calcmode="lin" valueType="num">
                                      <p:cBhvr additive="base">
                                        <p:cTn id="3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5" fill="hold"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blinds(vertical)">
                                      <p:cBhvr>
                                        <p:cTn id="46" dur="10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32" fill="hold" nodeType="click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box(out)">
                                      <p:cBhvr>
                                        <p:cTn id="51" dur="500"/>
                                        <p:tgtEl>
                                          <p:spTgt spid="13">
                                            <p:txEl>
                                              <p:pRg st="1" end="1"/>
                                            </p:txEl>
                                          </p:spTgt>
                                        </p:tgtEl>
                                      </p:cBhvr>
                                    </p:animEffect>
                                  </p:childTnLst>
                                </p:cTn>
                              </p:par>
                              <p:par>
                                <p:cTn id="52" presetID="4" presetClass="entr" presetSubtype="32" fill="hold" nodeType="withEffect">
                                  <p:stCondLst>
                                    <p:cond delay="0"/>
                                  </p:stCondLst>
                                  <p:childTnLst>
                                    <p:set>
                                      <p:cBhvr>
                                        <p:cTn id="53" dur="1" fill="hold">
                                          <p:stCondLst>
                                            <p:cond delay="0"/>
                                          </p:stCondLst>
                                        </p:cTn>
                                        <p:tgtEl>
                                          <p:spTgt spid="13">
                                            <p:txEl>
                                              <p:pRg st="2" end="2"/>
                                            </p:txEl>
                                          </p:spTgt>
                                        </p:tgtEl>
                                        <p:attrNameLst>
                                          <p:attrName>style.visibility</p:attrName>
                                        </p:attrNameLst>
                                      </p:cBhvr>
                                      <p:to>
                                        <p:strVal val="visible"/>
                                      </p:to>
                                    </p:set>
                                    <p:animEffect transition="in" filter="box(out)">
                                      <p:cBhvr>
                                        <p:cTn id="54" dur="500"/>
                                        <p:tgtEl>
                                          <p:spTgt spid="13">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向右箭號 7"/>
          <p:cNvSpPr/>
          <p:nvPr/>
        </p:nvSpPr>
        <p:spPr>
          <a:xfrm>
            <a:off x="500034" y="2786058"/>
            <a:ext cx="8143932" cy="1000132"/>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4"/>
          <p:cNvSpPr txBox="1">
            <a:spLocks/>
          </p:cNvSpPr>
          <p:nvPr/>
        </p:nvSpPr>
        <p:spPr bwMode="auto">
          <a:xfrm>
            <a:off x="3286116" y="428604"/>
            <a:ext cx="2928958" cy="785818"/>
          </a:xfrm>
          <a:prstGeom prst="rect">
            <a:avLst/>
          </a:prstGeom>
          <a:noFill/>
          <a:ln w="12700">
            <a:noFill/>
            <a:miter lim="800000"/>
            <a:headEnd/>
            <a:tailEnd/>
          </a:ln>
        </p:spPr>
        <p:txBody>
          <a:bodyPr anchor="ctr"/>
          <a:lstStyle/>
          <a:p>
            <a:pPr eaLnBrk="0" hangingPunct="0">
              <a:defRPr/>
            </a:pPr>
            <a:r>
              <a:rPr lang="zh-TW" altLang="en-US" sz="3600" dirty="0">
                <a:solidFill>
                  <a:srgbClr val="0000FF"/>
                </a:solidFill>
                <a:effectLst>
                  <a:outerShdw blurRad="38100" dist="38100" dir="2700000" algn="tl">
                    <a:srgbClr val="000000"/>
                  </a:outerShdw>
                </a:effectLst>
                <a:latin typeface="Times New Roman" pitchFamily="18" charset="0"/>
                <a:cs typeface="Times New Roman" pitchFamily="18" charset="0"/>
              </a:rPr>
              <a:t>招生作業流程</a:t>
            </a:r>
            <a:endParaRPr lang="zh-TW" altLang="en-US" sz="16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7" name="文字方塊 6"/>
          <p:cNvSpPr txBox="1"/>
          <p:nvPr/>
        </p:nvSpPr>
        <p:spPr>
          <a:xfrm>
            <a:off x="642910" y="2000240"/>
            <a:ext cx="2214578" cy="2693045"/>
          </a:xfrm>
          <a:prstGeom prst="rect">
            <a:avLst/>
          </a:prstGeom>
          <a:solidFill>
            <a:srgbClr val="FFFFCC"/>
          </a:solidFill>
        </p:spPr>
        <p:txBody>
          <a:bodyPr wrap="square" rtlCol="0">
            <a:spAutoFit/>
          </a:bodyPr>
          <a:lstStyle/>
          <a:p>
            <a:pPr algn="ctr"/>
            <a:r>
              <a:rPr lang="zh-TW" altLang="en-US" sz="2000" b="1" dirty="0">
                <a:solidFill>
                  <a:srgbClr val="FF0000"/>
                </a:solidFill>
                <a:effectLst>
                  <a:outerShdw blurRad="38100" dist="38100" dir="2700000" algn="tl">
                    <a:srgbClr val="000000">
                      <a:alpha val="43137"/>
                    </a:srgbClr>
                  </a:outerShdw>
                </a:effectLst>
              </a:rPr>
              <a:t>第一階段</a:t>
            </a:r>
            <a:endParaRPr lang="en-US" altLang="zh-TW" sz="2000" b="1" dirty="0">
              <a:solidFill>
                <a:srgbClr val="FF0000"/>
              </a:solidFill>
              <a:effectLst>
                <a:outerShdw blurRad="38100" dist="38100" dir="2700000" algn="tl">
                  <a:srgbClr val="000000">
                    <a:alpha val="43137"/>
                  </a:srgbClr>
                </a:outerShdw>
              </a:effectLst>
            </a:endParaRPr>
          </a:p>
          <a:p>
            <a:pPr>
              <a:spcBef>
                <a:spcPts val="600"/>
              </a:spcBef>
            </a:pPr>
            <a:r>
              <a:rPr lang="zh-TW" altLang="en-US" sz="1400" b="1" dirty="0">
                <a:effectLst>
                  <a:outerShdw blurRad="38100" dist="38100" dir="2700000" algn="tl">
                    <a:srgbClr val="000000">
                      <a:alpha val="43137"/>
                    </a:srgbClr>
                  </a:outerShdw>
                </a:effectLst>
              </a:rPr>
              <a:t>七年一貫甄選入學</a:t>
            </a:r>
            <a:endParaRPr lang="en-US" altLang="zh-TW" sz="1400" b="1" dirty="0">
              <a:effectLst>
                <a:outerShdw blurRad="38100" dist="38100" dir="2700000" algn="tl">
                  <a:srgbClr val="000000">
                    <a:alpha val="43137"/>
                  </a:srgbClr>
                </a:outerShdw>
              </a:effectLst>
            </a:endParaRPr>
          </a:p>
          <a:p>
            <a:r>
              <a:rPr lang="zh-TW" altLang="en-US" sz="1400" b="1" dirty="0"/>
              <a:t>身心障礙學生就學安置</a:t>
            </a:r>
            <a:endParaRPr lang="en-US" altLang="zh-TW" sz="1400" b="1" dirty="0"/>
          </a:p>
          <a:p>
            <a:r>
              <a:rPr lang="zh-TW" altLang="en-US" sz="1400" b="1" dirty="0"/>
              <a:t>科學班</a:t>
            </a:r>
            <a:endParaRPr lang="en-US" altLang="zh-TW" sz="1400" b="1" dirty="0"/>
          </a:p>
          <a:p>
            <a:r>
              <a:rPr lang="zh-TW" altLang="en-US" sz="1400" b="1" dirty="0"/>
              <a:t>藝術才能班術科測驗</a:t>
            </a:r>
            <a:endParaRPr lang="en-US" altLang="zh-TW" sz="1400" b="1" dirty="0"/>
          </a:p>
          <a:p>
            <a:r>
              <a:rPr lang="zh-TW" altLang="en-US" sz="1400" b="1" dirty="0"/>
              <a:t>藝術才能班競賽入學</a:t>
            </a:r>
            <a:endParaRPr lang="en-US" altLang="zh-TW" sz="1400" b="1" dirty="0"/>
          </a:p>
          <a:p>
            <a:r>
              <a:rPr lang="zh-TW" altLang="en-US" sz="1400" b="1" dirty="0"/>
              <a:t>原住民藝能班</a:t>
            </a:r>
            <a:r>
              <a:rPr lang="en-US" altLang="zh-TW" sz="1400" b="1" dirty="0"/>
              <a:t>/</a:t>
            </a:r>
            <a:r>
              <a:rPr lang="zh-TW" altLang="en-US" sz="1400" b="1" dirty="0"/>
              <a:t>實驗班</a:t>
            </a:r>
            <a:endParaRPr lang="en-US" altLang="zh-TW" sz="1400" b="1" dirty="0"/>
          </a:p>
          <a:p>
            <a:r>
              <a:rPr lang="zh-TW" altLang="en-US" sz="1400" b="1" dirty="0"/>
              <a:t>專業群科甄選入學</a:t>
            </a:r>
            <a:endParaRPr lang="en-US" altLang="zh-TW" sz="1400" b="1" dirty="0"/>
          </a:p>
          <a:p>
            <a:r>
              <a:rPr lang="zh-TW" altLang="en-US" sz="1400" b="1" dirty="0"/>
              <a:t>體育班</a:t>
            </a:r>
            <a:r>
              <a:rPr lang="en-US" altLang="zh-TW" sz="1400" b="1" dirty="0"/>
              <a:t>/</a:t>
            </a:r>
            <a:r>
              <a:rPr lang="zh-TW" altLang="en-US" sz="1400" b="1" dirty="0"/>
              <a:t>運動優良</a:t>
            </a:r>
            <a:endParaRPr lang="en-US" altLang="zh-TW" sz="1400" b="1" dirty="0"/>
          </a:p>
          <a:p>
            <a:r>
              <a:rPr lang="zh-TW" altLang="en-US" sz="1400" b="1" dirty="0"/>
              <a:t>技優入學</a:t>
            </a:r>
            <a:endParaRPr lang="en-US" altLang="zh-TW" sz="1400" b="1" dirty="0"/>
          </a:p>
          <a:p>
            <a:r>
              <a:rPr lang="zh-TW" altLang="en-US" sz="1400" b="1" dirty="0"/>
              <a:t>軍校</a:t>
            </a:r>
            <a:r>
              <a:rPr lang="en-US" sz="1400" b="1" dirty="0"/>
              <a:t>(</a:t>
            </a:r>
            <a:r>
              <a:rPr lang="zh-TW" altLang="en-US" sz="1400" b="1" dirty="0"/>
              <a:t>中正預校</a:t>
            </a:r>
            <a:r>
              <a:rPr lang="en-US" sz="1400" b="1" dirty="0"/>
              <a:t>)</a:t>
            </a:r>
            <a:endParaRPr lang="zh-TW" altLang="en-US" sz="1400" b="1" dirty="0">
              <a:effectLst>
                <a:outerShdw blurRad="38100" dist="38100" dir="2700000" algn="tl">
                  <a:srgbClr val="000000">
                    <a:alpha val="43137"/>
                  </a:srgbClr>
                </a:outerShdw>
              </a:effectLst>
            </a:endParaRPr>
          </a:p>
        </p:txBody>
      </p:sp>
      <p:grpSp>
        <p:nvGrpSpPr>
          <p:cNvPr id="2" name="群組 16"/>
          <p:cNvGrpSpPr/>
          <p:nvPr/>
        </p:nvGrpSpPr>
        <p:grpSpPr>
          <a:xfrm>
            <a:off x="2500298" y="5000636"/>
            <a:ext cx="1285884" cy="1071570"/>
            <a:chOff x="3428992" y="4857760"/>
            <a:chExt cx="1285884" cy="857256"/>
          </a:xfrm>
        </p:grpSpPr>
        <p:sp>
          <p:nvSpPr>
            <p:cNvPr id="9" name="圓角矩形 8"/>
            <p:cNvSpPr/>
            <p:nvPr/>
          </p:nvSpPr>
          <p:spPr>
            <a:xfrm>
              <a:off x="3428992" y="4857760"/>
              <a:ext cx="1285884" cy="857256"/>
            </a:xfrm>
            <a:prstGeom prst="roundRect">
              <a:avLst/>
            </a:prstGeom>
            <a:solidFill>
              <a:srgbClr val="CCFF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3428992" y="5029211"/>
              <a:ext cx="1285884" cy="418576"/>
            </a:xfrm>
            <a:prstGeom prst="rect">
              <a:avLst/>
            </a:prstGeom>
            <a:noFill/>
          </p:spPr>
          <p:txBody>
            <a:bodyPr wrap="square" rtlCol="0">
              <a:spAutoFit/>
            </a:bodyPr>
            <a:lstStyle/>
            <a:p>
              <a:pPr algn="ctr"/>
              <a:r>
                <a:rPr lang="zh-TW" altLang="en-US" sz="1400" b="1" dirty="0">
                  <a:solidFill>
                    <a:srgbClr val="3333FF"/>
                  </a:solidFill>
                  <a:effectLst>
                    <a:outerShdw blurRad="38100" dist="38100" dir="2700000" algn="tl">
                      <a:srgbClr val="000000">
                        <a:alpha val="43137"/>
                      </a:srgbClr>
                    </a:outerShdw>
                  </a:effectLst>
                </a:rPr>
                <a:t>國中教育會考</a:t>
              </a:r>
              <a:endParaRPr lang="en-US" altLang="zh-TW" sz="1400" b="1" dirty="0">
                <a:solidFill>
                  <a:srgbClr val="3333FF"/>
                </a:solidFill>
                <a:effectLst>
                  <a:outerShdw blurRad="38100" dist="38100" dir="2700000" algn="tl">
                    <a:srgbClr val="000000">
                      <a:alpha val="43137"/>
                    </a:srgbClr>
                  </a:outerShdw>
                </a:effectLst>
              </a:endParaRPr>
            </a:p>
            <a:p>
              <a:pPr algn="ctr"/>
              <a:r>
                <a:rPr lang="en-US" altLang="zh-TW" sz="1400" b="1" dirty="0">
                  <a:solidFill>
                    <a:srgbClr val="3333FF"/>
                  </a:solidFill>
                  <a:effectLst>
                    <a:outerShdw blurRad="38100" dist="38100" dir="2700000" algn="tl">
                      <a:srgbClr val="000000">
                        <a:alpha val="43137"/>
                      </a:srgbClr>
                    </a:outerShdw>
                  </a:effectLst>
                </a:rPr>
                <a:t>5/15</a:t>
              </a:r>
              <a:r>
                <a:rPr lang="zh-TW" altLang="en-US" sz="1400" b="1" dirty="0">
                  <a:solidFill>
                    <a:srgbClr val="3333FF"/>
                  </a:solidFill>
                  <a:effectLst>
                    <a:outerShdw blurRad="38100" dist="38100" dir="2700000" algn="tl">
                      <a:srgbClr val="000000">
                        <a:alpha val="43137"/>
                      </a:srgbClr>
                    </a:outerShdw>
                  </a:effectLst>
                </a:rPr>
                <a:t>～</a:t>
              </a:r>
              <a:r>
                <a:rPr lang="en-US" altLang="zh-TW" sz="1400" b="1" dirty="0">
                  <a:solidFill>
                    <a:srgbClr val="3333FF"/>
                  </a:solidFill>
                  <a:effectLst>
                    <a:outerShdw blurRad="38100" dist="38100" dir="2700000" algn="tl">
                      <a:srgbClr val="000000">
                        <a:alpha val="43137"/>
                      </a:srgbClr>
                    </a:outerShdw>
                  </a:effectLst>
                </a:rPr>
                <a:t>16</a:t>
              </a:r>
              <a:endParaRPr lang="zh-TW" altLang="en-US" sz="1400" b="1" dirty="0">
                <a:solidFill>
                  <a:srgbClr val="3333FF"/>
                </a:solidFill>
                <a:effectLst>
                  <a:outerShdw blurRad="38100" dist="38100" dir="2700000" algn="tl">
                    <a:srgbClr val="000000">
                      <a:alpha val="43137"/>
                    </a:srgbClr>
                  </a:outerShdw>
                </a:effectLst>
              </a:endParaRPr>
            </a:p>
          </p:txBody>
        </p:sp>
      </p:grpSp>
      <p:cxnSp>
        <p:nvCxnSpPr>
          <p:cNvPr id="16" name="直線單箭頭接點 15"/>
          <p:cNvCxnSpPr/>
          <p:nvPr/>
        </p:nvCxnSpPr>
        <p:spPr>
          <a:xfrm rot="5400000">
            <a:off x="1571604" y="3286124"/>
            <a:ext cx="3000396" cy="1588"/>
          </a:xfrm>
          <a:prstGeom prst="straightConnector1">
            <a:avLst/>
          </a:prstGeom>
          <a:ln w="6350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4" name="群組 20"/>
          <p:cNvGrpSpPr/>
          <p:nvPr/>
        </p:nvGrpSpPr>
        <p:grpSpPr>
          <a:xfrm>
            <a:off x="5072066" y="5000636"/>
            <a:ext cx="1285884" cy="1071570"/>
            <a:chOff x="5286380" y="4714884"/>
            <a:chExt cx="1285884" cy="1071570"/>
          </a:xfrm>
        </p:grpSpPr>
        <p:sp>
          <p:nvSpPr>
            <p:cNvPr id="19" name="圓角矩形 18"/>
            <p:cNvSpPr/>
            <p:nvPr/>
          </p:nvSpPr>
          <p:spPr>
            <a:xfrm>
              <a:off x="5286380" y="4714884"/>
              <a:ext cx="1285884" cy="1071570"/>
            </a:xfrm>
            <a:prstGeom prst="roundRect">
              <a:avLst/>
            </a:prstGeom>
            <a:solidFill>
              <a:srgbClr val="CCFF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5286380" y="4929198"/>
              <a:ext cx="1285884" cy="738664"/>
            </a:xfrm>
            <a:prstGeom prst="rect">
              <a:avLst/>
            </a:prstGeom>
            <a:noFill/>
          </p:spPr>
          <p:txBody>
            <a:bodyPr wrap="square" rtlCol="0">
              <a:spAutoFit/>
            </a:bodyPr>
            <a:lstStyle/>
            <a:p>
              <a:pPr algn="ctr"/>
              <a:r>
                <a:rPr lang="zh-TW" altLang="en-US" sz="1400" b="1" dirty="0">
                  <a:solidFill>
                    <a:srgbClr val="3333FF"/>
                  </a:solidFill>
                  <a:effectLst>
                    <a:outerShdw blurRad="38100" dist="38100" dir="2700000" algn="tl">
                      <a:srgbClr val="000000">
                        <a:alpha val="43137"/>
                      </a:srgbClr>
                    </a:outerShdw>
                  </a:effectLst>
                </a:rPr>
                <a:t>國中教育會考成績公告</a:t>
              </a:r>
              <a:endParaRPr lang="en-US" altLang="zh-TW" sz="1400" b="1" dirty="0">
                <a:solidFill>
                  <a:srgbClr val="3333FF"/>
                </a:solidFill>
                <a:effectLst>
                  <a:outerShdw blurRad="38100" dist="38100" dir="2700000" algn="tl">
                    <a:srgbClr val="000000">
                      <a:alpha val="43137"/>
                    </a:srgbClr>
                  </a:outerShdw>
                </a:effectLst>
              </a:endParaRPr>
            </a:p>
            <a:p>
              <a:pPr algn="ctr"/>
              <a:r>
                <a:rPr lang="en-US" altLang="zh-TW" sz="1400" b="1" dirty="0">
                  <a:solidFill>
                    <a:srgbClr val="3333FF"/>
                  </a:solidFill>
                  <a:effectLst>
                    <a:outerShdw blurRad="38100" dist="38100" dir="2700000" algn="tl">
                      <a:srgbClr val="000000">
                        <a:alpha val="43137"/>
                      </a:srgbClr>
                    </a:outerShdw>
                  </a:effectLst>
                </a:rPr>
                <a:t>6/4</a:t>
              </a:r>
              <a:endParaRPr lang="zh-TW" altLang="en-US" sz="1400" b="1" dirty="0">
                <a:solidFill>
                  <a:srgbClr val="3333FF"/>
                </a:solidFill>
                <a:effectLst>
                  <a:outerShdw blurRad="38100" dist="38100" dir="2700000" algn="tl">
                    <a:srgbClr val="000000">
                      <a:alpha val="43137"/>
                    </a:srgbClr>
                  </a:outerShdw>
                </a:effectLst>
              </a:endParaRPr>
            </a:p>
          </p:txBody>
        </p:sp>
      </p:grpSp>
      <p:cxnSp>
        <p:nvCxnSpPr>
          <p:cNvPr id="22" name="直線單箭頭接點 21"/>
          <p:cNvCxnSpPr/>
          <p:nvPr/>
        </p:nvCxnSpPr>
        <p:spPr>
          <a:xfrm rot="5400000">
            <a:off x="4215604" y="3286124"/>
            <a:ext cx="2999602" cy="794"/>
          </a:xfrm>
          <a:prstGeom prst="straightConnector1">
            <a:avLst/>
          </a:prstGeom>
          <a:ln w="6350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3286116" y="2000240"/>
            <a:ext cx="2214578" cy="2693045"/>
          </a:xfrm>
          <a:prstGeom prst="rect">
            <a:avLst/>
          </a:prstGeom>
          <a:solidFill>
            <a:srgbClr val="FFFFCC"/>
          </a:solidFill>
        </p:spPr>
        <p:txBody>
          <a:bodyPr wrap="square" rtlCol="0">
            <a:spAutoFit/>
          </a:bodyPr>
          <a:lstStyle/>
          <a:p>
            <a:pPr algn="ctr"/>
            <a:r>
              <a:rPr lang="zh-TW" altLang="en-US" sz="2000" b="1" dirty="0">
                <a:solidFill>
                  <a:srgbClr val="FF0000"/>
                </a:solidFill>
                <a:effectLst>
                  <a:outerShdw blurRad="38100" dist="38100" dir="2700000" algn="tl">
                    <a:srgbClr val="000000">
                      <a:alpha val="43137"/>
                    </a:srgbClr>
                  </a:outerShdw>
                </a:effectLst>
              </a:rPr>
              <a:t>第二階段</a:t>
            </a:r>
          </a:p>
          <a:p>
            <a:pPr>
              <a:spcBef>
                <a:spcPts val="600"/>
              </a:spcBef>
            </a:pPr>
            <a:r>
              <a:rPr lang="zh-TW" altLang="en-US" sz="1400" b="1" dirty="0"/>
              <a:t>產業特殊需求類科入學</a:t>
            </a:r>
            <a:endParaRPr lang="en-US" altLang="zh-TW" sz="1400" b="1" dirty="0"/>
          </a:p>
          <a:p>
            <a:pPr>
              <a:spcBef>
                <a:spcPts val="0"/>
              </a:spcBef>
            </a:pPr>
            <a:r>
              <a:rPr lang="zh-TW" altLang="en-US" sz="1400" b="1" dirty="0"/>
              <a:t>技術型高中單獨招生</a:t>
            </a:r>
            <a:endParaRPr lang="en-US" altLang="zh-TW" sz="1400" b="1" dirty="0"/>
          </a:p>
          <a:p>
            <a:pPr>
              <a:spcBef>
                <a:spcPts val="0"/>
              </a:spcBef>
            </a:pPr>
            <a:r>
              <a:rPr lang="zh-TW" altLang="en-US" sz="1400" b="1" dirty="0"/>
              <a:t>實用技能學程</a:t>
            </a:r>
            <a:endParaRPr lang="en-US" altLang="zh-TW" sz="1400" b="1" dirty="0"/>
          </a:p>
          <a:p>
            <a:pPr>
              <a:spcBef>
                <a:spcPts val="0"/>
              </a:spcBef>
            </a:pPr>
            <a:r>
              <a:rPr lang="zh-TW" altLang="en-US" sz="1400" b="1" dirty="0"/>
              <a:t>建教班</a:t>
            </a:r>
            <a:r>
              <a:rPr lang="en-US" altLang="zh-TW" sz="1400" b="1" dirty="0"/>
              <a:t>/</a:t>
            </a:r>
            <a:r>
              <a:rPr lang="zh-TW" altLang="en-US" sz="1400" b="1" dirty="0"/>
              <a:t>產學班</a:t>
            </a:r>
            <a:r>
              <a:rPr lang="en-US" altLang="zh-TW" sz="1400" b="1" dirty="0"/>
              <a:t>/</a:t>
            </a:r>
            <a:r>
              <a:rPr lang="zh-TW" altLang="en-US" sz="1400" b="1" dirty="0"/>
              <a:t>菁英班</a:t>
            </a:r>
            <a:endParaRPr lang="en-US" altLang="zh-TW" sz="1400" b="1" dirty="0"/>
          </a:p>
          <a:p>
            <a:pPr>
              <a:spcBef>
                <a:spcPts val="0"/>
              </a:spcBef>
            </a:pPr>
            <a:r>
              <a:rPr lang="zh-TW" altLang="en-US" sz="1400" b="1" dirty="0"/>
              <a:t>完全免試入學</a:t>
            </a:r>
            <a:endParaRPr lang="en-US" altLang="zh-TW" sz="1400" b="1" dirty="0"/>
          </a:p>
          <a:p>
            <a:pPr>
              <a:spcBef>
                <a:spcPts val="0"/>
              </a:spcBef>
            </a:pPr>
            <a:r>
              <a:rPr lang="zh-TW" altLang="en-US" sz="1600" b="1" dirty="0">
                <a:solidFill>
                  <a:srgbClr val="3333FF"/>
                </a:solidFill>
                <a:effectLst>
                  <a:outerShdw blurRad="38100" dist="38100" dir="2700000" algn="tl">
                    <a:srgbClr val="000000">
                      <a:alpha val="43137"/>
                    </a:srgbClr>
                  </a:outerShdw>
                </a:effectLst>
              </a:rPr>
              <a:t>新北市私立高中職</a:t>
            </a:r>
            <a:endParaRPr lang="en-US" altLang="zh-TW" sz="1600" b="1" dirty="0">
              <a:solidFill>
                <a:srgbClr val="3333FF"/>
              </a:solidFill>
              <a:effectLst>
                <a:outerShdw blurRad="38100" dist="38100" dir="2700000" algn="tl">
                  <a:srgbClr val="000000">
                    <a:alpha val="43137"/>
                  </a:srgbClr>
                </a:outerShdw>
              </a:effectLst>
            </a:endParaRPr>
          </a:p>
          <a:p>
            <a:pPr>
              <a:spcBef>
                <a:spcPts val="0"/>
              </a:spcBef>
            </a:pPr>
            <a:r>
              <a:rPr lang="zh-TW" altLang="en-US" sz="1600" b="1" dirty="0">
                <a:solidFill>
                  <a:srgbClr val="3333FF"/>
                </a:solidFill>
                <a:effectLst>
                  <a:outerShdw blurRad="38100" dist="38100" dir="2700000" algn="tl">
                    <a:srgbClr val="000000">
                      <a:alpha val="43137"/>
                    </a:srgbClr>
                  </a:outerShdw>
                </a:effectLst>
              </a:rPr>
              <a:t>優先免試入學</a:t>
            </a:r>
            <a:endParaRPr lang="en-US" altLang="zh-TW" sz="1600" b="1" dirty="0">
              <a:solidFill>
                <a:srgbClr val="3333FF"/>
              </a:solidFill>
              <a:effectLst>
                <a:outerShdw blurRad="38100" dist="38100" dir="2700000" algn="tl">
                  <a:srgbClr val="000000">
                    <a:alpha val="43137"/>
                  </a:srgbClr>
                </a:outerShdw>
              </a:effectLst>
            </a:endParaRPr>
          </a:p>
          <a:p>
            <a:pPr>
              <a:spcBef>
                <a:spcPts val="0"/>
              </a:spcBef>
            </a:pPr>
            <a:r>
              <a:rPr lang="zh-TW" altLang="en-US" sz="1600" b="1" dirty="0">
                <a:solidFill>
                  <a:srgbClr val="008000"/>
                </a:solidFill>
                <a:effectLst>
                  <a:outerShdw blurRad="38100" dist="38100" dir="2700000" algn="tl">
                    <a:srgbClr val="000000">
                      <a:alpha val="43137"/>
                    </a:srgbClr>
                  </a:outerShdw>
                </a:effectLst>
              </a:rPr>
              <a:t>五專優先免試入學</a:t>
            </a:r>
            <a:endParaRPr lang="en-US" altLang="zh-TW" sz="1200" b="1" dirty="0">
              <a:solidFill>
                <a:srgbClr val="3333FF"/>
              </a:solidFill>
              <a:effectLst>
                <a:outerShdw blurRad="38100" dist="38100" dir="2700000" algn="tl">
                  <a:srgbClr val="000000">
                    <a:alpha val="43137"/>
                  </a:srgbClr>
                </a:outerShdw>
              </a:effectLst>
            </a:endParaRPr>
          </a:p>
          <a:p>
            <a:pPr>
              <a:spcBef>
                <a:spcPts val="0"/>
              </a:spcBef>
            </a:pPr>
            <a:endParaRPr lang="en-US" altLang="zh-TW" sz="1200" b="1" dirty="0">
              <a:solidFill>
                <a:srgbClr val="3333FF"/>
              </a:solidFill>
              <a:effectLst>
                <a:outerShdw blurRad="38100" dist="38100" dir="2700000" algn="tl">
                  <a:srgbClr val="000000">
                    <a:alpha val="43137"/>
                  </a:srgbClr>
                </a:outerShdw>
              </a:effectLst>
            </a:endParaRPr>
          </a:p>
          <a:p>
            <a:pPr>
              <a:spcBef>
                <a:spcPts val="0"/>
              </a:spcBef>
            </a:pPr>
            <a:endParaRPr lang="en-US" altLang="zh-TW" sz="1400" b="1" dirty="0">
              <a:solidFill>
                <a:srgbClr val="3333FF"/>
              </a:solidFill>
              <a:effectLst>
                <a:outerShdw blurRad="38100" dist="38100" dir="2700000" algn="tl">
                  <a:srgbClr val="000000">
                    <a:alpha val="43137"/>
                  </a:srgbClr>
                </a:outerShdw>
              </a:effectLst>
            </a:endParaRPr>
          </a:p>
        </p:txBody>
      </p:sp>
      <p:sp>
        <p:nvSpPr>
          <p:cNvPr id="25" name="文字方塊 24"/>
          <p:cNvSpPr txBox="1"/>
          <p:nvPr/>
        </p:nvSpPr>
        <p:spPr>
          <a:xfrm>
            <a:off x="5929322" y="2000240"/>
            <a:ext cx="2214578" cy="2677656"/>
          </a:xfrm>
          <a:prstGeom prst="rect">
            <a:avLst/>
          </a:prstGeom>
          <a:solidFill>
            <a:srgbClr val="FFFFCC"/>
          </a:solidFill>
        </p:spPr>
        <p:txBody>
          <a:bodyPr wrap="square" rtlCol="0">
            <a:spAutoFit/>
          </a:bodyPr>
          <a:lstStyle/>
          <a:p>
            <a:pPr algn="ctr"/>
            <a:r>
              <a:rPr lang="zh-TW" altLang="en-US" sz="2000" b="1" dirty="0">
                <a:solidFill>
                  <a:srgbClr val="FF0000"/>
                </a:solidFill>
                <a:effectLst>
                  <a:outerShdw blurRad="38100" dist="38100" dir="2700000" algn="tl">
                    <a:srgbClr val="000000">
                      <a:alpha val="43137"/>
                    </a:srgbClr>
                  </a:outerShdw>
                </a:effectLst>
              </a:rPr>
              <a:t>第三階段</a:t>
            </a:r>
            <a:endParaRPr lang="en-US" altLang="zh-TW" sz="2000" b="1" dirty="0">
              <a:solidFill>
                <a:srgbClr val="FF0000"/>
              </a:solidFill>
              <a:effectLst>
                <a:outerShdw blurRad="38100" dist="38100" dir="2700000" algn="tl">
                  <a:srgbClr val="000000">
                    <a:alpha val="43137"/>
                  </a:srgbClr>
                </a:outerShdw>
              </a:effectLst>
            </a:endParaRPr>
          </a:p>
          <a:p>
            <a:pPr>
              <a:spcBef>
                <a:spcPts val="0"/>
              </a:spcBef>
            </a:pPr>
            <a:r>
              <a:rPr lang="zh-TW" altLang="en-US" sz="1600" b="1" dirty="0">
                <a:solidFill>
                  <a:srgbClr val="3333FF"/>
                </a:solidFill>
                <a:effectLst>
                  <a:outerShdw blurRad="38100" dist="38100" dir="2700000" algn="tl">
                    <a:srgbClr val="000000">
                      <a:alpha val="43137"/>
                    </a:srgbClr>
                  </a:outerShdw>
                </a:effectLst>
              </a:rPr>
              <a:t>新北市公立高中職</a:t>
            </a:r>
            <a:endParaRPr lang="en-US" altLang="zh-TW" sz="1600" b="1" dirty="0">
              <a:solidFill>
                <a:srgbClr val="3333FF"/>
              </a:solidFill>
              <a:effectLst>
                <a:outerShdw blurRad="38100" dist="38100" dir="2700000" algn="tl">
                  <a:srgbClr val="000000">
                    <a:alpha val="43137"/>
                  </a:srgbClr>
                </a:outerShdw>
              </a:effectLst>
            </a:endParaRPr>
          </a:p>
          <a:p>
            <a:pPr>
              <a:spcBef>
                <a:spcPts val="0"/>
              </a:spcBef>
            </a:pPr>
            <a:r>
              <a:rPr lang="zh-TW" altLang="en-US" sz="1600" b="1" dirty="0">
                <a:solidFill>
                  <a:srgbClr val="3333FF"/>
                </a:solidFill>
                <a:effectLst>
                  <a:outerShdw blurRad="38100" dist="38100" dir="2700000" algn="tl">
                    <a:srgbClr val="000000">
                      <a:alpha val="43137"/>
                    </a:srgbClr>
                  </a:outerShdw>
                </a:effectLst>
              </a:rPr>
              <a:t>優先免試入學</a:t>
            </a:r>
            <a:r>
              <a:rPr lang="en-US" sz="1200" b="1" dirty="0">
                <a:solidFill>
                  <a:srgbClr val="3333FF"/>
                </a:solidFill>
                <a:effectLst>
                  <a:outerShdw blurRad="38100" dist="38100" dir="2700000" algn="tl">
                    <a:srgbClr val="000000">
                      <a:alpha val="43137"/>
                    </a:srgbClr>
                  </a:outerShdw>
                </a:effectLst>
              </a:rPr>
              <a:t>(</a:t>
            </a:r>
            <a:r>
              <a:rPr lang="zh-TW" altLang="en-US" sz="1200" b="1" dirty="0">
                <a:solidFill>
                  <a:srgbClr val="3333FF"/>
                </a:solidFill>
                <a:effectLst>
                  <a:outerShdw blurRad="38100" dist="38100" dir="2700000" algn="tl">
                    <a:srgbClr val="000000">
                      <a:alpha val="43137"/>
                    </a:srgbClr>
                  </a:outerShdw>
                </a:effectLst>
              </a:rPr>
              <a:t>含直升</a:t>
            </a:r>
            <a:r>
              <a:rPr lang="en-US" sz="1200" b="1" dirty="0">
                <a:solidFill>
                  <a:srgbClr val="3333FF"/>
                </a:solidFill>
                <a:effectLst>
                  <a:outerShdw blurRad="38100" dist="38100" dir="2700000" algn="tl">
                    <a:srgbClr val="000000">
                      <a:alpha val="43137"/>
                    </a:srgbClr>
                  </a:outerShdw>
                </a:effectLst>
              </a:rPr>
              <a:t>)</a:t>
            </a:r>
            <a:endParaRPr lang="en-US" altLang="zh-TW" sz="1200" b="1" dirty="0"/>
          </a:p>
          <a:p>
            <a:pPr>
              <a:spcBef>
                <a:spcPts val="0"/>
              </a:spcBef>
            </a:pPr>
            <a:r>
              <a:rPr lang="zh-TW" altLang="en-US" sz="1600" b="1" dirty="0">
                <a:solidFill>
                  <a:srgbClr val="3333FF"/>
                </a:solidFill>
                <a:effectLst>
                  <a:outerShdw blurRad="38100" dist="38100" dir="2700000" algn="tl">
                    <a:srgbClr val="000000">
                      <a:alpha val="43137"/>
                    </a:srgbClr>
                  </a:outerShdw>
                </a:effectLst>
              </a:rPr>
              <a:t>高中職免試入學</a:t>
            </a:r>
            <a:endParaRPr lang="en-US" altLang="zh-TW" sz="1600" b="1" dirty="0">
              <a:solidFill>
                <a:srgbClr val="3333FF"/>
              </a:solidFill>
              <a:effectLst>
                <a:outerShdw blurRad="38100" dist="38100" dir="2700000" algn="tl">
                  <a:srgbClr val="000000">
                    <a:alpha val="43137"/>
                  </a:srgbClr>
                </a:outerShdw>
              </a:effectLst>
            </a:endParaRPr>
          </a:p>
          <a:p>
            <a:pPr>
              <a:spcBef>
                <a:spcPts val="0"/>
              </a:spcBef>
            </a:pPr>
            <a:r>
              <a:rPr lang="zh-TW" altLang="en-US" sz="1600" b="1" dirty="0">
                <a:solidFill>
                  <a:srgbClr val="008000"/>
                </a:solidFill>
                <a:effectLst>
                  <a:outerShdw blurRad="38100" dist="38100" dir="2700000" algn="tl">
                    <a:srgbClr val="000000">
                      <a:alpha val="43137"/>
                    </a:srgbClr>
                  </a:outerShdw>
                </a:effectLst>
              </a:rPr>
              <a:t>五專免試入學</a:t>
            </a:r>
            <a:endParaRPr lang="en-US" altLang="zh-TW" sz="1600" b="1" dirty="0">
              <a:solidFill>
                <a:srgbClr val="008000"/>
              </a:solidFill>
              <a:effectLst>
                <a:outerShdw blurRad="38100" dist="38100" dir="2700000" algn="tl">
                  <a:srgbClr val="000000">
                    <a:alpha val="43137"/>
                  </a:srgbClr>
                </a:outerShdw>
              </a:effectLst>
            </a:endParaRPr>
          </a:p>
          <a:p>
            <a:pPr>
              <a:spcBef>
                <a:spcPts val="0"/>
              </a:spcBef>
            </a:pPr>
            <a:r>
              <a:rPr lang="zh-TW" altLang="en-US" sz="1400" b="1" dirty="0"/>
              <a:t>學科考試分發入學</a:t>
            </a:r>
            <a:endParaRPr lang="en-US" altLang="zh-TW" sz="1400" b="1" dirty="0"/>
          </a:p>
          <a:p>
            <a:pPr>
              <a:spcBef>
                <a:spcPts val="0"/>
              </a:spcBef>
            </a:pPr>
            <a:r>
              <a:rPr lang="zh-TW" altLang="en-US" sz="1400" b="1" dirty="0"/>
              <a:t>私校獨招</a:t>
            </a:r>
            <a:endParaRPr lang="en-US" altLang="zh-TW" sz="1400" b="1" dirty="0"/>
          </a:p>
          <a:p>
            <a:pPr>
              <a:spcBef>
                <a:spcPts val="0"/>
              </a:spcBef>
            </a:pPr>
            <a:endParaRPr lang="en-US" altLang="zh-TW" sz="1400" b="1" dirty="0"/>
          </a:p>
          <a:p>
            <a:pPr>
              <a:spcBef>
                <a:spcPts val="0"/>
              </a:spcBef>
            </a:pPr>
            <a:endParaRPr lang="en-US" altLang="zh-TW" sz="1400" b="1" dirty="0"/>
          </a:p>
          <a:p>
            <a:pPr>
              <a:spcBef>
                <a:spcPts val="0"/>
              </a:spcBef>
            </a:pPr>
            <a:r>
              <a:rPr lang="zh-TW" altLang="en-US" sz="1400" b="1" dirty="0">
                <a:solidFill>
                  <a:srgbClr val="FF00FF"/>
                </a:solidFill>
              </a:rPr>
              <a:t>免試、特招之續招</a:t>
            </a:r>
            <a:endParaRPr lang="en-US" altLang="zh-TW" sz="1400" b="1" dirty="0">
              <a:solidFill>
                <a:srgbClr val="FF00FF"/>
              </a:solidFill>
            </a:endParaRPr>
          </a:p>
          <a:p>
            <a:pPr>
              <a:spcBef>
                <a:spcPts val="0"/>
              </a:spcBef>
            </a:pPr>
            <a:r>
              <a:rPr lang="zh-TW" altLang="en-US" sz="1400" b="1" dirty="0">
                <a:solidFill>
                  <a:srgbClr val="FF00FF"/>
                </a:solidFill>
                <a:effectLst>
                  <a:outerShdw blurRad="38100" dist="38100" dir="2700000" algn="tl">
                    <a:srgbClr val="000000">
                      <a:alpha val="43137"/>
                    </a:srgbClr>
                  </a:outerShdw>
                </a:effectLst>
              </a:rPr>
              <a:t>其他招生管道</a:t>
            </a:r>
            <a:endParaRPr lang="zh-TW" altLang="en-US" sz="1400" b="1" dirty="0">
              <a:effectLst>
                <a:outerShdw blurRad="38100" dist="38100" dir="2700000" algn="tl">
                  <a:srgbClr val="000000">
                    <a:alpha val="43137"/>
                  </a:srgbClr>
                </a:outerShdw>
              </a:effectLst>
            </a:endParaRPr>
          </a:p>
        </p:txBody>
      </p:sp>
      <p:sp>
        <p:nvSpPr>
          <p:cNvPr id="15" name="文字方塊 14"/>
          <p:cNvSpPr txBox="1"/>
          <p:nvPr/>
        </p:nvSpPr>
        <p:spPr>
          <a:xfrm>
            <a:off x="642910" y="1357298"/>
            <a:ext cx="4857784" cy="461665"/>
          </a:xfrm>
          <a:prstGeom prst="rect">
            <a:avLst/>
          </a:prstGeom>
          <a:solidFill>
            <a:srgbClr val="FFCCFF"/>
          </a:solidFill>
          <a:ln w="19050">
            <a:solidFill>
              <a:srgbClr val="FF0000"/>
            </a:solidFill>
          </a:ln>
        </p:spPr>
        <p:txBody>
          <a:bodyPr wrap="square" rtlCol="0">
            <a:spAutoFit/>
          </a:bodyPr>
          <a:lstStyle/>
          <a:p>
            <a:pPr algn="ctr"/>
            <a:r>
              <a:rPr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不採計國中教育會考成績</a:t>
            </a:r>
          </a:p>
        </p:txBody>
      </p:sp>
      <p:sp>
        <p:nvSpPr>
          <p:cNvPr id="17" name="文字方塊 16"/>
          <p:cNvSpPr txBox="1"/>
          <p:nvPr/>
        </p:nvSpPr>
        <p:spPr>
          <a:xfrm>
            <a:off x="5929322" y="1357298"/>
            <a:ext cx="2643206" cy="461665"/>
          </a:xfrm>
          <a:prstGeom prst="rect">
            <a:avLst/>
          </a:prstGeom>
          <a:solidFill>
            <a:srgbClr val="FFCCFF"/>
          </a:solidFill>
          <a:ln w="19050">
            <a:solidFill>
              <a:srgbClr val="FF0000"/>
            </a:solidFill>
          </a:ln>
        </p:spPr>
        <p:txBody>
          <a:bodyPr wrap="square" rtlCol="0">
            <a:spAutoFit/>
          </a:bodyPr>
          <a:lstStyle/>
          <a:p>
            <a:pPr algn="ctr"/>
            <a:r>
              <a:rPr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原則採計會考成績</a:t>
            </a:r>
          </a:p>
        </p:txBody>
      </p:sp>
      <p:sp>
        <p:nvSpPr>
          <p:cNvPr id="6" name="文字方塊 5">
            <a:extLst>
              <a:ext uri="{FF2B5EF4-FFF2-40B4-BE49-F238E27FC236}">
                <a16:creationId xmlns:a16="http://schemas.microsoft.com/office/drawing/2014/main" id="{94C7EAEA-1FD3-4FFC-AA35-B76D124E94D8}"/>
              </a:ext>
            </a:extLst>
          </p:cNvPr>
          <p:cNvSpPr txBox="1"/>
          <p:nvPr/>
        </p:nvSpPr>
        <p:spPr>
          <a:xfrm>
            <a:off x="0" y="0"/>
            <a:ext cx="1368152" cy="369332"/>
          </a:xfrm>
          <a:prstGeom prst="rect">
            <a:avLst/>
          </a:prstGeom>
          <a:noFill/>
        </p:spPr>
        <p:txBody>
          <a:bodyPr wrap="square" rtlCol="0">
            <a:spAutoFit/>
          </a:bodyPr>
          <a:lstStyle/>
          <a:p>
            <a:r>
              <a:rPr lang="zh-TW" altLang="en-US" dirty="0"/>
              <a:t>新北市</a:t>
            </a:r>
          </a:p>
        </p:txBody>
      </p:sp>
    </p:spTree>
    <p:extLst>
      <p:ext uri="{BB962C8B-B14F-4D97-AF65-F5344CB8AC3E}">
        <p14:creationId xmlns:p14="http://schemas.microsoft.com/office/powerpoint/2010/main" val="88083781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vertical)">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amond(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3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amond(out)">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amond(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3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amond(out)">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ssolv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linds(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dissolv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4" grpId="0" animBg="1"/>
      <p:bldP spid="25" grpId="0" animBg="1"/>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357158" y="642918"/>
            <a:ext cx="8429684" cy="1143008"/>
          </a:xfrm>
          <a:prstGeom prst="rect">
            <a:avLst/>
          </a:prstGeom>
          <a:solidFill>
            <a:srgbClr val="FFCCFF"/>
          </a:solidFill>
          <a:ln w="12700">
            <a:solidFill>
              <a:srgbClr val="3333FF"/>
            </a:solidFill>
            <a:miter lim="800000"/>
            <a:headEnd/>
            <a:tailEnd/>
          </a:ln>
        </p:spPr>
        <p:txBody>
          <a:bodyPr anchor="ctr"/>
          <a:lstStyle/>
          <a:p>
            <a:pPr eaLnBrk="0" hangingPunct="0">
              <a:defRPr/>
            </a:pPr>
            <a:r>
              <a:rPr lang="en-US" altLang="zh-TW" sz="3600" dirty="0">
                <a:solidFill>
                  <a:srgbClr val="008000"/>
                </a:solidFill>
                <a:effectLst>
                  <a:outerShdw blurRad="38100" dist="38100" dir="2700000" algn="tl">
                    <a:srgbClr val="000000"/>
                  </a:outerShdw>
                </a:effectLst>
                <a:latin typeface="Times New Roman" pitchFamily="18" charset="0"/>
                <a:cs typeface="Times New Roman" pitchFamily="18" charset="0"/>
              </a:rPr>
              <a:t>2</a:t>
            </a:r>
            <a:r>
              <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rPr>
              <a:t>.</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zh-TW" altLang="en-US" sz="4800" b="1" dirty="0">
                <a:solidFill>
                  <a:srgbClr val="FF00FF"/>
                </a:solidFill>
                <a:effectLst>
                  <a:outerShdw blurRad="38100" dist="38100" dir="2700000" algn="tl">
                    <a:srgbClr val="000000"/>
                  </a:outerShdw>
                </a:effectLst>
                <a:latin typeface="Times New Roman" pitchFamily="18" charset="0"/>
                <a:cs typeface="Times New Roman" pitchFamily="18" charset="0"/>
              </a:rPr>
              <a:t>考</a:t>
            </a:r>
            <a:r>
              <a:rPr lang="zh-TW" altLang="en-US" sz="3600" b="1" dirty="0">
                <a:solidFill>
                  <a:srgbClr val="FF00FF"/>
                </a:solidFill>
                <a:effectLst>
                  <a:outerShdw blurRad="38100" dist="38100" dir="2700000" algn="tl">
                    <a:srgbClr val="000000"/>
                  </a:outerShdw>
                </a:effectLst>
                <a:latin typeface="Times New Roman" pitchFamily="18" charset="0"/>
                <a:cs typeface="Times New Roman" pitchFamily="18" charset="0"/>
              </a:rPr>
              <a:t> </a:t>
            </a:r>
            <a:r>
              <a:rPr lang="zh-TW" altLang="en-US" sz="4800" b="1" dirty="0">
                <a:solidFill>
                  <a:srgbClr val="3333FF"/>
                </a:solidFill>
                <a:effectLst>
                  <a:outerShdw blurRad="38100" dist="38100" dir="2700000" algn="tl">
                    <a:srgbClr val="000000"/>
                  </a:outerShdw>
                </a:effectLst>
                <a:latin typeface="Times New Roman" pitchFamily="18" charset="0"/>
                <a:cs typeface="Times New Roman" pitchFamily="18" charset="0"/>
              </a:rPr>
              <a:t>招</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 分離的多元入學方式</a:t>
            </a:r>
            <a:endPar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eaLnBrk="0" hangingPunct="0">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zh-TW" altLang="en-US" sz="2000" b="1" dirty="0">
                <a:solidFill>
                  <a:srgbClr val="FF00FF"/>
                </a:solidFill>
                <a:effectLst>
                  <a:outerShdw blurRad="38100" dist="38100" dir="2700000" algn="tl">
                    <a:srgbClr val="000000"/>
                  </a:outerShdw>
                </a:effectLst>
                <a:latin typeface="標楷體" pitchFamily="65" charset="-120"/>
                <a:ea typeface="標楷體" pitchFamily="65" charset="-120"/>
                <a:cs typeface="Times New Roman" pitchFamily="18" charset="0"/>
              </a:rPr>
              <a:t>考試→取得成績證明</a:t>
            </a: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20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招生→取得入學資格</a:t>
            </a:r>
            <a:endPar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grpSp>
        <p:nvGrpSpPr>
          <p:cNvPr id="2" name="群組 14"/>
          <p:cNvGrpSpPr/>
          <p:nvPr/>
        </p:nvGrpSpPr>
        <p:grpSpPr>
          <a:xfrm>
            <a:off x="500034" y="2071678"/>
            <a:ext cx="8143932" cy="4357718"/>
            <a:chOff x="0" y="5143512"/>
            <a:chExt cx="4429124" cy="1571636"/>
          </a:xfrm>
        </p:grpSpPr>
        <p:sp>
          <p:nvSpPr>
            <p:cNvPr id="9" name="爆炸 2 8"/>
            <p:cNvSpPr/>
            <p:nvPr/>
          </p:nvSpPr>
          <p:spPr>
            <a:xfrm>
              <a:off x="0" y="5143512"/>
              <a:ext cx="4429124" cy="1571636"/>
            </a:xfrm>
            <a:prstGeom prst="irregularSeal2">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ectangle 4"/>
            <p:cNvSpPr txBox="1">
              <a:spLocks/>
            </p:cNvSpPr>
            <p:nvPr/>
          </p:nvSpPr>
          <p:spPr bwMode="auto">
            <a:xfrm>
              <a:off x="995291" y="5633038"/>
              <a:ext cx="2500330" cy="553801"/>
            </a:xfrm>
            <a:prstGeom prst="rect">
              <a:avLst/>
            </a:prstGeom>
            <a:noFill/>
            <a:ln w="12700">
              <a:noFill/>
              <a:miter lim="800000"/>
              <a:headEnd/>
              <a:tailEnd/>
            </a:ln>
          </p:spPr>
          <p:txBody>
            <a:bodyPr anchor="ctr"/>
            <a:lstStyle/>
            <a:p>
              <a:pPr eaLnBrk="0" hangingPunct="0">
                <a:defRPr/>
              </a:pPr>
              <a:r>
                <a:rPr lang="zh-TW" altLang="en-US" sz="36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只參加國中教育會考</a:t>
              </a:r>
              <a:endParaRPr lang="en-US" altLang="zh-TW" sz="36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eaLnBrk="0" hangingPunct="0">
                <a:defRPr/>
              </a:pPr>
              <a:r>
                <a:rPr lang="zh-TW" altLang="en-US" sz="36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並不意謂就有學校唸</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3076" name="Rectangle 9"/>
          <p:cNvSpPr>
            <a:spLocks noChangeArrowheads="1"/>
          </p:cNvSpPr>
          <p:nvPr/>
        </p:nvSpPr>
        <p:spPr bwMode="auto">
          <a:xfrm>
            <a:off x="611188" y="404813"/>
            <a:ext cx="8001000" cy="6247864"/>
          </a:xfrm>
          <a:prstGeom prst="rect">
            <a:avLst/>
          </a:prstGeom>
          <a:solidFill>
            <a:srgbClr val="CCFFCC"/>
          </a:solidFill>
          <a:ln w="12700">
            <a:noFill/>
            <a:miter lim="800000"/>
            <a:headEnd/>
            <a:tailEnd/>
          </a:ln>
        </p:spPr>
        <p:txBody>
          <a:bodyPr>
            <a:spAutoFit/>
          </a:bodyPr>
          <a:lstStyle/>
          <a:p>
            <a:pPr>
              <a:spcBef>
                <a:spcPts val="600"/>
              </a:spcBef>
              <a:defRPr/>
            </a:pPr>
            <a:r>
              <a:rPr lang="zh-TW" altLang="en-US"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專長項目</a:t>
            </a:r>
            <a:r>
              <a:rPr lang="en-US" altLang="zh-TW"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國中學生升學部分</a:t>
            </a:r>
            <a:r>
              <a:rPr lang="en-US" altLang="zh-TW"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國中畢業生</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多元升學進路 </a:t>
            </a:r>
            <a:r>
              <a:rPr lang="en-US" altLang="zh-TW"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適性入學</a:t>
            </a:r>
          </a:p>
          <a:p>
            <a:pPr>
              <a:spcBef>
                <a:spcPts val="0"/>
              </a:spcBef>
              <a:defRPr/>
            </a:pP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國中教育會考</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現行</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升學管道</a:t>
            </a: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簡介</a:t>
            </a:r>
            <a:r>
              <a:rPr lang="zh-TW" altLang="en-US" sz="24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與建議</a:t>
            </a:r>
            <a:endParaRPr lang="en-US" altLang="zh-TW" sz="24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defRPr/>
            </a:pPr>
            <a:r>
              <a:rPr lang="zh-TW" altLang="en-US"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免試入學</a:t>
            </a:r>
            <a:r>
              <a:rPr lang="en-US" altLang="zh-TW"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高中職、五專</a:t>
            </a:r>
            <a:r>
              <a:rPr lang="en-US" altLang="zh-TW"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p>
          <a:p>
            <a:pPr>
              <a:spcBef>
                <a:spcPts val="600"/>
              </a:spcBef>
              <a:defRPr/>
            </a:pPr>
            <a:r>
              <a:rPr lang="zh-TW" altLang="en-US"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特色招生</a:t>
            </a:r>
            <a:r>
              <a:rPr lang="en-US" altLang="zh-TW"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高中職、五專</a:t>
            </a:r>
            <a:r>
              <a:rPr lang="en-US" altLang="zh-TW"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p>
          <a:p>
            <a:pPr>
              <a:spcBef>
                <a:spcPts val="600"/>
              </a:spcBef>
              <a:defRPr/>
            </a:pPr>
            <a:r>
              <a:rPr lang="zh-TW" altLang="en-US"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甄選入學</a:t>
            </a:r>
            <a:r>
              <a:rPr lang="en-US" altLang="zh-TW"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音樂、美術、舞蹈、戲劇、科學、體育、專業群科</a:t>
            </a:r>
            <a:r>
              <a:rPr lang="en-US" altLang="zh-TW"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p>
          <a:p>
            <a:pPr>
              <a:spcBef>
                <a:spcPts val="600"/>
              </a:spcBef>
              <a:defRPr/>
            </a:pPr>
            <a:r>
              <a:rPr lang="zh-TW" altLang="en-US"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其他</a:t>
            </a:r>
            <a:r>
              <a:rPr lang="en-US" altLang="zh-TW"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實用技能學程、建教合作班、產學合作班、雙軌訓練旗艦計畫、七年一貫班</a:t>
            </a:r>
            <a:endParaRPr lang="en-US" altLang="zh-TW"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en-US"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技優入學、產業特殊需求類科、運動優良、身心障礙</a:t>
            </a:r>
            <a:r>
              <a:rPr lang="en-US" altLang="zh-TW" sz="14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p>
          <a:p>
            <a:pPr>
              <a:spcBef>
                <a:spcPts val="0"/>
              </a:spcBef>
              <a:defRPr/>
            </a:pPr>
            <a:r>
              <a:rPr lang="zh-TW"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認識</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技職教育</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認識</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綜合高中</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志願選填與落點分析</a:t>
            </a:r>
            <a:r>
              <a:rPr lang="en-US" altLang="zh-TW" sz="28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如何選擇校系</a:t>
            </a:r>
            <a:r>
              <a:rPr lang="en-US" altLang="zh-TW" sz="28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p>
          <a:p>
            <a:pPr>
              <a:spcBef>
                <a:spcPts val="0"/>
              </a:spcBef>
              <a:defRPr/>
            </a:pP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十二年國民基本教育</a:t>
            </a:r>
            <a:endPar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認識</a:t>
            </a:r>
            <a:r>
              <a:rPr lang="en-US" altLang="zh-TW" sz="28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8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課綱</a:t>
            </a:r>
            <a:r>
              <a:rPr lang="en-US" altLang="zh-TW" sz="24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國中階段</a:t>
            </a:r>
            <a:r>
              <a:rPr lang="en-US" altLang="zh-TW" sz="24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advTm="5000">
    <p:cut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3C7E81-52C8-455A-AD0C-706D0BAE85F9}"/>
              </a:ext>
            </a:extLst>
          </p:cNvPr>
          <p:cNvSpPr/>
          <p:nvPr/>
        </p:nvSpPr>
        <p:spPr>
          <a:xfrm>
            <a:off x="935596" y="548680"/>
            <a:ext cx="7272808" cy="707886"/>
          </a:xfrm>
          <a:prstGeom prst="rect">
            <a:avLst/>
          </a:prstGeom>
        </p:spPr>
        <p:txBody>
          <a:bodyPr wrap="square">
            <a:spAutoFit/>
          </a:bodyPr>
          <a:lstStyle/>
          <a:p>
            <a:pPr marL="146050" indent="-146050" algn="ctr">
              <a:spcBef>
                <a:spcPts val="600"/>
              </a:spcBef>
              <a:spcAft>
                <a:spcPts val="0"/>
              </a:spcAft>
            </a:pPr>
            <a:r>
              <a:rPr lang="zh-TW" altLang="en-US"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招生作業流程</a:t>
            </a:r>
            <a:r>
              <a:rPr lang="en-US" altLang="zh-TW"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考招合一</a:t>
            </a:r>
            <a:r>
              <a:rPr lang="en-US" altLang="zh-TW"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altLang="zh-TW"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23" name="群組 22">
            <a:extLst>
              <a:ext uri="{FF2B5EF4-FFF2-40B4-BE49-F238E27FC236}">
                <a16:creationId xmlns:a16="http://schemas.microsoft.com/office/drawing/2014/main" id="{9B1C169C-D752-47E4-A0D3-61567B51319D}"/>
              </a:ext>
            </a:extLst>
          </p:cNvPr>
          <p:cNvGrpSpPr/>
          <p:nvPr/>
        </p:nvGrpSpPr>
        <p:grpSpPr>
          <a:xfrm>
            <a:off x="1306355" y="1742614"/>
            <a:ext cx="6625924" cy="3937217"/>
            <a:chOff x="1306355" y="1742614"/>
            <a:chExt cx="6625924" cy="3937217"/>
          </a:xfrm>
        </p:grpSpPr>
        <p:sp>
          <p:nvSpPr>
            <p:cNvPr id="4" name="文字方塊 3">
              <a:extLst>
                <a:ext uri="{FF2B5EF4-FFF2-40B4-BE49-F238E27FC236}">
                  <a16:creationId xmlns:a16="http://schemas.microsoft.com/office/drawing/2014/main" id="{890CE035-9EB1-4310-A75F-9EA07B69282B}"/>
                </a:ext>
              </a:extLst>
            </p:cNvPr>
            <p:cNvSpPr txBox="1"/>
            <p:nvPr/>
          </p:nvSpPr>
          <p:spPr>
            <a:xfrm>
              <a:off x="1306355" y="1958059"/>
              <a:ext cx="1008112"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rPr>
                <a:t>簡章</a:t>
              </a:r>
            </a:p>
          </p:txBody>
        </p:sp>
        <p:sp>
          <p:nvSpPr>
            <p:cNvPr id="5" name="文字方塊 4">
              <a:extLst>
                <a:ext uri="{FF2B5EF4-FFF2-40B4-BE49-F238E27FC236}">
                  <a16:creationId xmlns:a16="http://schemas.microsoft.com/office/drawing/2014/main" id="{9D4052B7-44AC-4A40-9A98-3BCC4FC588F8}"/>
                </a:ext>
              </a:extLst>
            </p:cNvPr>
            <p:cNvSpPr txBox="1"/>
            <p:nvPr/>
          </p:nvSpPr>
          <p:spPr>
            <a:xfrm>
              <a:off x="2961456" y="1742614"/>
              <a:ext cx="1656184" cy="954107"/>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rPr>
                <a:t>報名</a:t>
              </a:r>
              <a:r>
                <a:rPr lang="en-US" altLang="zh-TW" sz="2800" b="1" dirty="0">
                  <a:effectLst>
                    <a:outerShdw blurRad="38100" dist="38100" dir="2700000" algn="tl">
                      <a:srgbClr val="000000">
                        <a:alpha val="43137"/>
                      </a:srgbClr>
                    </a:outerShdw>
                  </a:effectLst>
                </a:rPr>
                <a:t>&amp;</a:t>
              </a:r>
            </a:p>
            <a:p>
              <a:pPr algn="ctr"/>
              <a:r>
                <a:rPr lang="zh-TW" altLang="en-US" sz="2800" b="1" dirty="0">
                  <a:effectLst>
                    <a:outerShdw blurRad="38100" dist="38100" dir="2700000" algn="tl">
                      <a:srgbClr val="000000">
                        <a:alpha val="43137"/>
                      </a:srgbClr>
                    </a:outerShdw>
                  </a:effectLst>
                </a:rPr>
                <a:t>志願選填</a:t>
              </a:r>
            </a:p>
          </p:txBody>
        </p:sp>
        <p:sp>
          <p:nvSpPr>
            <p:cNvPr id="6" name="文字方塊 5">
              <a:extLst>
                <a:ext uri="{FF2B5EF4-FFF2-40B4-BE49-F238E27FC236}">
                  <a16:creationId xmlns:a16="http://schemas.microsoft.com/office/drawing/2014/main" id="{65F78BBB-D46E-4BA3-9B1E-F09553BBB2FC}"/>
                </a:ext>
              </a:extLst>
            </p:cNvPr>
            <p:cNvSpPr txBox="1"/>
            <p:nvPr/>
          </p:nvSpPr>
          <p:spPr>
            <a:xfrm>
              <a:off x="5319586" y="1958059"/>
              <a:ext cx="959261"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solidFill>
                    <a:srgbClr val="FF0000"/>
                  </a:solidFill>
                  <a:effectLst>
                    <a:outerShdw blurRad="38100" dist="38100" dir="2700000" algn="tl">
                      <a:srgbClr val="000000">
                        <a:alpha val="43137"/>
                      </a:srgbClr>
                    </a:outerShdw>
                  </a:effectLst>
                </a:rPr>
                <a:t>考試</a:t>
              </a:r>
            </a:p>
          </p:txBody>
        </p:sp>
        <p:sp>
          <p:nvSpPr>
            <p:cNvPr id="8" name="文字方塊 7">
              <a:extLst>
                <a:ext uri="{FF2B5EF4-FFF2-40B4-BE49-F238E27FC236}">
                  <a16:creationId xmlns:a16="http://schemas.microsoft.com/office/drawing/2014/main" id="{77C1060E-C358-4F0F-AF6F-68F65CCF88A3}"/>
                </a:ext>
              </a:extLst>
            </p:cNvPr>
            <p:cNvSpPr txBox="1"/>
            <p:nvPr/>
          </p:nvSpPr>
          <p:spPr>
            <a:xfrm>
              <a:off x="6973019" y="1958059"/>
              <a:ext cx="959260"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rPr>
                <a:t>分發</a:t>
              </a:r>
            </a:p>
          </p:txBody>
        </p:sp>
        <p:sp>
          <p:nvSpPr>
            <p:cNvPr id="9" name="文字方塊 8">
              <a:extLst>
                <a:ext uri="{FF2B5EF4-FFF2-40B4-BE49-F238E27FC236}">
                  <a16:creationId xmlns:a16="http://schemas.microsoft.com/office/drawing/2014/main" id="{40719581-D207-4E39-B7C6-864C97C6732E}"/>
                </a:ext>
              </a:extLst>
            </p:cNvPr>
            <p:cNvSpPr txBox="1"/>
            <p:nvPr/>
          </p:nvSpPr>
          <p:spPr>
            <a:xfrm>
              <a:off x="6973020" y="3454845"/>
              <a:ext cx="959259"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rPr>
                <a:t>放榜</a:t>
              </a:r>
            </a:p>
          </p:txBody>
        </p:sp>
        <p:sp>
          <p:nvSpPr>
            <p:cNvPr id="10" name="文字方塊 9">
              <a:extLst>
                <a:ext uri="{FF2B5EF4-FFF2-40B4-BE49-F238E27FC236}">
                  <a16:creationId xmlns:a16="http://schemas.microsoft.com/office/drawing/2014/main" id="{B25F0C2B-DEA3-4F5B-803F-D02FBE0F3DF1}"/>
                </a:ext>
              </a:extLst>
            </p:cNvPr>
            <p:cNvSpPr txBox="1"/>
            <p:nvPr/>
          </p:nvSpPr>
          <p:spPr>
            <a:xfrm>
              <a:off x="6973019" y="4941168"/>
              <a:ext cx="959259"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rPr>
                <a:t>複查</a:t>
              </a:r>
            </a:p>
          </p:txBody>
        </p:sp>
        <p:sp>
          <p:nvSpPr>
            <p:cNvPr id="11" name="文字方塊 10">
              <a:extLst>
                <a:ext uri="{FF2B5EF4-FFF2-40B4-BE49-F238E27FC236}">
                  <a16:creationId xmlns:a16="http://schemas.microsoft.com/office/drawing/2014/main" id="{D2279766-02BF-4201-8205-6CE76395EC1F}"/>
                </a:ext>
              </a:extLst>
            </p:cNvPr>
            <p:cNvSpPr txBox="1"/>
            <p:nvPr/>
          </p:nvSpPr>
          <p:spPr>
            <a:xfrm>
              <a:off x="5319589" y="4941168"/>
              <a:ext cx="959258"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rPr>
                <a:t>報到</a:t>
              </a:r>
            </a:p>
          </p:txBody>
        </p:sp>
        <p:sp>
          <p:nvSpPr>
            <p:cNvPr id="12" name="文字方塊 11">
              <a:extLst>
                <a:ext uri="{FF2B5EF4-FFF2-40B4-BE49-F238E27FC236}">
                  <a16:creationId xmlns:a16="http://schemas.microsoft.com/office/drawing/2014/main" id="{F998ED07-4216-41A8-B276-A37666C8E18B}"/>
                </a:ext>
              </a:extLst>
            </p:cNvPr>
            <p:cNvSpPr txBox="1"/>
            <p:nvPr/>
          </p:nvSpPr>
          <p:spPr>
            <a:xfrm>
              <a:off x="1344841" y="4941167"/>
              <a:ext cx="936104"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rPr>
                <a:t>續招</a:t>
              </a:r>
            </a:p>
          </p:txBody>
        </p:sp>
        <p:sp>
          <p:nvSpPr>
            <p:cNvPr id="13" name="箭號: 向右 12">
              <a:extLst>
                <a:ext uri="{FF2B5EF4-FFF2-40B4-BE49-F238E27FC236}">
                  <a16:creationId xmlns:a16="http://schemas.microsoft.com/office/drawing/2014/main" id="{C0F1A3C6-E97E-457D-A82D-58260A22DE9A}"/>
                </a:ext>
              </a:extLst>
            </p:cNvPr>
            <p:cNvSpPr/>
            <p:nvPr/>
          </p:nvSpPr>
          <p:spPr>
            <a:xfrm>
              <a:off x="2460368" y="2067958"/>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13">
              <a:extLst>
                <a:ext uri="{FF2B5EF4-FFF2-40B4-BE49-F238E27FC236}">
                  <a16:creationId xmlns:a16="http://schemas.microsoft.com/office/drawing/2014/main" id="{14CDCBBF-BC0F-4F89-9C22-4AA04EA47A00}"/>
                </a:ext>
              </a:extLst>
            </p:cNvPr>
            <p:cNvSpPr/>
            <p:nvPr/>
          </p:nvSpPr>
          <p:spPr>
            <a:xfrm>
              <a:off x="4829488" y="2067958"/>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14">
              <a:extLst>
                <a:ext uri="{FF2B5EF4-FFF2-40B4-BE49-F238E27FC236}">
                  <a16:creationId xmlns:a16="http://schemas.microsoft.com/office/drawing/2014/main" id="{5EB3C2DD-9118-4577-85CE-3EC50FC044D8}"/>
                </a:ext>
              </a:extLst>
            </p:cNvPr>
            <p:cNvSpPr/>
            <p:nvPr/>
          </p:nvSpPr>
          <p:spPr>
            <a:xfrm>
              <a:off x="6445913" y="206795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C21DA820-318D-4956-A671-A4B0F45B7008}"/>
                </a:ext>
              </a:extLst>
            </p:cNvPr>
            <p:cNvSpPr txBox="1"/>
            <p:nvPr/>
          </p:nvSpPr>
          <p:spPr>
            <a:xfrm>
              <a:off x="2996331" y="4725724"/>
              <a:ext cx="1656184" cy="954107"/>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rPr>
                <a:t>放棄</a:t>
              </a:r>
              <a:endParaRPr lang="en-US" altLang="zh-TW" sz="2800" b="1" dirty="0">
                <a:effectLst>
                  <a:outerShdw blurRad="38100" dist="38100" dir="2700000" algn="tl">
                    <a:srgbClr val="000000">
                      <a:alpha val="43137"/>
                    </a:srgbClr>
                  </a:outerShdw>
                </a:effectLst>
              </a:endParaRPr>
            </a:p>
            <a:p>
              <a:pPr algn="ctr"/>
              <a:r>
                <a:rPr lang="zh-TW" altLang="en-US" sz="2800" b="1" dirty="0">
                  <a:effectLst>
                    <a:outerShdw blurRad="38100" dist="38100" dir="2700000" algn="tl">
                      <a:srgbClr val="000000">
                        <a:alpha val="43137"/>
                      </a:srgbClr>
                    </a:outerShdw>
                  </a:effectLst>
                </a:rPr>
                <a:t>錄取資格</a:t>
              </a:r>
            </a:p>
          </p:txBody>
        </p:sp>
        <p:sp>
          <p:nvSpPr>
            <p:cNvPr id="17" name="箭號: 向右 16">
              <a:extLst>
                <a:ext uri="{FF2B5EF4-FFF2-40B4-BE49-F238E27FC236}">
                  <a16:creationId xmlns:a16="http://schemas.microsoft.com/office/drawing/2014/main" id="{4BE317BB-B9DE-416F-AF88-7190D1549D3B}"/>
                </a:ext>
              </a:extLst>
            </p:cNvPr>
            <p:cNvSpPr/>
            <p:nvPr/>
          </p:nvSpPr>
          <p:spPr>
            <a:xfrm rot="5400000">
              <a:off x="7106406" y="2831444"/>
              <a:ext cx="692482"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箭號: 向右 17">
              <a:extLst>
                <a:ext uri="{FF2B5EF4-FFF2-40B4-BE49-F238E27FC236}">
                  <a16:creationId xmlns:a16="http://schemas.microsoft.com/office/drawing/2014/main" id="{418F4CC3-4530-4824-A857-8EE61BC491BC}"/>
                </a:ext>
              </a:extLst>
            </p:cNvPr>
            <p:cNvSpPr/>
            <p:nvPr/>
          </p:nvSpPr>
          <p:spPr>
            <a:xfrm rot="5400000">
              <a:off x="7103866" y="4307906"/>
              <a:ext cx="692482"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18">
              <a:extLst>
                <a:ext uri="{FF2B5EF4-FFF2-40B4-BE49-F238E27FC236}">
                  <a16:creationId xmlns:a16="http://schemas.microsoft.com/office/drawing/2014/main" id="{056932C1-D5E3-4323-8722-5DF0F038CC53}"/>
                </a:ext>
              </a:extLst>
            </p:cNvPr>
            <p:cNvSpPr/>
            <p:nvPr/>
          </p:nvSpPr>
          <p:spPr>
            <a:xfrm rot="10800000">
              <a:off x="6445913" y="505106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箭號: 向右 19">
              <a:extLst>
                <a:ext uri="{FF2B5EF4-FFF2-40B4-BE49-F238E27FC236}">
                  <a16:creationId xmlns:a16="http://schemas.microsoft.com/office/drawing/2014/main" id="{ACA34DAA-9607-4DE5-B7B4-8C85D1755BB3}"/>
                </a:ext>
              </a:extLst>
            </p:cNvPr>
            <p:cNvSpPr/>
            <p:nvPr/>
          </p:nvSpPr>
          <p:spPr>
            <a:xfrm rot="10800000">
              <a:off x="4806032" y="505106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箭號: 向右 20">
              <a:extLst>
                <a:ext uri="{FF2B5EF4-FFF2-40B4-BE49-F238E27FC236}">
                  <a16:creationId xmlns:a16="http://schemas.microsoft.com/office/drawing/2014/main" id="{90E0136C-95CC-4F28-B1CA-1507C9EC78AA}"/>
                </a:ext>
              </a:extLst>
            </p:cNvPr>
            <p:cNvSpPr/>
            <p:nvPr/>
          </p:nvSpPr>
          <p:spPr>
            <a:xfrm rot="10800000">
              <a:off x="2504147" y="5056000"/>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id="{7CA4E221-1FB8-404F-B371-3081792CFED1}"/>
                </a:ext>
              </a:extLst>
            </p:cNvPr>
            <p:cNvSpPr/>
            <p:nvPr/>
          </p:nvSpPr>
          <p:spPr>
            <a:xfrm rot="-5400000">
              <a:off x="725939" y="3569675"/>
              <a:ext cx="2168945"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文字方塊 23">
            <a:extLst>
              <a:ext uri="{FF2B5EF4-FFF2-40B4-BE49-F238E27FC236}">
                <a16:creationId xmlns:a16="http://schemas.microsoft.com/office/drawing/2014/main" id="{92639170-4740-4EE6-AE13-B02C54B91E55}"/>
              </a:ext>
            </a:extLst>
          </p:cNvPr>
          <p:cNvSpPr txBox="1"/>
          <p:nvPr/>
        </p:nvSpPr>
        <p:spPr>
          <a:xfrm>
            <a:off x="156432" y="2661321"/>
            <a:ext cx="1188409" cy="1969770"/>
          </a:xfrm>
          <a:prstGeom prst="rect">
            <a:avLst/>
          </a:prstGeom>
          <a:noFill/>
          <a:ln w="25400">
            <a:noFill/>
          </a:ln>
        </p:spPr>
        <p:txBody>
          <a:bodyPr wrap="square" rtlCol="0">
            <a:spAutoFit/>
          </a:bodyPr>
          <a:lstStyle/>
          <a:p>
            <a:pPr algn="ctr"/>
            <a:r>
              <a:rPr lang="zh-TW" altLang="en-US" sz="36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考試</a:t>
            </a:r>
            <a:endParaRPr lang="en-US" altLang="zh-TW" sz="36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altLang="zh-TW" sz="3600" b="1"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&amp;</a:t>
            </a:r>
          </a:p>
          <a:p>
            <a:pPr algn="ctr"/>
            <a:r>
              <a:rPr lang="zh-TW" altLang="en-US" sz="3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a:t>
            </a:r>
            <a:endParaRPr lang="en-US" altLang="zh-TW" sz="3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altLang="zh-TW" sz="1400" b="1" dirty="0">
                <a:latin typeface="+mn-ea"/>
                <a:ea typeface="+mn-ea"/>
              </a:rPr>
              <a:t>(</a:t>
            </a:r>
            <a:r>
              <a:rPr lang="zh-TW" altLang="en-US" sz="1400" b="1" dirty="0">
                <a:latin typeface="+mn-ea"/>
                <a:ea typeface="+mn-ea"/>
              </a:rPr>
              <a:t>入學資格</a:t>
            </a:r>
            <a:r>
              <a:rPr lang="en-US" altLang="zh-TW" sz="1400" b="1" dirty="0">
                <a:latin typeface="+mn-ea"/>
                <a:ea typeface="+mn-ea"/>
              </a:rPr>
              <a:t>)</a:t>
            </a:r>
            <a:endParaRPr lang="zh-TW" altLang="en-US" sz="1400" b="1" dirty="0">
              <a:latin typeface="+mn-ea"/>
              <a:ea typeface="+mn-ea"/>
            </a:endParaRPr>
          </a:p>
        </p:txBody>
      </p:sp>
    </p:spTree>
    <p:extLst>
      <p:ext uri="{BB962C8B-B14F-4D97-AF65-F5344CB8AC3E}">
        <p14:creationId xmlns:p14="http://schemas.microsoft.com/office/powerpoint/2010/main" val="2333265693"/>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3C7E81-52C8-455A-AD0C-706D0BAE85F9}"/>
              </a:ext>
            </a:extLst>
          </p:cNvPr>
          <p:cNvSpPr/>
          <p:nvPr/>
        </p:nvSpPr>
        <p:spPr>
          <a:xfrm>
            <a:off x="935596" y="548680"/>
            <a:ext cx="7272808" cy="707886"/>
          </a:xfrm>
          <a:prstGeom prst="rect">
            <a:avLst/>
          </a:prstGeom>
        </p:spPr>
        <p:txBody>
          <a:bodyPr wrap="square">
            <a:spAutoFit/>
          </a:bodyPr>
          <a:lstStyle/>
          <a:p>
            <a:pPr marL="146050" indent="-146050" algn="ctr">
              <a:spcBef>
                <a:spcPts val="600"/>
              </a:spcBef>
              <a:spcAft>
                <a:spcPts val="0"/>
              </a:spcAft>
            </a:pPr>
            <a:r>
              <a:rPr lang="zh-TW" altLang="en-US" sz="4000" b="1" dirty="0">
                <a:solidFill>
                  <a:srgbClr val="1D2129"/>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招生作業流程</a:t>
            </a:r>
            <a:r>
              <a:rPr lang="en-US" altLang="zh-TW"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考招分離</a:t>
            </a:r>
            <a:r>
              <a:rPr lang="en-US" altLang="zh-TW"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altLang="zh-TW"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文字方塊 24">
            <a:extLst>
              <a:ext uri="{FF2B5EF4-FFF2-40B4-BE49-F238E27FC236}">
                <a16:creationId xmlns:a16="http://schemas.microsoft.com/office/drawing/2014/main" id="{9EB00CB2-1C46-4F46-A263-69B7FCECF245}"/>
              </a:ext>
            </a:extLst>
          </p:cNvPr>
          <p:cNvSpPr txBox="1"/>
          <p:nvPr/>
        </p:nvSpPr>
        <p:spPr>
          <a:xfrm>
            <a:off x="154034" y="1703882"/>
            <a:ext cx="1188409" cy="861774"/>
          </a:xfrm>
          <a:prstGeom prst="rect">
            <a:avLst/>
          </a:prstGeom>
          <a:noFill/>
          <a:ln w="25400">
            <a:noFill/>
          </a:ln>
        </p:spPr>
        <p:txBody>
          <a:bodyPr wrap="square" rtlCol="0">
            <a:spAutoFit/>
          </a:bodyPr>
          <a:lstStyle/>
          <a:p>
            <a:pPr algn="ctr"/>
            <a:r>
              <a:rPr lang="zh-TW" altLang="en-US" sz="36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考試</a:t>
            </a:r>
            <a:endParaRPr lang="en-US" altLang="zh-TW" sz="36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altLang="zh-TW" sz="1400" b="1" dirty="0">
                <a:latin typeface="+mn-ea"/>
                <a:ea typeface="+mn-ea"/>
              </a:rPr>
              <a:t>(</a:t>
            </a:r>
            <a:r>
              <a:rPr lang="zh-TW" altLang="en-US" sz="1400" b="1" dirty="0">
                <a:latin typeface="+mn-ea"/>
                <a:ea typeface="+mn-ea"/>
              </a:rPr>
              <a:t>成績證明</a:t>
            </a:r>
            <a:r>
              <a:rPr lang="en-US" altLang="zh-TW" sz="1400" b="1" dirty="0">
                <a:latin typeface="+mn-ea"/>
                <a:ea typeface="+mn-ea"/>
              </a:rPr>
              <a:t>)</a:t>
            </a:r>
            <a:endParaRPr lang="zh-TW" altLang="en-US" sz="1400" b="1" dirty="0">
              <a:latin typeface="+mn-ea"/>
              <a:ea typeface="+mn-ea"/>
            </a:endParaRPr>
          </a:p>
        </p:txBody>
      </p:sp>
      <p:grpSp>
        <p:nvGrpSpPr>
          <p:cNvPr id="2" name="群組 1">
            <a:extLst>
              <a:ext uri="{FF2B5EF4-FFF2-40B4-BE49-F238E27FC236}">
                <a16:creationId xmlns:a16="http://schemas.microsoft.com/office/drawing/2014/main" id="{54784020-4C09-42D3-9928-1B6DC17F7730}"/>
              </a:ext>
            </a:extLst>
          </p:cNvPr>
          <p:cNvGrpSpPr/>
          <p:nvPr/>
        </p:nvGrpSpPr>
        <p:grpSpPr>
          <a:xfrm>
            <a:off x="1323539" y="1734659"/>
            <a:ext cx="7503226" cy="830998"/>
            <a:chOff x="1323539" y="1734659"/>
            <a:chExt cx="7503226" cy="830998"/>
          </a:xfrm>
        </p:grpSpPr>
        <p:sp>
          <p:nvSpPr>
            <p:cNvPr id="4" name="文字方塊 3">
              <a:extLst>
                <a:ext uri="{FF2B5EF4-FFF2-40B4-BE49-F238E27FC236}">
                  <a16:creationId xmlns:a16="http://schemas.microsoft.com/office/drawing/2014/main" id="{890CE035-9EB1-4310-A75F-9EA07B69282B}"/>
                </a:ext>
              </a:extLst>
            </p:cNvPr>
            <p:cNvSpPr txBox="1"/>
            <p:nvPr/>
          </p:nvSpPr>
          <p:spPr>
            <a:xfrm>
              <a:off x="1323539" y="1926015"/>
              <a:ext cx="800189" cy="461665"/>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簡章</a:t>
              </a:r>
            </a:p>
          </p:txBody>
        </p:sp>
        <p:sp>
          <p:nvSpPr>
            <p:cNvPr id="5" name="文字方塊 4">
              <a:extLst>
                <a:ext uri="{FF2B5EF4-FFF2-40B4-BE49-F238E27FC236}">
                  <a16:creationId xmlns:a16="http://schemas.microsoft.com/office/drawing/2014/main" id="{9D4052B7-44AC-4A40-9A98-3BCC4FC588F8}"/>
                </a:ext>
              </a:extLst>
            </p:cNvPr>
            <p:cNvSpPr txBox="1"/>
            <p:nvPr/>
          </p:nvSpPr>
          <p:spPr>
            <a:xfrm>
              <a:off x="2664743" y="1926015"/>
              <a:ext cx="800189" cy="461665"/>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p>
          </p:txBody>
        </p:sp>
        <p:sp>
          <p:nvSpPr>
            <p:cNvPr id="6" name="文字方塊 5">
              <a:extLst>
                <a:ext uri="{FF2B5EF4-FFF2-40B4-BE49-F238E27FC236}">
                  <a16:creationId xmlns:a16="http://schemas.microsoft.com/office/drawing/2014/main" id="{65F78BBB-D46E-4BA3-9B1E-F09553BBB2FC}"/>
                </a:ext>
              </a:extLst>
            </p:cNvPr>
            <p:cNvSpPr txBox="1"/>
            <p:nvPr/>
          </p:nvSpPr>
          <p:spPr>
            <a:xfrm>
              <a:off x="3992776" y="1919328"/>
              <a:ext cx="800189" cy="461665"/>
            </a:xfrm>
            <a:prstGeom prst="rect">
              <a:avLst/>
            </a:prstGeom>
            <a:solidFill>
              <a:srgbClr val="CCFFCC"/>
            </a:solidFill>
            <a:ln w="25400">
              <a:solidFill>
                <a:srgbClr val="008000"/>
              </a:solidFill>
            </a:ln>
          </p:spPr>
          <p:txBody>
            <a:bodyPr wrap="square" rtlCol="0">
              <a:spAutoFit/>
            </a:bodyPr>
            <a:lstStyle/>
            <a:p>
              <a:pPr algn="ct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考試</a:t>
              </a:r>
            </a:p>
          </p:txBody>
        </p:sp>
        <p:sp>
          <p:nvSpPr>
            <p:cNvPr id="8" name="文字方塊 7">
              <a:extLst>
                <a:ext uri="{FF2B5EF4-FFF2-40B4-BE49-F238E27FC236}">
                  <a16:creationId xmlns:a16="http://schemas.microsoft.com/office/drawing/2014/main" id="{77C1060E-C358-4F0F-AF6F-68F65CCF88A3}"/>
                </a:ext>
              </a:extLst>
            </p:cNvPr>
            <p:cNvSpPr txBox="1"/>
            <p:nvPr/>
          </p:nvSpPr>
          <p:spPr>
            <a:xfrm>
              <a:off x="5333980" y="1734660"/>
              <a:ext cx="800189" cy="830997"/>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閱卷評分</a:t>
              </a:r>
            </a:p>
          </p:txBody>
        </p:sp>
        <p:sp>
          <p:nvSpPr>
            <p:cNvPr id="9" name="文字方塊 8">
              <a:extLst>
                <a:ext uri="{FF2B5EF4-FFF2-40B4-BE49-F238E27FC236}">
                  <a16:creationId xmlns:a16="http://schemas.microsoft.com/office/drawing/2014/main" id="{40719581-D207-4E39-B7C6-864C97C6732E}"/>
                </a:ext>
              </a:extLst>
            </p:cNvPr>
            <p:cNvSpPr txBox="1"/>
            <p:nvPr/>
          </p:nvSpPr>
          <p:spPr>
            <a:xfrm>
              <a:off x="6679359" y="1734659"/>
              <a:ext cx="800190" cy="830997"/>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成績</a:t>
              </a:r>
              <a:endParaRPr lang="en-US" altLang="zh-TW"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查詢</a:t>
              </a:r>
            </a:p>
          </p:txBody>
        </p:sp>
        <p:sp>
          <p:nvSpPr>
            <p:cNvPr id="10" name="文字方塊 9">
              <a:extLst>
                <a:ext uri="{FF2B5EF4-FFF2-40B4-BE49-F238E27FC236}">
                  <a16:creationId xmlns:a16="http://schemas.microsoft.com/office/drawing/2014/main" id="{B25F0C2B-DEA3-4F5B-803F-D02FBE0F3DF1}"/>
                </a:ext>
              </a:extLst>
            </p:cNvPr>
            <p:cNvSpPr txBox="1"/>
            <p:nvPr/>
          </p:nvSpPr>
          <p:spPr>
            <a:xfrm>
              <a:off x="8026574" y="1945858"/>
              <a:ext cx="800191" cy="461665"/>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複查</a:t>
              </a:r>
            </a:p>
          </p:txBody>
        </p:sp>
        <p:sp>
          <p:nvSpPr>
            <p:cNvPr id="13" name="箭號: 向右 12">
              <a:extLst>
                <a:ext uri="{FF2B5EF4-FFF2-40B4-BE49-F238E27FC236}">
                  <a16:creationId xmlns:a16="http://schemas.microsoft.com/office/drawing/2014/main" id="{C0F1A3C6-E97E-457D-A82D-58260A22DE9A}"/>
                </a:ext>
              </a:extLst>
            </p:cNvPr>
            <p:cNvSpPr/>
            <p:nvPr/>
          </p:nvSpPr>
          <p:spPr>
            <a:xfrm>
              <a:off x="2239242" y="2005135"/>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13">
              <a:extLst>
                <a:ext uri="{FF2B5EF4-FFF2-40B4-BE49-F238E27FC236}">
                  <a16:creationId xmlns:a16="http://schemas.microsoft.com/office/drawing/2014/main" id="{14CDCBBF-BC0F-4F89-9C22-4AA04EA47A00}"/>
                </a:ext>
              </a:extLst>
            </p:cNvPr>
            <p:cNvSpPr/>
            <p:nvPr/>
          </p:nvSpPr>
          <p:spPr>
            <a:xfrm>
              <a:off x="3556475" y="200513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14">
              <a:extLst>
                <a:ext uri="{FF2B5EF4-FFF2-40B4-BE49-F238E27FC236}">
                  <a16:creationId xmlns:a16="http://schemas.microsoft.com/office/drawing/2014/main" id="{5EB3C2DD-9118-4577-85CE-3EC50FC044D8}"/>
                </a:ext>
              </a:extLst>
            </p:cNvPr>
            <p:cNvSpPr/>
            <p:nvPr/>
          </p:nvSpPr>
          <p:spPr>
            <a:xfrm>
              <a:off x="4891791" y="200513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箭號: 向右 25">
              <a:extLst>
                <a:ext uri="{FF2B5EF4-FFF2-40B4-BE49-F238E27FC236}">
                  <a16:creationId xmlns:a16="http://schemas.microsoft.com/office/drawing/2014/main" id="{44B55022-AD06-4801-B31C-1498DA6B6BED}"/>
                </a:ext>
              </a:extLst>
            </p:cNvPr>
            <p:cNvSpPr/>
            <p:nvPr/>
          </p:nvSpPr>
          <p:spPr>
            <a:xfrm>
              <a:off x="6238506" y="2024981"/>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箭號: 向右 26">
              <a:extLst>
                <a:ext uri="{FF2B5EF4-FFF2-40B4-BE49-F238E27FC236}">
                  <a16:creationId xmlns:a16="http://schemas.microsoft.com/office/drawing/2014/main" id="{ACDB5CD8-4A15-4E3C-AAF0-01B37A8C1685}"/>
                </a:ext>
              </a:extLst>
            </p:cNvPr>
            <p:cNvSpPr/>
            <p:nvPr/>
          </p:nvSpPr>
          <p:spPr>
            <a:xfrm>
              <a:off x="7585735" y="2024981"/>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8" name="文字方塊 27">
            <a:extLst>
              <a:ext uri="{FF2B5EF4-FFF2-40B4-BE49-F238E27FC236}">
                <a16:creationId xmlns:a16="http://schemas.microsoft.com/office/drawing/2014/main" id="{0605C491-75CE-484B-9F18-8B0EA535BA48}"/>
              </a:ext>
            </a:extLst>
          </p:cNvPr>
          <p:cNvSpPr txBox="1"/>
          <p:nvPr/>
        </p:nvSpPr>
        <p:spPr>
          <a:xfrm>
            <a:off x="154034" y="4048733"/>
            <a:ext cx="1188409" cy="861774"/>
          </a:xfrm>
          <a:prstGeom prst="rect">
            <a:avLst/>
          </a:prstGeom>
          <a:noFill/>
          <a:ln w="25400">
            <a:noFill/>
          </a:ln>
        </p:spPr>
        <p:txBody>
          <a:bodyPr wrap="square" rtlCol="0">
            <a:spAutoFit/>
          </a:bodyPr>
          <a:lstStyle/>
          <a:p>
            <a:pPr algn="ctr"/>
            <a:r>
              <a:rPr lang="zh-TW" altLang="en-US" sz="3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a:t>
            </a:r>
            <a:endParaRPr lang="en-US" altLang="zh-TW" sz="3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altLang="zh-TW" sz="1400" b="1" dirty="0">
                <a:latin typeface="+mn-ea"/>
              </a:rPr>
              <a:t>(</a:t>
            </a:r>
            <a:r>
              <a:rPr lang="zh-TW" altLang="en-US" sz="1400" b="1" dirty="0">
                <a:latin typeface="+mn-ea"/>
              </a:rPr>
              <a:t>入學資格</a:t>
            </a:r>
            <a:r>
              <a:rPr lang="en-US" altLang="zh-TW" sz="1400" b="1" dirty="0">
                <a:latin typeface="+mn-ea"/>
              </a:rPr>
              <a:t>)</a:t>
            </a:r>
            <a:endParaRPr lang="zh-TW" altLang="en-US" sz="36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7" name="群組 6">
            <a:extLst>
              <a:ext uri="{FF2B5EF4-FFF2-40B4-BE49-F238E27FC236}">
                <a16:creationId xmlns:a16="http://schemas.microsoft.com/office/drawing/2014/main" id="{7F7DCD99-F55C-4627-8267-1FC5FC6CA1FD}"/>
              </a:ext>
            </a:extLst>
          </p:cNvPr>
          <p:cNvGrpSpPr/>
          <p:nvPr/>
        </p:nvGrpSpPr>
        <p:grpSpPr>
          <a:xfrm>
            <a:off x="1323538" y="3353142"/>
            <a:ext cx="6842312" cy="2234355"/>
            <a:chOff x="1323538" y="3353142"/>
            <a:chExt cx="6842312" cy="2234355"/>
          </a:xfrm>
        </p:grpSpPr>
        <p:sp>
          <p:nvSpPr>
            <p:cNvPr id="11" name="文字方塊 10">
              <a:extLst>
                <a:ext uri="{FF2B5EF4-FFF2-40B4-BE49-F238E27FC236}">
                  <a16:creationId xmlns:a16="http://schemas.microsoft.com/office/drawing/2014/main" id="{D2279766-02BF-4201-8205-6CE76395EC1F}"/>
                </a:ext>
              </a:extLst>
            </p:cNvPr>
            <p:cNvSpPr txBox="1"/>
            <p:nvPr/>
          </p:nvSpPr>
          <p:spPr>
            <a:xfrm>
              <a:off x="5553103" y="4941167"/>
              <a:ext cx="822212"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報到</a:t>
              </a:r>
            </a:p>
          </p:txBody>
        </p:sp>
        <p:sp>
          <p:nvSpPr>
            <p:cNvPr id="12" name="文字方塊 11">
              <a:extLst>
                <a:ext uri="{FF2B5EF4-FFF2-40B4-BE49-F238E27FC236}">
                  <a16:creationId xmlns:a16="http://schemas.microsoft.com/office/drawing/2014/main" id="{F998ED07-4216-41A8-B276-A37666C8E18B}"/>
                </a:ext>
              </a:extLst>
            </p:cNvPr>
            <p:cNvSpPr txBox="1"/>
            <p:nvPr/>
          </p:nvSpPr>
          <p:spPr>
            <a:xfrm>
              <a:off x="1344841" y="4941167"/>
              <a:ext cx="800189"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續招</a:t>
              </a:r>
            </a:p>
          </p:txBody>
        </p:sp>
        <p:sp>
          <p:nvSpPr>
            <p:cNvPr id="16" name="文字方塊 15">
              <a:extLst>
                <a:ext uri="{FF2B5EF4-FFF2-40B4-BE49-F238E27FC236}">
                  <a16:creationId xmlns:a16="http://schemas.microsoft.com/office/drawing/2014/main" id="{C21DA820-318D-4956-A671-A4B0F45B7008}"/>
                </a:ext>
              </a:extLst>
            </p:cNvPr>
            <p:cNvSpPr txBox="1"/>
            <p:nvPr/>
          </p:nvSpPr>
          <p:spPr>
            <a:xfrm>
              <a:off x="3133381" y="4756500"/>
              <a:ext cx="1403202" cy="830997"/>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放棄</a:t>
              </a:r>
              <a:endParaRPr lang="en-US" altLang="zh-TW"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錄取資格</a:t>
              </a:r>
            </a:p>
          </p:txBody>
        </p:sp>
        <p:sp>
          <p:nvSpPr>
            <p:cNvPr id="29" name="文字方塊 28">
              <a:extLst>
                <a:ext uri="{FF2B5EF4-FFF2-40B4-BE49-F238E27FC236}">
                  <a16:creationId xmlns:a16="http://schemas.microsoft.com/office/drawing/2014/main" id="{E0082927-1211-4744-8922-A29AF9723977}"/>
                </a:ext>
              </a:extLst>
            </p:cNvPr>
            <p:cNvSpPr txBox="1"/>
            <p:nvPr/>
          </p:nvSpPr>
          <p:spPr>
            <a:xfrm>
              <a:off x="1323538" y="3537809"/>
              <a:ext cx="800189"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簡章</a:t>
              </a:r>
            </a:p>
          </p:txBody>
        </p:sp>
        <p:sp>
          <p:nvSpPr>
            <p:cNvPr id="30" name="箭號: 向右 29">
              <a:extLst>
                <a:ext uri="{FF2B5EF4-FFF2-40B4-BE49-F238E27FC236}">
                  <a16:creationId xmlns:a16="http://schemas.microsoft.com/office/drawing/2014/main" id="{ABD0AA66-AEEF-4B43-9BF1-83D325091AB9}"/>
                </a:ext>
              </a:extLst>
            </p:cNvPr>
            <p:cNvSpPr/>
            <p:nvPr/>
          </p:nvSpPr>
          <p:spPr>
            <a:xfrm>
              <a:off x="2237255" y="3621534"/>
              <a:ext cx="759076"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EC7002EE-1D82-433C-A168-D95DB27CAFAF}"/>
                </a:ext>
              </a:extLst>
            </p:cNvPr>
            <p:cNvSpPr txBox="1"/>
            <p:nvPr/>
          </p:nvSpPr>
          <p:spPr>
            <a:xfrm>
              <a:off x="3116944" y="3353142"/>
              <a:ext cx="1403202" cy="830997"/>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報名</a:t>
              </a:r>
              <a:r>
                <a:rPr lang="en-US" altLang="zh-TW"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&amp;</a:t>
              </a:r>
            </a:p>
            <a:p>
              <a:pPr algn="ct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選填志願</a:t>
              </a:r>
            </a:p>
          </p:txBody>
        </p:sp>
        <p:sp>
          <p:nvSpPr>
            <p:cNvPr id="32" name="文字方塊 31">
              <a:extLst>
                <a:ext uri="{FF2B5EF4-FFF2-40B4-BE49-F238E27FC236}">
                  <a16:creationId xmlns:a16="http://schemas.microsoft.com/office/drawing/2014/main" id="{B8B8856E-063B-4E1F-B7A6-2DBD9D602D63}"/>
                </a:ext>
              </a:extLst>
            </p:cNvPr>
            <p:cNvSpPr txBox="1"/>
            <p:nvPr/>
          </p:nvSpPr>
          <p:spPr>
            <a:xfrm>
              <a:off x="5549862" y="3476254"/>
              <a:ext cx="800189"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分發</a:t>
              </a:r>
            </a:p>
          </p:txBody>
        </p:sp>
        <p:sp>
          <p:nvSpPr>
            <p:cNvPr id="33" name="文字方塊 32">
              <a:extLst>
                <a:ext uri="{FF2B5EF4-FFF2-40B4-BE49-F238E27FC236}">
                  <a16:creationId xmlns:a16="http://schemas.microsoft.com/office/drawing/2014/main" id="{230CC3D1-B51D-44C4-B94F-1BB513860762}"/>
                </a:ext>
              </a:extLst>
            </p:cNvPr>
            <p:cNvSpPr txBox="1"/>
            <p:nvPr/>
          </p:nvSpPr>
          <p:spPr>
            <a:xfrm>
              <a:off x="7365660" y="3520598"/>
              <a:ext cx="800190"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放榜</a:t>
              </a:r>
            </a:p>
          </p:txBody>
        </p:sp>
        <p:sp>
          <p:nvSpPr>
            <p:cNvPr id="34" name="文字方塊 33">
              <a:extLst>
                <a:ext uri="{FF2B5EF4-FFF2-40B4-BE49-F238E27FC236}">
                  <a16:creationId xmlns:a16="http://schemas.microsoft.com/office/drawing/2014/main" id="{63901308-3576-4566-A836-09E4076A4193}"/>
                </a:ext>
              </a:extLst>
            </p:cNvPr>
            <p:cNvSpPr txBox="1"/>
            <p:nvPr/>
          </p:nvSpPr>
          <p:spPr>
            <a:xfrm>
              <a:off x="7365660" y="4936212"/>
              <a:ext cx="800190"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複查</a:t>
              </a:r>
            </a:p>
          </p:txBody>
        </p:sp>
        <p:sp>
          <p:nvSpPr>
            <p:cNvPr id="35" name="箭號: 向右 34">
              <a:extLst>
                <a:ext uri="{FF2B5EF4-FFF2-40B4-BE49-F238E27FC236}">
                  <a16:creationId xmlns:a16="http://schemas.microsoft.com/office/drawing/2014/main" id="{174B0E97-340A-4594-916D-92F52267FC50}"/>
                </a:ext>
              </a:extLst>
            </p:cNvPr>
            <p:cNvSpPr/>
            <p:nvPr/>
          </p:nvSpPr>
          <p:spPr>
            <a:xfrm>
              <a:off x="4655466" y="3594610"/>
              <a:ext cx="759076"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箭號: 向右 35">
              <a:extLst>
                <a:ext uri="{FF2B5EF4-FFF2-40B4-BE49-F238E27FC236}">
                  <a16:creationId xmlns:a16="http://schemas.microsoft.com/office/drawing/2014/main" id="{9A51C78A-CBAD-46CE-8E21-9D58C43BBC04}"/>
                </a:ext>
              </a:extLst>
            </p:cNvPr>
            <p:cNvSpPr/>
            <p:nvPr/>
          </p:nvSpPr>
          <p:spPr>
            <a:xfrm>
              <a:off x="6485371" y="3594610"/>
              <a:ext cx="759076"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向右 36">
              <a:extLst>
                <a:ext uri="{FF2B5EF4-FFF2-40B4-BE49-F238E27FC236}">
                  <a16:creationId xmlns:a16="http://schemas.microsoft.com/office/drawing/2014/main" id="{BF2F06E5-B2F3-4D50-9EA2-B0B49ECD1629}"/>
                </a:ext>
              </a:extLst>
            </p:cNvPr>
            <p:cNvSpPr/>
            <p:nvPr/>
          </p:nvSpPr>
          <p:spPr>
            <a:xfrm rot="10800000">
              <a:off x="6506810" y="5012528"/>
              <a:ext cx="759076"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箭號: 向右 37">
              <a:extLst>
                <a:ext uri="{FF2B5EF4-FFF2-40B4-BE49-F238E27FC236}">
                  <a16:creationId xmlns:a16="http://schemas.microsoft.com/office/drawing/2014/main" id="{C4728D75-7A0D-4302-AABD-65CAFD6FAE37}"/>
                </a:ext>
              </a:extLst>
            </p:cNvPr>
            <p:cNvSpPr/>
            <p:nvPr/>
          </p:nvSpPr>
          <p:spPr>
            <a:xfrm rot="10800000">
              <a:off x="4668076" y="5051062"/>
              <a:ext cx="763485"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箭號: 向右 38">
              <a:extLst>
                <a:ext uri="{FF2B5EF4-FFF2-40B4-BE49-F238E27FC236}">
                  <a16:creationId xmlns:a16="http://schemas.microsoft.com/office/drawing/2014/main" id="{33BC6389-FF70-4EEB-B876-5267BB78F844}"/>
                </a:ext>
              </a:extLst>
            </p:cNvPr>
            <p:cNvSpPr/>
            <p:nvPr/>
          </p:nvSpPr>
          <p:spPr>
            <a:xfrm rot="10800000">
              <a:off x="2276523" y="5027217"/>
              <a:ext cx="735317"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箭號: 向右 39">
              <a:extLst>
                <a:ext uri="{FF2B5EF4-FFF2-40B4-BE49-F238E27FC236}">
                  <a16:creationId xmlns:a16="http://schemas.microsoft.com/office/drawing/2014/main" id="{74862592-AAE2-4936-B1FC-9252673B7DA6}"/>
                </a:ext>
              </a:extLst>
            </p:cNvPr>
            <p:cNvSpPr/>
            <p:nvPr/>
          </p:nvSpPr>
          <p:spPr>
            <a:xfrm rot="-5400000">
              <a:off x="1395243" y="4327909"/>
              <a:ext cx="656778"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箭號: 向右 43">
              <a:extLst>
                <a:ext uri="{FF2B5EF4-FFF2-40B4-BE49-F238E27FC236}">
                  <a16:creationId xmlns:a16="http://schemas.microsoft.com/office/drawing/2014/main" id="{BAC375A1-238A-43BB-9593-7BFC44D86F78}"/>
                </a:ext>
              </a:extLst>
            </p:cNvPr>
            <p:cNvSpPr/>
            <p:nvPr/>
          </p:nvSpPr>
          <p:spPr>
            <a:xfrm rot="5400000">
              <a:off x="7438705" y="4307526"/>
              <a:ext cx="656778"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8" name="直線接點 17">
            <a:extLst>
              <a:ext uri="{FF2B5EF4-FFF2-40B4-BE49-F238E27FC236}">
                <a16:creationId xmlns:a16="http://schemas.microsoft.com/office/drawing/2014/main" id="{57F94D4B-DF61-4440-8ABE-C5258B276A00}"/>
              </a:ext>
            </a:extLst>
          </p:cNvPr>
          <p:cNvCxnSpPr/>
          <p:nvPr/>
        </p:nvCxnSpPr>
        <p:spPr>
          <a:xfrm flipV="1">
            <a:off x="0" y="2996952"/>
            <a:ext cx="9144000" cy="64252"/>
          </a:xfrm>
          <a:prstGeom prst="line">
            <a:avLst/>
          </a:prstGeom>
          <a:ln>
            <a:solidFill>
              <a:srgbClr val="008000"/>
            </a:solidFill>
            <a:prstDash val="dash"/>
          </a:ln>
        </p:spPr>
        <p:style>
          <a:lnRef idx="1">
            <a:schemeClr val="accent1"/>
          </a:lnRef>
          <a:fillRef idx="0">
            <a:schemeClr val="accent1"/>
          </a:fillRef>
          <a:effectRef idx="0">
            <a:schemeClr val="accent1"/>
          </a:effectRef>
          <a:fontRef idx="minor">
            <a:schemeClr val="tx1"/>
          </a:fontRef>
        </p:style>
      </p:cxnSp>
      <p:grpSp>
        <p:nvGrpSpPr>
          <p:cNvPr id="41" name="群組 14">
            <a:extLst>
              <a:ext uri="{FF2B5EF4-FFF2-40B4-BE49-F238E27FC236}">
                <a16:creationId xmlns:a16="http://schemas.microsoft.com/office/drawing/2014/main" id="{3FA9C2CE-3536-4B11-AE89-41C6B9270EF6}"/>
              </a:ext>
            </a:extLst>
          </p:cNvPr>
          <p:cNvGrpSpPr/>
          <p:nvPr/>
        </p:nvGrpSpPr>
        <p:grpSpPr>
          <a:xfrm>
            <a:off x="1111060" y="1703882"/>
            <a:ext cx="7349371" cy="4357718"/>
            <a:chOff x="0" y="5143512"/>
            <a:chExt cx="4429124" cy="1571636"/>
          </a:xfrm>
        </p:grpSpPr>
        <p:sp>
          <p:nvSpPr>
            <p:cNvPr id="42" name="爆炸 2 8">
              <a:extLst>
                <a:ext uri="{FF2B5EF4-FFF2-40B4-BE49-F238E27FC236}">
                  <a16:creationId xmlns:a16="http://schemas.microsoft.com/office/drawing/2014/main" id="{1D0E6BB0-7293-426B-AD6E-C29548E0F0EC}"/>
                </a:ext>
              </a:extLst>
            </p:cNvPr>
            <p:cNvSpPr/>
            <p:nvPr/>
          </p:nvSpPr>
          <p:spPr>
            <a:xfrm>
              <a:off x="0" y="5143512"/>
              <a:ext cx="4429124" cy="1571636"/>
            </a:xfrm>
            <a:prstGeom prst="irregularSeal2">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Rectangle 4">
              <a:extLst>
                <a:ext uri="{FF2B5EF4-FFF2-40B4-BE49-F238E27FC236}">
                  <a16:creationId xmlns:a16="http://schemas.microsoft.com/office/drawing/2014/main" id="{81018E7A-DB56-4C38-A431-1F374B6AE323}"/>
                </a:ext>
              </a:extLst>
            </p:cNvPr>
            <p:cNvSpPr txBox="1">
              <a:spLocks/>
            </p:cNvSpPr>
            <p:nvPr/>
          </p:nvSpPr>
          <p:spPr bwMode="auto">
            <a:xfrm>
              <a:off x="995291" y="5633038"/>
              <a:ext cx="2500330" cy="553801"/>
            </a:xfrm>
            <a:prstGeom prst="rect">
              <a:avLst/>
            </a:prstGeom>
            <a:noFill/>
            <a:ln w="12700">
              <a:noFill/>
              <a:miter lim="800000"/>
              <a:headEnd/>
              <a:tailEnd/>
            </a:ln>
          </p:spPr>
          <p:txBody>
            <a:bodyPr anchor="ctr"/>
            <a:lstStyle/>
            <a:p>
              <a:pPr eaLnBrk="0" hangingPunct="0">
                <a:defRPr/>
              </a:pPr>
              <a:r>
                <a:rPr lang="zh-TW" altLang="en-US" sz="36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務必把握</a:t>
              </a:r>
              <a:r>
                <a:rPr lang="zh-TW" altLang="en-US" sz="4800" b="1" dirty="0">
                  <a:solidFill>
                    <a:srgbClr val="FFFF00"/>
                  </a:solidFill>
                  <a:effectLst>
                    <a:outerShdw blurRad="38100" dist="38100" dir="2700000" algn="tl">
                      <a:srgbClr val="000000"/>
                    </a:outerShdw>
                  </a:effectLst>
                  <a:latin typeface="標楷體" pitchFamily="65" charset="-120"/>
                  <a:ea typeface="標楷體" pitchFamily="65" charset="-120"/>
                  <a:cs typeface="Times New Roman" pitchFamily="18" charset="0"/>
                </a:rPr>
                <a:t>報名</a:t>
              </a:r>
              <a:r>
                <a:rPr lang="zh-TW" altLang="en-US" sz="36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日期</a:t>
              </a:r>
            </a:p>
          </p:txBody>
        </p:sp>
      </p:grpSp>
    </p:spTree>
    <p:extLst>
      <p:ext uri="{BB962C8B-B14F-4D97-AF65-F5344CB8AC3E}">
        <p14:creationId xmlns:p14="http://schemas.microsoft.com/office/powerpoint/2010/main" val="1421327283"/>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827584" y="2636912"/>
            <a:ext cx="7358114" cy="3308598"/>
          </a:xfrm>
          <a:prstGeom prst="rect">
            <a:avLst/>
          </a:prstGeom>
          <a:solidFill>
            <a:schemeClr val="accent1"/>
          </a:solidFill>
          <a:ln w="9525">
            <a:noFill/>
            <a:miter lim="800000"/>
            <a:headEnd/>
            <a:tailEnd/>
          </a:ln>
        </p:spPr>
        <p:txBody>
          <a:bodyPr wrap="square">
            <a:spAutoFit/>
          </a:bodyPr>
          <a:lstStyle/>
          <a:p>
            <a:pPr algn="just">
              <a:defRPr/>
            </a:pPr>
            <a:r>
              <a:rPr lang="zh-TW" altLang="en-US" sz="2400" b="1" dirty="0">
                <a:solidFill>
                  <a:srgbClr val="008000"/>
                </a:solidFill>
                <a:effectLst>
                  <a:outerShdw blurRad="38100" dist="38100" dir="2700000" algn="tl">
                    <a:srgbClr val="000000"/>
                  </a:outerShdw>
                </a:effectLst>
                <a:latin typeface="標楷體" pitchFamily="65" charset="-120"/>
                <a:ea typeface="標楷體" pitchFamily="65" charset="-120"/>
                <a:cs typeface="Times New Roman" pitchFamily="18" charset="0"/>
              </a:rPr>
              <a:t>不採計</a:t>
            </a:r>
            <a:r>
              <a:rPr lang="zh-TW" altLang="en-US"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國中教育會考成績的入學管道</a:t>
            </a:r>
            <a:endParaRPr lang="en-US" altLang="zh-TW"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技優入學</a:t>
            </a:r>
            <a:endPar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藝才班甄選入學－競賽表現、七年一貫甄選入學</a:t>
            </a:r>
            <a:endPar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體育班甄選入學、運動成績優良甄審甄試、運動成績優良單獨招生</a:t>
            </a:r>
            <a:endPar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科學班甄選入學</a:t>
            </a:r>
            <a:endPar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完全免試入學</a:t>
            </a:r>
            <a:endPar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部分優先免試入學</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例如：台北市優免第一類、新北市私校優免、私立五專</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部分技術型高級中等學校單獨招生</a:t>
            </a:r>
            <a:endPar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實用技能學程</a:t>
            </a:r>
            <a:endPar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建教合作班、產學合作班、台德菁英班</a:t>
            </a:r>
            <a:endPar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部分原住民藝能</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實驗班</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8" name="Rectangle 7"/>
          <p:cNvSpPr>
            <a:spLocks noChangeArrowheads="1"/>
          </p:cNvSpPr>
          <p:nvPr/>
        </p:nvSpPr>
        <p:spPr bwMode="auto">
          <a:xfrm>
            <a:off x="827584" y="836712"/>
            <a:ext cx="7358114" cy="1600438"/>
          </a:xfrm>
          <a:prstGeom prst="rect">
            <a:avLst/>
          </a:prstGeom>
          <a:solidFill>
            <a:schemeClr val="accent1"/>
          </a:solidFill>
          <a:ln w="9525">
            <a:noFill/>
            <a:miter lim="800000"/>
            <a:headEnd/>
            <a:tailEnd/>
          </a:ln>
        </p:spPr>
        <p:txBody>
          <a:bodyPr wrap="square">
            <a:spAutoFit/>
          </a:bodyPr>
          <a:lstStyle/>
          <a:p>
            <a:pPr algn="just">
              <a:defRPr/>
            </a:pPr>
            <a:r>
              <a:rPr lang="zh-TW" altLang="en-US"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只把國中教育會考成績</a:t>
            </a:r>
            <a:r>
              <a:rPr lang="zh-TW" altLang="en-US" sz="2400" b="1" dirty="0">
                <a:solidFill>
                  <a:srgbClr val="008000"/>
                </a:solidFill>
                <a:effectLst>
                  <a:outerShdw blurRad="38100" dist="38100" dir="2700000" algn="tl">
                    <a:srgbClr val="000000"/>
                  </a:outerShdw>
                </a:effectLst>
                <a:latin typeface="標楷體" pitchFamily="65" charset="-120"/>
                <a:ea typeface="標楷體" pitchFamily="65" charset="-120"/>
                <a:cs typeface="Times New Roman" pitchFamily="18" charset="0"/>
              </a:rPr>
              <a:t>做為門檻</a:t>
            </a:r>
            <a:r>
              <a:rPr lang="zh-TW" altLang="en-US"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的入學管道  </a:t>
            </a:r>
            <a:endParaRPr lang="en-US" altLang="zh-TW"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CC66FF"/>
                </a:solidFill>
                <a:effectLst>
                  <a:outerShdw blurRad="38100" dist="38100" dir="2700000" algn="tl">
                    <a:srgbClr val="000000"/>
                  </a:outerShdw>
                </a:effectLst>
                <a:latin typeface="標楷體" pitchFamily="65" charset="-120"/>
                <a:ea typeface="標楷體" pitchFamily="65" charset="-120"/>
                <a:cs typeface="Times New Roman" pitchFamily="18" charset="0"/>
              </a:rPr>
              <a:t>   ▽學科考試分發入學</a:t>
            </a:r>
            <a:endParaRPr lang="en-US" altLang="zh-TW" sz="1600" b="1" dirty="0">
              <a:solidFill>
                <a:srgbClr val="CC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CC66FF"/>
                </a:solidFill>
                <a:effectLst>
                  <a:outerShdw blurRad="38100" dist="38100" dir="2700000" algn="tl">
                    <a:srgbClr val="000000"/>
                  </a:outerShdw>
                </a:effectLst>
                <a:latin typeface="標楷體" pitchFamily="65" charset="-120"/>
                <a:ea typeface="標楷體" pitchFamily="65" charset="-120"/>
                <a:cs typeface="Times New Roman" pitchFamily="18" charset="0"/>
              </a:rPr>
              <a:t>   ▽專業群科甄選入學</a:t>
            </a:r>
            <a:endParaRPr lang="en-US" altLang="zh-TW" sz="1600" b="1" dirty="0">
              <a:solidFill>
                <a:srgbClr val="CC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CC66FF"/>
                </a:solidFill>
                <a:effectLst>
                  <a:outerShdw blurRad="38100" dist="38100" dir="2700000" algn="tl">
                    <a:srgbClr val="000000"/>
                  </a:outerShdw>
                </a:effectLst>
                <a:latin typeface="標楷體" pitchFamily="65" charset="-120"/>
                <a:ea typeface="標楷體" pitchFamily="65" charset="-120"/>
                <a:cs typeface="Times New Roman" pitchFamily="18" charset="0"/>
              </a:rPr>
              <a:t>   ▽藝才班甄選入學－聯合分發</a:t>
            </a:r>
            <a:endParaRPr lang="en-US" altLang="zh-TW" sz="1600" b="1" dirty="0">
              <a:solidFill>
                <a:srgbClr val="CC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CC66FF"/>
                </a:solidFill>
                <a:effectLst>
                  <a:outerShdw blurRad="38100" dist="38100" dir="2700000" algn="tl">
                    <a:srgbClr val="000000"/>
                  </a:outerShdw>
                </a:effectLst>
                <a:latin typeface="標楷體" pitchFamily="65" charset="-120"/>
                <a:ea typeface="標楷體" pitchFamily="65" charset="-120"/>
                <a:cs typeface="Times New Roman" pitchFamily="18" charset="0"/>
              </a:rPr>
              <a:t>   ▽實驗高中單獨招生</a:t>
            </a:r>
            <a:endParaRPr lang="en-US" altLang="zh-TW" sz="1600" b="1" dirty="0">
              <a:solidFill>
                <a:srgbClr val="CC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Tree>
    <p:extLst>
      <p:ext uri="{BB962C8B-B14F-4D97-AF65-F5344CB8AC3E}">
        <p14:creationId xmlns:p14="http://schemas.microsoft.com/office/powerpoint/2010/main" val="297225431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id="{15968640-77E1-48AD-9860-E800BE1AEBE0}"/>
              </a:ext>
            </a:extLst>
          </p:cNvPr>
          <p:cNvSpPr/>
          <p:nvPr/>
        </p:nvSpPr>
        <p:spPr>
          <a:xfrm>
            <a:off x="3965156" y="810970"/>
            <a:ext cx="4464496" cy="2664292"/>
          </a:xfrm>
          <a:prstGeom prst="teardrop">
            <a:avLst/>
          </a:prstGeom>
          <a:solidFill>
            <a:srgbClr val="99FF99"/>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43372" y="1556792"/>
            <a:ext cx="4286280" cy="830997"/>
          </a:xfrm>
          <a:prstGeom prst="rect">
            <a:avLst/>
          </a:prstGeom>
          <a:noFill/>
          <a:ln w="63500">
            <a:noFill/>
            <a:prstDash val="sysDot"/>
            <a:miter lim="800000"/>
            <a:headEnd/>
            <a:tailEnd/>
          </a:ln>
        </p:spPr>
        <p:txBody>
          <a:bodyPr wrap="square">
            <a:spAutoFit/>
          </a:bodyPr>
          <a:lstStyle/>
          <a:p>
            <a:pPr algn="ctr"/>
            <a:r>
              <a:rPr lang="zh-TW" altLang="en-US"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國中教育會考</a:t>
            </a:r>
            <a:endParaRPr lang="zh-TW" altLang="en-US" sz="48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370647615"/>
      </p:ext>
    </p:extLst>
  </p:cSld>
  <p:clrMapOvr>
    <a:masterClrMapping/>
  </p:clrMapOvr>
  <p:transition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pPr eaLnBrk="1" hangingPunct="1"/>
            <a:r>
              <a:rPr lang="zh-TW" altLang="en-US" b="1" dirty="0">
                <a:effectLst>
                  <a:outerShdw blurRad="38100" dist="38100" dir="2700000" algn="tl">
                    <a:srgbClr val="000000">
                      <a:alpha val="43137"/>
                    </a:srgbClr>
                  </a:outerShdw>
                </a:effectLst>
              </a:rPr>
              <a:t>國中教育會考</a:t>
            </a:r>
            <a:r>
              <a:rPr lang="zh-TW" altLang="en-US" b="1" dirty="0">
                <a:solidFill>
                  <a:srgbClr val="FF0000"/>
                </a:solidFill>
                <a:effectLst>
                  <a:outerShdw blurRad="38100" dist="38100" dir="2700000" algn="tl">
                    <a:srgbClr val="000000">
                      <a:alpha val="43137"/>
                    </a:srgbClr>
                  </a:outerShdw>
                </a:effectLst>
              </a:rPr>
              <a:t>考什麼</a:t>
            </a:r>
          </a:p>
        </p:txBody>
      </p:sp>
      <p:graphicFrame>
        <p:nvGraphicFramePr>
          <p:cNvPr id="6" name="內容版面配置區 4"/>
          <p:cNvGraphicFramePr>
            <a:graphicFrameLocks/>
          </p:cNvGraphicFramePr>
          <p:nvPr/>
        </p:nvGraphicFramePr>
        <p:xfrm>
          <a:off x="307975" y="1412875"/>
          <a:ext cx="8601075" cy="4899142"/>
        </p:xfrm>
        <a:graphic>
          <a:graphicData uri="http://schemas.openxmlformats.org/drawingml/2006/table">
            <a:tbl>
              <a:tblPr/>
              <a:tblGrid>
                <a:gridCol w="1421780">
                  <a:extLst>
                    <a:ext uri="{9D8B030D-6E8A-4147-A177-3AD203B41FA5}">
                      <a16:colId xmlns:a16="http://schemas.microsoft.com/office/drawing/2014/main" val="20000"/>
                    </a:ext>
                  </a:extLst>
                </a:gridCol>
                <a:gridCol w="7179295">
                  <a:extLst>
                    <a:ext uri="{9D8B030D-6E8A-4147-A177-3AD203B41FA5}">
                      <a16:colId xmlns:a16="http://schemas.microsoft.com/office/drawing/2014/main" val="20001"/>
                    </a:ext>
                  </a:extLst>
                </a:gridCol>
              </a:tblGrid>
              <a:tr h="4037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100" dirty="0">
                          <a:solidFill>
                            <a:schemeClr val="bg1"/>
                          </a:solidFill>
                          <a:latin typeface="Times New Roman"/>
                          <a:ea typeface="標楷體"/>
                          <a:cs typeface="Times New Roman"/>
                        </a:rPr>
                        <a:t>考科</a:t>
                      </a:r>
                      <a:endParaRPr lang="zh-TW" sz="2400" kern="100" dirty="0">
                        <a:solidFill>
                          <a:schemeClr val="bg1"/>
                        </a:solidFill>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chemeClr val="bg1"/>
                          </a:solidFill>
                          <a:latin typeface="Times New Roman"/>
                          <a:ea typeface="標楷體"/>
                          <a:cs typeface="Times New Roman"/>
                        </a:rPr>
                        <a:t>命題依據</a:t>
                      </a:r>
                      <a:endParaRPr lang="zh-TW" sz="2400" kern="100" dirty="0">
                        <a:solidFill>
                          <a:schemeClr val="bg1"/>
                        </a:solidFill>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647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latin typeface="Times New Roman"/>
                          <a:ea typeface="標楷體"/>
                          <a:cs typeface="Times New Roman"/>
                        </a:rPr>
                        <a:t>國　文</a:t>
                      </a:r>
                      <a:endParaRPr lang="zh-TW" sz="2400" b="1"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spcAft>
                          <a:spcPts val="0"/>
                        </a:spcAft>
                      </a:pPr>
                      <a:r>
                        <a:rPr lang="zh-TW" sz="2000" kern="0" dirty="0">
                          <a:latin typeface="Times New Roman"/>
                          <a:ea typeface="標楷體"/>
                          <a:cs typeface="Times New Roman"/>
                        </a:rPr>
                        <a:t>「國民中小學九年一貫課程綱要」</a:t>
                      </a:r>
                      <a:endParaRPr lang="zh-TW" sz="2000" kern="100" dirty="0">
                        <a:latin typeface="Calibri"/>
                        <a:ea typeface="新細明體"/>
                        <a:cs typeface="Times New Roman"/>
                      </a:endParaRPr>
                    </a:p>
                    <a:p>
                      <a:pPr>
                        <a:spcAft>
                          <a:spcPts val="0"/>
                        </a:spcAft>
                      </a:pPr>
                      <a:r>
                        <a:rPr lang="zh-TW" sz="2000" kern="0" dirty="0">
                          <a:latin typeface="Times New Roman"/>
                          <a:ea typeface="標楷體"/>
                          <a:cs typeface="Times New Roman"/>
                        </a:rPr>
                        <a:t>語文學習領域／本國語文（國語文）／</a:t>
                      </a:r>
                      <a:r>
                        <a:rPr lang="zh-TW" sz="2000" b="1" kern="0" dirty="0">
                          <a:solidFill>
                            <a:srgbClr val="3333FF"/>
                          </a:solidFill>
                          <a:effectLst>
                            <a:outerShdw blurRad="38100" dist="38100" dir="2700000" algn="tl">
                              <a:srgbClr val="000000">
                                <a:alpha val="43137"/>
                              </a:srgbClr>
                            </a:outerShdw>
                          </a:effectLst>
                          <a:latin typeface="Times New Roman"/>
                          <a:ea typeface="標楷體"/>
                          <a:cs typeface="Times New Roman"/>
                        </a:rPr>
                        <a:t>國中階段</a:t>
                      </a:r>
                      <a:r>
                        <a:rPr lang="zh-TW" sz="2000" kern="0" dirty="0">
                          <a:latin typeface="Times New Roman"/>
                          <a:ea typeface="標楷體"/>
                          <a:cs typeface="Times New Roman"/>
                        </a:rPr>
                        <a:t>能力指標</a:t>
                      </a:r>
                      <a:endParaRPr lang="zh-TW" sz="2000"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5240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latin typeface="Times New Roman"/>
                          <a:ea typeface="標楷體"/>
                          <a:cs typeface="Times New Roman"/>
                        </a:rPr>
                        <a:t>英　語</a:t>
                      </a:r>
                      <a:endParaRPr lang="zh-TW" sz="2400" b="1"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spcAft>
                          <a:spcPts val="0"/>
                        </a:spcAft>
                      </a:pPr>
                      <a:r>
                        <a:rPr lang="en-US" sz="2000" kern="0" dirty="0">
                          <a:latin typeface="Times New Roman"/>
                          <a:ea typeface="標楷體"/>
                          <a:cs typeface="Times New Roman"/>
                        </a:rPr>
                        <a:t>1.</a:t>
                      </a:r>
                      <a:r>
                        <a:rPr lang="zh-TW" sz="2000" kern="0" dirty="0">
                          <a:latin typeface="Times New Roman"/>
                          <a:ea typeface="標楷體"/>
                          <a:cs typeface="Times New Roman"/>
                        </a:rPr>
                        <a:t>「國民中小學九年一貫課程綱要」</a:t>
                      </a:r>
                      <a:endParaRPr lang="zh-TW" sz="2000" kern="100" dirty="0">
                        <a:latin typeface="Calibri"/>
                        <a:ea typeface="新細明體"/>
                        <a:cs typeface="Times New Roman"/>
                      </a:endParaRPr>
                    </a:p>
                    <a:p>
                      <a:pPr marL="152400">
                        <a:spcAft>
                          <a:spcPts val="0"/>
                        </a:spcAft>
                      </a:pPr>
                      <a:r>
                        <a:rPr lang="zh-TW" sz="2000" kern="0" dirty="0">
                          <a:latin typeface="Times New Roman"/>
                          <a:ea typeface="標楷體"/>
                          <a:cs typeface="Times New Roman"/>
                        </a:rPr>
                        <a:t>語文學習領域／英語／</a:t>
                      </a:r>
                      <a:r>
                        <a:rPr lang="zh-TW" sz="2000" b="1" kern="0" dirty="0">
                          <a:solidFill>
                            <a:srgbClr val="3333FF"/>
                          </a:solidFill>
                          <a:effectLst>
                            <a:outerShdw blurRad="38100" dist="38100" dir="2700000" algn="tl">
                              <a:srgbClr val="000000">
                                <a:alpha val="43137"/>
                              </a:srgbClr>
                            </a:outerShdw>
                          </a:effectLst>
                          <a:latin typeface="Times New Roman"/>
                          <a:ea typeface="標楷體"/>
                          <a:cs typeface="Times New Roman"/>
                        </a:rPr>
                        <a:t>分段</a:t>
                      </a:r>
                      <a:r>
                        <a:rPr lang="zh-TW" sz="2000" kern="0" dirty="0">
                          <a:latin typeface="Times New Roman"/>
                          <a:ea typeface="標楷體"/>
                          <a:cs typeface="Times New Roman"/>
                        </a:rPr>
                        <a:t>能力指標</a:t>
                      </a:r>
                      <a:r>
                        <a:rPr lang="zh-TW" altLang="en-US" sz="2000" kern="0" dirty="0">
                          <a:latin typeface="Times New Roman"/>
                          <a:ea typeface="標楷體"/>
                          <a:cs typeface="Times New Roman"/>
                        </a:rPr>
                        <a:t>（參酌部分國小能力指標）</a:t>
                      </a:r>
                      <a:endParaRPr lang="zh-TW" sz="2000" kern="100" dirty="0">
                        <a:latin typeface="Calibri"/>
                        <a:ea typeface="新細明體"/>
                        <a:cs typeface="Times New Roman"/>
                      </a:endParaRPr>
                    </a:p>
                    <a:p>
                      <a:pPr>
                        <a:spcAft>
                          <a:spcPts val="0"/>
                        </a:spcAft>
                      </a:pPr>
                      <a:r>
                        <a:rPr lang="en-US" sz="2000" kern="0" dirty="0">
                          <a:latin typeface="Times New Roman"/>
                          <a:ea typeface="標楷體"/>
                          <a:cs typeface="Times New Roman"/>
                        </a:rPr>
                        <a:t>2.</a:t>
                      </a:r>
                      <a:r>
                        <a:rPr lang="zh-TW" sz="2000" kern="0" dirty="0">
                          <a:latin typeface="Times New Roman"/>
                          <a:ea typeface="標楷體"/>
                          <a:cs typeface="Times New Roman"/>
                        </a:rPr>
                        <a:t>國民中小學最基本之</a:t>
                      </a:r>
                      <a:r>
                        <a:rPr lang="en-US" sz="2000" b="1" kern="0" dirty="0">
                          <a:solidFill>
                            <a:srgbClr val="3333FF"/>
                          </a:solidFill>
                          <a:effectLst>
                            <a:outerShdw blurRad="38100" dist="38100" dir="2700000" algn="tl">
                              <a:srgbClr val="000000">
                                <a:alpha val="43137"/>
                              </a:srgbClr>
                            </a:outerShdw>
                          </a:effectLst>
                          <a:latin typeface="Times New Roman"/>
                          <a:ea typeface="標楷體"/>
                          <a:cs typeface="Times New Roman"/>
                        </a:rPr>
                        <a:t>1,200</a:t>
                      </a:r>
                      <a:r>
                        <a:rPr lang="zh-TW" sz="2000" b="1" kern="0" dirty="0">
                          <a:solidFill>
                            <a:srgbClr val="3333FF"/>
                          </a:solidFill>
                          <a:effectLst>
                            <a:outerShdw blurRad="38100" dist="38100" dir="2700000" algn="tl">
                              <a:srgbClr val="000000">
                                <a:alpha val="43137"/>
                              </a:srgbClr>
                            </a:outerShdw>
                          </a:effectLst>
                          <a:latin typeface="Times New Roman"/>
                          <a:ea typeface="標楷體"/>
                          <a:cs typeface="Times New Roman"/>
                        </a:rPr>
                        <a:t>字詞</a:t>
                      </a: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47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latin typeface="Times New Roman"/>
                          <a:ea typeface="標楷體"/>
                          <a:cs typeface="Times New Roman"/>
                        </a:rPr>
                        <a:t>數　學</a:t>
                      </a:r>
                      <a:endParaRPr lang="zh-TW" sz="2400" b="1"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spcAft>
                          <a:spcPts val="0"/>
                        </a:spcAft>
                      </a:pPr>
                      <a:r>
                        <a:rPr lang="zh-TW" sz="2000" kern="0" dirty="0">
                          <a:latin typeface="Times New Roman"/>
                          <a:ea typeface="標楷體"/>
                          <a:cs typeface="Times New Roman"/>
                        </a:rPr>
                        <a:t>「國民中小學九年一貫課程綱要」</a:t>
                      </a:r>
                      <a:endParaRPr lang="zh-TW" sz="2000" kern="100" dirty="0">
                        <a:latin typeface="Calibri"/>
                        <a:ea typeface="新細明體"/>
                        <a:cs typeface="Times New Roman"/>
                      </a:endParaRPr>
                    </a:p>
                    <a:p>
                      <a:pPr>
                        <a:spcAft>
                          <a:spcPts val="0"/>
                        </a:spcAft>
                      </a:pPr>
                      <a:r>
                        <a:rPr lang="zh-TW" sz="2000" kern="0" dirty="0">
                          <a:latin typeface="Times New Roman"/>
                          <a:ea typeface="標楷體"/>
                          <a:cs typeface="Times New Roman"/>
                        </a:rPr>
                        <a:t>數學學習領域／</a:t>
                      </a:r>
                      <a:r>
                        <a:rPr lang="zh-TW" sz="2000" b="1" kern="0" dirty="0">
                          <a:solidFill>
                            <a:srgbClr val="3333FF"/>
                          </a:solidFill>
                          <a:effectLst>
                            <a:outerShdw blurRad="38100" dist="38100" dir="2700000" algn="tl">
                              <a:srgbClr val="000000">
                                <a:alpha val="43137"/>
                              </a:srgbClr>
                            </a:outerShdw>
                          </a:effectLst>
                          <a:latin typeface="Times New Roman"/>
                          <a:ea typeface="標楷體"/>
                          <a:cs typeface="Times New Roman"/>
                        </a:rPr>
                        <a:t>國中階段</a:t>
                      </a:r>
                      <a:r>
                        <a:rPr lang="zh-TW" sz="2000" kern="0" dirty="0">
                          <a:latin typeface="Times New Roman"/>
                          <a:ea typeface="標楷體"/>
                          <a:cs typeface="Times New Roman"/>
                        </a:rPr>
                        <a:t>能力指標</a:t>
                      </a:r>
                      <a:endParaRPr lang="zh-TW" sz="2000"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7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latin typeface="Times New Roman"/>
                          <a:ea typeface="標楷體"/>
                          <a:cs typeface="Times New Roman"/>
                        </a:rPr>
                        <a:t>社　會</a:t>
                      </a:r>
                      <a:endParaRPr lang="zh-TW" sz="2400" b="1"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spcAft>
                          <a:spcPts val="0"/>
                        </a:spcAft>
                      </a:pPr>
                      <a:r>
                        <a:rPr lang="zh-TW" sz="2000" kern="0" dirty="0">
                          <a:latin typeface="Times New Roman"/>
                          <a:ea typeface="標楷體"/>
                          <a:cs typeface="Times New Roman"/>
                        </a:rPr>
                        <a:t>「國民中小學九年一貫課程綱要」</a:t>
                      </a:r>
                      <a:endParaRPr lang="zh-TW" sz="2000" kern="100" dirty="0">
                        <a:latin typeface="Calibri"/>
                        <a:ea typeface="新細明體"/>
                        <a:cs typeface="Times New Roman"/>
                      </a:endParaRPr>
                    </a:p>
                    <a:p>
                      <a:pPr>
                        <a:spcAft>
                          <a:spcPts val="0"/>
                        </a:spcAft>
                      </a:pPr>
                      <a:r>
                        <a:rPr lang="zh-TW" sz="2000" kern="0" dirty="0">
                          <a:latin typeface="Times New Roman"/>
                          <a:ea typeface="標楷體"/>
                          <a:cs typeface="Times New Roman"/>
                        </a:rPr>
                        <a:t>社會學習領域／</a:t>
                      </a:r>
                      <a:r>
                        <a:rPr lang="zh-TW" sz="2000" b="1" kern="0" dirty="0">
                          <a:solidFill>
                            <a:srgbClr val="3333FF"/>
                          </a:solidFill>
                          <a:effectLst>
                            <a:outerShdw blurRad="38100" dist="38100" dir="2700000" algn="tl">
                              <a:srgbClr val="000000">
                                <a:alpha val="43137"/>
                              </a:srgbClr>
                            </a:outerShdw>
                          </a:effectLst>
                          <a:latin typeface="Times New Roman"/>
                          <a:ea typeface="標楷體"/>
                          <a:cs typeface="Times New Roman"/>
                        </a:rPr>
                        <a:t>國中階段</a:t>
                      </a:r>
                      <a:r>
                        <a:rPr lang="zh-TW" sz="2000" kern="0" dirty="0">
                          <a:latin typeface="Times New Roman"/>
                          <a:ea typeface="標楷體"/>
                          <a:cs typeface="Times New Roman"/>
                        </a:rPr>
                        <a:t>能力指標</a:t>
                      </a:r>
                      <a:endParaRPr lang="zh-TW" sz="2000"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7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latin typeface="Times New Roman"/>
                          <a:ea typeface="標楷體"/>
                          <a:cs typeface="Times New Roman"/>
                        </a:rPr>
                        <a:t>自　然</a:t>
                      </a:r>
                      <a:endParaRPr lang="zh-TW" sz="2400" b="1"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spcAft>
                          <a:spcPts val="0"/>
                        </a:spcAft>
                      </a:pPr>
                      <a:r>
                        <a:rPr lang="zh-TW" sz="2000" kern="0" dirty="0">
                          <a:latin typeface="Times New Roman"/>
                          <a:ea typeface="標楷體"/>
                          <a:cs typeface="Times New Roman"/>
                        </a:rPr>
                        <a:t>「國民中小學九年一貫課程綱要」</a:t>
                      </a:r>
                      <a:endParaRPr lang="zh-TW" sz="2000" kern="100" dirty="0">
                        <a:latin typeface="Calibri"/>
                        <a:ea typeface="新細明體"/>
                        <a:cs typeface="Times New Roman"/>
                      </a:endParaRPr>
                    </a:p>
                    <a:p>
                      <a:pPr>
                        <a:spcAft>
                          <a:spcPts val="0"/>
                        </a:spcAft>
                      </a:pPr>
                      <a:r>
                        <a:rPr lang="zh-TW" sz="2000" kern="0" dirty="0">
                          <a:latin typeface="Times New Roman"/>
                          <a:ea typeface="標楷體"/>
                          <a:cs typeface="Times New Roman"/>
                        </a:rPr>
                        <a:t>自然與生活科技學習領域／</a:t>
                      </a:r>
                      <a:r>
                        <a:rPr lang="zh-TW" sz="2000" kern="0" dirty="0">
                          <a:solidFill>
                            <a:schemeClr val="tx1"/>
                          </a:solidFill>
                          <a:latin typeface="Times New Roman"/>
                          <a:ea typeface="標楷體"/>
                          <a:cs typeface="Times New Roman"/>
                        </a:rPr>
                        <a:t>自然學科</a:t>
                      </a:r>
                      <a:r>
                        <a:rPr lang="zh-TW" sz="2000" kern="0" dirty="0">
                          <a:latin typeface="Times New Roman"/>
                          <a:ea typeface="標楷體"/>
                          <a:cs typeface="Times New Roman"/>
                        </a:rPr>
                        <a:t>／</a:t>
                      </a:r>
                      <a:r>
                        <a:rPr lang="zh-TW" sz="2000" b="1" kern="0" dirty="0">
                          <a:solidFill>
                            <a:srgbClr val="3333FF"/>
                          </a:solidFill>
                          <a:effectLst>
                            <a:outerShdw blurRad="38100" dist="38100" dir="2700000" algn="tl">
                              <a:srgbClr val="000000">
                                <a:alpha val="43137"/>
                              </a:srgbClr>
                            </a:outerShdw>
                          </a:effectLst>
                          <a:latin typeface="Times New Roman"/>
                          <a:ea typeface="標楷體"/>
                          <a:cs typeface="Times New Roman"/>
                        </a:rPr>
                        <a:t>國中階段</a:t>
                      </a:r>
                      <a:r>
                        <a:rPr lang="zh-TW" sz="2000" kern="0" dirty="0">
                          <a:latin typeface="Times New Roman"/>
                          <a:ea typeface="標楷體"/>
                          <a:cs typeface="Times New Roman"/>
                        </a:rPr>
                        <a:t>能力指標</a:t>
                      </a:r>
                      <a:endParaRPr lang="zh-TW" sz="2000"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95240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latin typeface="Times New Roman"/>
                          <a:ea typeface="標楷體"/>
                          <a:cs typeface="Times New Roman"/>
                        </a:rPr>
                        <a:t>寫作測驗</a:t>
                      </a:r>
                      <a:endParaRPr lang="zh-TW" sz="2400" b="1"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spcAft>
                          <a:spcPts val="0"/>
                        </a:spcAft>
                      </a:pPr>
                      <a:r>
                        <a:rPr lang="zh-TW" sz="2000" kern="0" dirty="0">
                          <a:latin typeface="Times New Roman"/>
                          <a:ea typeface="標楷體"/>
                          <a:cs typeface="Times New Roman"/>
                        </a:rPr>
                        <a:t>「國民中小學九年一貫課程綱要」</a:t>
                      </a:r>
                      <a:br>
                        <a:rPr lang="en-US" sz="2000" kern="0" dirty="0">
                          <a:latin typeface="Times New Roman"/>
                          <a:ea typeface="標楷體"/>
                          <a:cs typeface="Times New Roman"/>
                        </a:rPr>
                      </a:br>
                      <a:r>
                        <a:rPr lang="zh-TW" sz="2000" kern="0" dirty="0">
                          <a:latin typeface="Times New Roman"/>
                          <a:ea typeface="標楷體"/>
                          <a:cs typeface="Times New Roman"/>
                        </a:rPr>
                        <a:t>語文學習領域／本國語文（國語文）／</a:t>
                      </a:r>
                      <a:r>
                        <a:rPr lang="zh-TW" sz="2000" b="1" kern="0" dirty="0">
                          <a:solidFill>
                            <a:srgbClr val="3333FF"/>
                          </a:solidFill>
                          <a:effectLst>
                            <a:outerShdw blurRad="38100" dist="38100" dir="2700000" algn="tl">
                              <a:srgbClr val="000000">
                                <a:alpha val="43137"/>
                              </a:srgbClr>
                            </a:outerShdw>
                          </a:effectLst>
                          <a:latin typeface="Times New Roman"/>
                          <a:ea typeface="標楷體"/>
                          <a:cs typeface="Times New Roman"/>
                        </a:rPr>
                        <a:t>國中階段</a:t>
                      </a:r>
                      <a:r>
                        <a:rPr lang="zh-TW" sz="2000" kern="0" dirty="0">
                          <a:latin typeface="Times New Roman"/>
                          <a:ea typeface="標楷體"/>
                          <a:cs typeface="Times New Roman"/>
                        </a:rPr>
                        <a:t>寫作能力指標，並參酌部分國小階段寫作能力指標</a:t>
                      </a:r>
                      <a:endParaRPr lang="zh-TW" sz="2000" kern="100" dirty="0">
                        <a:latin typeface="Calibri"/>
                        <a:ea typeface="新細明體"/>
                        <a:cs typeface="Times New Roman"/>
                      </a:endParaRPr>
                    </a:p>
                  </a:txBody>
                  <a:tcPr marL="19052" marR="19052" marT="19013" marB="19013"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07207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468313" y="188913"/>
            <a:ext cx="8229600" cy="1143000"/>
          </a:xfrm>
        </p:spPr>
        <p:txBody>
          <a:bodyPr/>
          <a:lstStyle/>
          <a:p>
            <a:pPr eaLnBrk="1" hangingPunct="1"/>
            <a:r>
              <a:rPr lang="zh-TW" altLang="en-US" b="1" dirty="0">
                <a:effectLst>
                  <a:outerShdw blurRad="38100" dist="38100" dir="2700000" algn="tl">
                    <a:srgbClr val="000000">
                      <a:alpha val="43137"/>
                    </a:srgbClr>
                  </a:outerShdw>
                </a:effectLst>
              </a:rPr>
              <a:t>國中教育會考</a:t>
            </a:r>
            <a:r>
              <a:rPr lang="zh-TW" altLang="en-US" b="1" dirty="0">
                <a:solidFill>
                  <a:srgbClr val="FF0000"/>
                </a:solidFill>
                <a:effectLst>
                  <a:outerShdw blurRad="38100" dist="38100" dir="2700000" algn="tl">
                    <a:srgbClr val="000000">
                      <a:alpha val="43137"/>
                    </a:srgbClr>
                  </a:outerShdw>
                </a:effectLst>
              </a:rPr>
              <a:t>怎麼考</a:t>
            </a:r>
          </a:p>
        </p:txBody>
      </p:sp>
      <p:graphicFrame>
        <p:nvGraphicFramePr>
          <p:cNvPr id="6" name="內容版面配置區 3"/>
          <p:cNvGraphicFramePr>
            <a:graphicFrameLocks/>
          </p:cNvGraphicFramePr>
          <p:nvPr>
            <p:extLst/>
          </p:nvPr>
        </p:nvGraphicFramePr>
        <p:xfrm>
          <a:off x="755650" y="1268409"/>
          <a:ext cx="7704138" cy="4732358"/>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58999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1779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effectLst>
                            <a:outerShdw blurRad="38100" dist="38100" dir="2700000" algn="tl">
                              <a:srgbClr val="000000">
                                <a:alpha val="43137"/>
                              </a:srgbClr>
                            </a:outerShdw>
                          </a:effectLst>
                          <a:latin typeface="Times New Roman"/>
                          <a:ea typeface="標楷體"/>
                          <a:cs typeface="Times New Roman"/>
                        </a:rPr>
                        <a:t>國　文</a:t>
                      </a:r>
                      <a:endParaRPr lang="zh-TW" sz="2400" b="1" kern="100" dirty="0">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4</a:t>
                      </a:r>
                      <a:r>
                        <a:rPr lang="zh-TW"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選</a:t>
                      </a: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1</a:t>
                      </a:r>
                      <a:endParaRPr lang="zh-TW" sz="24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0" kern="0" dirty="0">
                          <a:solidFill>
                            <a:schemeClr val="tx1"/>
                          </a:solidFill>
                          <a:effectLst/>
                          <a:latin typeface="Times New Roman"/>
                          <a:ea typeface="標楷體"/>
                          <a:cs typeface="Times New Roman"/>
                        </a:rPr>
                        <a:t>45</a:t>
                      </a:r>
                      <a:r>
                        <a:rPr lang="zh-TW" sz="2400" b="0" kern="0" dirty="0">
                          <a:solidFill>
                            <a:schemeClr val="tx1"/>
                          </a:solidFill>
                          <a:effectLst/>
                          <a:latin typeface="Times New Roman"/>
                          <a:ea typeface="標楷體"/>
                          <a:cs typeface="Times New Roman"/>
                        </a:rPr>
                        <a:t>～</a:t>
                      </a:r>
                      <a:r>
                        <a:rPr lang="en-US" sz="2400" b="0" kern="0" dirty="0">
                          <a:solidFill>
                            <a:schemeClr val="tx1"/>
                          </a:solidFill>
                          <a:effectLst/>
                          <a:latin typeface="Times New Roman"/>
                          <a:ea typeface="標楷體"/>
                          <a:cs typeface="Times New Roman"/>
                        </a:rPr>
                        <a:t>50</a:t>
                      </a:r>
                      <a:r>
                        <a:rPr lang="zh-TW" sz="2400" b="0" kern="0" dirty="0">
                          <a:solidFill>
                            <a:schemeClr val="tx1"/>
                          </a:solidFill>
                          <a:effectLst/>
                          <a:latin typeface="Times New Roman"/>
                          <a:ea typeface="標楷體"/>
                          <a:cs typeface="Times New Roman"/>
                        </a:rPr>
                        <a:t>題</a:t>
                      </a:r>
                      <a:endParaRPr lang="zh-TW" sz="2400" b="0" kern="100" dirty="0">
                        <a:solidFill>
                          <a:schemeClr val="tx1"/>
                        </a:solidFill>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779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effectLst>
                            <a:outerShdw blurRad="38100" dist="38100" dir="2700000" algn="tl">
                              <a:srgbClr val="000000">
                                <a:alpha val="43137"/>
                              </a:srgbClr>
                            </a:outerShdw>
                          </a:effectLst>
                          <a:latin typeface="Times New Roman"/>
                          <a:ea typeface="標楷體"/>
                          <a:cs typeface="Times New Roman"/>
                        </a:rPr>
                        <a:t>英</a:t>
                      </a:r>
                      <a:r>
                        <a:rPr lang="en-US" sz="2400" b="1" kern="0" dirty="0">
                          <a:solidFill>
                            <a:srgbClr val="000000"/>
                          </a:solidFill>
                          <a:effectLst>
                            <a:outerShdw blurRad="38100" dist="38100" dir="2700000" algn="tl">
                              <a:srgbClr val="000000">
                                <a:alpha val="43137"/>
                              </a:srgbClr>
                            </a:outerShdw>
                          </a:effectLst>
                          <a:latin typeface="Times New Roman"/>
                          <a:ea typeface="標楷體"/>
                          <a:cs typeface="Times New Roman"/>
                        </a:rPr>
                        <a:t>  </a:t>
                      </a:r>
                      <a:r>
                        <a:rPr lang="zh-TW" sz="2400" b="1" kern="0" dirty="0">
                          <a:solidFill>
                            <a:srgbClr val="000000"/>
                          </a:solidFill>
                          <a:effectLst>
                            <a:outerShdw blurRad="38100" dist="38100" dir="2700000" algn="tl">
                              <a:srgbClr val="000000">
                                <a:alpha val="43137"/>
                              </a:srgbClr>
                            </a:outerShdw>
                          </a:effectLst>
                          <a:latin typeface="Times New Roman"/>
                          <a:ea typeface="標楷體"/>
                          <a:cs typeface="Times New Roman"/>
                        </a:rPr>
                        <a:t>語</a:t>
                      </a:r>
                      <a:endParaRPr lang="zh-TW" sz="2400" b="1" kern="100" dirty="0">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4</a:t>
                      </a:r>
                      <a:r>
                        <a:rPr lang="zh-TW"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選</a:t>
                      </a: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1(</a:t>
                      </a:r>
                      <a:r>
                        <a:rPr lang="zh-TW"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閱讀</a:t>
                      </a:r>
                      <a:r>
                        <a:rPr lang="en-US" altLang="zh-TW"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a:t>
                      </a:r>
                      <a:endParaRPr lang="zh-TW" sz="24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0" kern="0" dirty="0">
                          <a:solidFill>
                            <a:schemeClr val="tx1"/>
                          </a:solidFill>
                          <a:effectLst/>
                          <a:latin typeface="Times New Roman"/>
                          <a:ea typeface="標楷體"/>
                          <a:cs typeface="Times New Roman"/>
                        </a:rPr>
                        <a:t>40</a:t>
                      </a:r>
                      <a:r>
                        <a:rPr lang="zh-TW" sz="2400" b="0" kern="0" dirty="0">
                          <a:solidFill>
                            <a:schemeClr val="tx1"/>
                          </a:solidFill>
                          <a:effectLst/>
                          <a:latin typeface="Times New Roman"/>
                          <a:ea typeface="標楷體"/>
                          <a:cs typeface="Times New Roman"/>
                        </a:rPr>
                        <a:t>～</a:t>
                      </a:r>
                      <a:r>
                        <a:rPr lang="en-US" sz="2400" b="0" kern="0" dirty="0">
                          <a:solidFill>
                            <a:schemeClr val="tx1"/>
                          </a:solidFill>
                          <a:effectLst/>
                          <a:latin typeface="Times New Roman"/>
                          <a:ea typeface="標楷體"/>
                          <a:cs typeface="Times New Roman"/>
                        </a:rPr>
                        <a:t>45</a:t>
                      </a:r>
                      <a:r>
                        <a:rPr lang="zh-TW" sz="2400" b="0" kern="0" dirty="0">
                          <a:solidFill>
                            <a:schemeClr val="tx1"/>
                          </a:solidFill>
                          <a:effectLst/>
                          <a:latin typeface="Times New Roman"/>
                          <a:ea typeface="標楷體"/>
                          <a:cs typeface="Times New Roman"/>
                        </a:rPr>
                        <a:t>題</a:t>
                      </a:r>
                      <a:endParaRPr lang="zh-TW" sz="2400" b="0" kern="100" dirty="0">
                        <a:solidFill>
                          <a:schemeClr val="tx1"/>
                        </a:solidFill>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1779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3</a:t>
                      </a:r>
                      <a:r>
                        <a:rPr lang="zh-TW"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選</a:t>
                      </a:r>
                      <a:r>
                        <a:rPr lang="en-US"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1(</a:t>
                      </a:r>
                      <a:r>
                        <a:rPr lang="zh-TW"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聽力</a:t>
                      </a:r>
                      <a:r>
                        <a:rPr lang="en-US" altLang="zh-TW"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a:t>
                      </a:r>
                      <a:endParaRPr lang="zh-TW" sz="2400" b="1" kern="100" dirty="0">
                        <a:solidFill>
                          <a:srgbClr val="FF0000"/>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0" kern="0" dirty="0">
                          <a:solidFill>
                            <a:schemeClr val="tx1"/>
                          </a:solidFill>
                          <a:effectLst/>
                          <a:latin typeface="Times New Roman"/>
                          <a:ea typeface="標楷體"/>
                          <a:cs typeface="Times New Roman"/>
                        </a:rPr>
                        <a:t>20</a:t>
                      </a:r>
                      <a:r>
                        <a:rPr lang="zh-TW" sz="2400" b="0" kern="0" dirty="0">
                          <a:solidFill>
                            <a:schemeClr val="tx1"/>
                          </a:solidFill>
                          <a:effectLst/>
                          <a:latin typeface="Times New Roman"/>
                          <a:ea typeface="標楷體"/>
                          <a:cs typeface="Times New Roman"/>
                        </a:rPr>
                        <a:t>～</a:t>
                      </a:r>
                      <a:r>
                        <a:rPr lang="en-US" sz="2400" b="0" kern="0" dirty="0">
                          <a:solidFill>
                            <a:schemeClr val="tx1"/>
                          </a:solidFill>
                          <a:effectLst/>
                          <a:latin typeface="Times New Roman"/>
                          <a:ea typeface="標楷體"/>
                          <a:cs typeface="Times New Roman"/>
                        </a:rPr>
                        <a:t>30</a:t>
                      </a:r>
                      <a:r>
                        <a:rPr lang="zh-TW" sz="2400" b="0" kern="0" dirty="0">
                          <a:solidFill>
                            <a:schemeClr val="tx1"/>
                          </a:solidFill>
                          <a:effectLst/>
                          <a:latin typeface="Times New Roman"/>
                          <a:ea typeface="標楷體"/>
                          <a:cs typeface="Times New Roman"/>
                        </a:rPr>
                        <a:t>題</a:t>
                      </a:r>
                      <a:endParaRPr lang="zh-TW" sz="2400" b="0" kern="100" dirty="0">
                        <a:solidFill>
                          <a:schemeClr val="tx1"/>
                        </a:solidFill>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17796">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effectLst>
                            <a:outerShdw blurRad="38100" dist="38100" dir="2700000" algn="tl">
                              <a:srgbClr val="000000">
                                <a:alpha val="43137"/>
                              </a:srgbClr>
                            </a:outerShdw>
                          </a:effectLst>
                          <a:latin typeface="Times New Roman"/>
                          <a:ea typeface="標楷體"/>
                          <a:cs typeface="Times New Roman"/>
                        </a:rPr>
                        <a:t>數　學</a:t>
                      </a:r>
                      <a:endParaRPr lang="zh-TW" sz="2400" b="1" kern="100" dirty="0">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4</a:t>
                      </a:r>
                      <a:r>
                        <a:rPr lang="zh-TW"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選</a:t>
                      </a: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1</a:t>
                      </a:r>
                      <a:endParaRPr lang="zh-TW" sz="24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0" kern="0" dirty="0">
                          <a:solidFill>
                            <a:schemeClr val="tx1"/>
                          </a:solidFill>
                          <a:effectLst/>
                          <a:latin typeface="Times New Roman"/>
                          <a:ea typeface="標楷體"/>
                          <a:cs typeface="Times New Roman"/>
                        </a:rPr>
                        <a:t>25</a:t>
                      </a:r>
                      <a:r>
                        <a:rPr lang="zh-TW" sz="2400" b="0" kern="0" dirty="0">
                          <a:solidFill>
                            <a:schemeClr val="tx1"/>
                          </a:solidFill>
                          <a:effectLst/>
                          <a:latin typeface="Times New Roman"/>
                          <a:ea typeface="標楷體"/>
                          <a:cs typeface="Times New Roman"/>
                        </a:rPr>
                        <a:t>～</a:t>
                      </a:r>
                      <a:r>
                        <a:rPr lang="en-US" sz="2400" b="0" kern="0" dirty="0">
                          <a:solidFill>
                            <a:schemeClr val="tx1"/>
                          </a:solidFill>
                          <a:effectLst/>
                          <a:latin typeface="Times New Roman"/>
                          <a:ea typeface="標楷體"/>
                          <a:cs typeface="Times New Roman"/>
                        </a:rPr>
                        <a:t>30</a:t>
                      </a:r>
                      <a:r>
                        <a:rPr lang="zh-TW" sz="2400" b="0" kern="0" dirty="0">
                          <a:solidFill>
                            <a:schemeClr val="tx1"/>
                          </a:solidFill>
                          <a:effectLst/>
                          <a:latin typeface="Times New Roman"/>
                          <a:ea typeface="標楷體"/>
                          <a:cs typeface="Times New Roman"/>
                        </a:rPr>
                        <a:t>題</a:t>
                      </a:r>
                      <a:endParaRPr lang="zh-TW" sz="2400" b="0" kern="100" dirty="0">
                        <a:solidFill>
                          <a:schemeClr val="tx1"/>
                        </a:solidFill>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17796">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非選擇題</a:t>
                      </a:r>
                      <a:endParaRPr lang="zh-TW" sz="2400" b="1" kern="100" dirty="0">
                        <a:solidFill>
                          <a:srgbClr val="FF0000"/>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0" kern="0" dirty="0">
                          <a:solidFill>
                            <a:schemeClr val="tx1"/>
                          </a:solidFill>
                          <a:effectLst/>
                          <a:latin typeface="Times New Roman"/>
                          <a:ea typeface="標楷體"/>
                          <a:cs typeface="Times New Roman"/>
                        </a:rPr>
                        <a:t>2</a:t>
                      </a:r>
                      <a:r>
                        <a:rPr lang="zh-TW" sz="2400" b="0" kern="0" dirty="0">
                          <a:solidFill>
                            <a:schemeClr val="tx1"/>
                          </a:solidFill>
                          <a:effectLst/>
                          <a:latin typeface="Times New Roman"/>
                          <a:ea typeface="標楷體"/>
                          <a:cs typeface="Times New Roman"/>
                        </a:rPr>
                        <a:t>題</a:t>
                      </a:r>
                      <a:endParaRPr lang="zh-TW" sz="2400" b="0" kern="100" dirty="0">
                        <a:solidFill>
                          <a:schemeClr val="tx1"/>
                        </a:solidFill>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1779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effectLst>
                            <a:outerShdw blurRad="38100" dist="38100" dir="2700000" algn="tl">
                              <a:srgbClr val="000000">
                                <a:alpha val="43137"/>
                              </a:srgbClr>
                            </a:outerShdw>
                          </a:effectLst>
                          <a:latin typeface="Times New Roman"/>
                          <a:ea typeface="標楷體"/>
                          <a:cs typeface="Times New Roman"/>
                        </a:rPr>
                        <a:t>社　會</a:t>
                      </a:r>
                      <a:endParaRPr lang="zh-TW" sz="2400" b="1" kern="100" dirty="0">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4</a:t>
                      </a:r>
                      <a:r>
                        <a:rPr lang="zh-TW"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選</a:t>
                      </a: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1</a:t>
                      </a:r>
                      <a:endParaRPr lang="zh-TW" sz="24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0" kern="0" dirty="0">
                          <a:solidFill>
                            <a:schemeClr val="tx1"/>
                          </a:solidFill>
                          <a:effectLst/>
                          <a:latin typeface="Times New Roman"/>
                          <a:ea typeface="標楷體"/>
                          <a:cs typeface="Times New Roman"/>
                        </a:rPr>
                        <a:t>60</a:t>
                      </a:r>
                      <a:r>
                        <a:rPr lang="zh-TW" sz="2400" b="0" kern="0" dirty="0">
                          <a:solidFill>
                            <a:schemeClr val="tx1"/>
                          </a:solidFill>
                          <a:effectLst/>
                          <a:latin typeface="Times New Roman"/>
                          <a:ea typeface="標楷體"/>
                          <a:cs typeface="Times New Roman"/>
                        </a:rPr>
                        <a:t>～</a:t>
                      </a:r>
                      <a:r>
                        <a:rPr lang="en-US" sz="2400" b="0" kern="0" dirty="0">
                          <a:solidFill>
                            <a:schemeClr val="tx1"/>
                          </a:solidFill>
                          <a:effectLst/>
                          <a:latin typeface="Times New Roman"/>
                          <a:ea typeface="標楷體"/>
                          <a:cs typeface="Times New Roman"/>
                        </a:rPr>
                        <a:t>70</a:t>
                      </a:r>
                      <a:r>
                        <a:rPr lang="zh-TW" sz="2400" b="0" kern="0" dirty="0">
                          <a:solidFill>
                            <a:schemeClr val="tx1"/>
                          </a:solidFill>
                          <a:effectLst/>
                          <a:latin typeface="Times New Roman"/>
                          <a:ea typeface="標楷體"/>
                          <a:cs typeface="Times New Roman"/>
                        </a:rPr>
                        <a:t>題</a:t>
                      </a:r>
                      <a:endParaRPr lang="zh-TW" sz="2400" b="0" kern="100" dirty="0">
                        <a:solidFill>
                          <a:schemeClr val="tx1"/>
                        </a:solidFill>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1779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effectLst>
                            <a:outerShdw blurRad="38100" dist="38100" dir="2700000" algn="tl">
                              <a:srgbClr val="000000">
                                <a:alpha val="43137"/>
                              </a:srgbClr>
                            </a:outerShdw>
                          </a:effectLst>
                          <a:latin typeface="Times New Roman"/>
                          <a:ea typeface="標楷體"/>
                          <a:cs typeface="Times New Roman"/>
                        </a:rPr>
                        <a:t>自　然</a:t>
                      </a:r>
                      <a:endParaRPr lang="zh-TW" sz="2400" b="1" kern="100" dirty="0">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4</a:t>
                      </a:r>
                      <a:r>
                        <a:rPr lang="zh-TW"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選</a:t>
                      </a:r>
                      <a:r>
                        <a:rPr lang="en-US" sz="2400" b="1" kern="0" dirty="0">
                          <a:solidFill>
                            <a:srgbClr val="3333FF"/>
                          </a:solidFill>
                          <a:effectLst>
                            <a:outerShdw blurRad="38100" dist="38100" dir="2700000" algn="tl">
                              <a:srgbClr val="000000">
                                <a:alpha val="43137"/>
                              </a:srgbClr>
                            </a:outerShdw>
                          </a:effectLst>
                          <a:latin typeface="Times New Roman"/>
                          <a:ea typeface="標楷體"/>
                          <a:cs typeface="Times New Roman"/>
                        </a:rPr>
                        <a:t>1</a:t>
                      </a:r>
                      <a:endParaRPr lang="zh-TW" sz="24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0" kern="0" dirty="0">
                          <a:solidFill>
                            <a:schemeClr val="tx1"/>
                          </a:solidFill>
                          <a:effectLst/>
                          <a:latin typeface="Times New Roman"/>
                          <a:ea typeface="標楷體"/>
                          <a:cs typeface="Times New Roman"/>
                        </a:rPr>
                        <a:t>50</a:t>
                      </a:r>
                      <a:r>
                        <a:rPr lang="zh-TW" sz="2400" b="0" kern="0" dirty="0">
                          <a:solidFill>
                            <a:schemeClr val="tx1"/>
                          </a:solidFill>
                          <a:effectLst/>
                          <a:latin typeface="Times New Roman"/>
                          <a:ea typeface="標楷體"/>
                          <a:cs typeface="Times New Roman"/>
                        </a:rPr>
                        <a:t>～</a:t>
                      </a:r>
                      <a:r>
                        <a:rPr lang="en-US" sz="2400" b="0" kern="0" dirty="0">
                          <a:solidFill>
                            <a:schemeClr val="tx1"/>
                          </a:solidFill>
                          <a:effectLst/>
                          <a:latin typeface="Times New Roman"/>
                          <a:ea typeface="標楷體"/>
                          <a:cs typeface="Times New Roman"/>
                        </a:rPr>
                        <a:t>60</a:t>
                      </a:r>
                      <a:r>
                        <a:rPr lang="zh-TW" sz="2400" b="0" kern="0" dirty="0">
                          <a:solidFill>
                            <a:schemeClr val="tx1"/>
                          </a:solidFill>
                          <a:effectLst/>
                          <a:latin typeface="Times New Roman"/>
                          <a:ea typeface="標楷體"/>
                          <a:cs typeface="Times New Roman"/>
                        </a:rPr>
                        <a:t>題</a:t>
                      </a:r>
                      <a:endParaRPr lang="zh-TW" sz="2400" b="0" kern="100" dirty="0">
                        <a:solidFill>
                          <a:schemeClr val="tx1"/>
                        </a:solidFill>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1779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effectLst>
                            <a:outerShdw blurRad="38100" dist="38100" dir="2700000" algn="tl">
                              <a:srgbClr val="000000">
                                <a:alpha val="43137"/>
                              </a:srgbClr>
                            </a:outerShdw>
                          </a:effectLst>
                          <a:latin typeface="Times New Roman"/>
                          <a:ea typeface="標楷體"/>
                          <a:cs typeface="Times New Roman"/>
                        </a:rPr>
                        <a:t>寫作測驗</a:t>
                      </a:r>
                      <a:endParaRPr lang="zh-TW" sz="2400" b="1" kern="100" dirty="0">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引導寫作</a:t>
                      </a:r>
                      <a:endParaRPr lang="zh-TW" sz="2400" b="1" kern="100" dirty="0">
                        <a:solidFill>
                          <a:srgbClr val="FF0000"/>
                        </a:solidFill>
                        <a:effectLst>
                          <a:outerShdw blurRad="38100" dist="38100" dir="2700000" algn="tl">
                            <a:srgbClr val="000000">
                              <a:alpha val="43137"/>
                            </a:srgbClr>
                          </a:outerShdw>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0" kern="0" dirty="0">
                          <a:solidFill>
                            <a:schemeClr val="tx1"/>
                          </a:solidFill>
                          <a:effectLst/>
                          <a:latin typeface="Times New Roman"/>
                          <a:ea typeface="標楷體"/>
                          <a:cs typeface="Times New Roman"/>
                        </a:rPr>
                        <a:t>1</a:t>
                      </a:r>
                      <a:r>
                        <a:rPr lang="zh-TW" sz="2400" b="0" kern="0" dirty="0">
                          <a:solidFill>
                            <a:schemeClr val="tx1"/>
                          </a:solidFill>
                          <a:effectLst/>
                          <a:latin typeface="Times New Roman"/>
                          <a:ea typeface="標楷體"/>
                          <a:cs typeface="Times New Roman"/>
                        </a:rPr>
                        <a:t>題</a:t>
                      </a:r>
                      <a:endParaRPr lang="zh-TW" sz="2400" b="0" kern="100" dirty="0">
                        <a:solidFill>
                          <a:schemeClr val="tx1"/>
                        </a:solidFill>
                        <a:effectLst/>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b="1" kern="0" dirty="0">
                          <a:solidFill>
                            <a:srgbClr val="FF0000"/>
                          </a:solidFill>
                          <a:effectLst>
                            <a:outerShdw blurRad="38100" dist="38100" dir="2700000" algn="tl">
                              <a:srgbClr val="000000">
                                <a:alpha val="43137"/>
                              </a:srgbClr>
                            </a:outerShdw>
                          </a:effectLst>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1090330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516063" y="250825"/>
            <a:ext cx="6151562" cy="646331"/>
          </a:xfrm>
          <a:prstGeom prst="rect">
            <a:avLst/>
          </a:prstGeom>
          <a:solidFill>
            <a:schemeClr val="accent2">
              <a:lumMod val="20000"/>
              <a:lumOff val="80000"/>
            </a:schemeClr>
          </a:solidFill>
        </p:spPr>
        <p:txBody>
          <a:bodyPr>
            <a:spAutoFit/>
          </a:bodyPr>
          <a:lstStyle/>
          <a:p>
            <a:pPr algn="ctr">
              <a:defRPr/>
            </a:pPr>
            <a:r>
              <a:rPr kumimoji="0" lang="en-US" altLang="zh-TW" sz="3600" b="1" dirty="0">
                <a:solidFill>
                  <a:srgbClr val="7030A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110</a:t>
            </a:r>
            <a:r>
              <a:rPr kumimoji="0" lang="zh-TW" altLang="en-US" sz="3600" b="1" dirty="0">
                <a:solidFill>
                  <a:srgbClr val="7030A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年</a:t>
            </a:r>
            <a:r>
              <a:rPr kumimoji="0" lang="zh-TW" altLang="en-US" sz="1000" b="1" dirty="0">
                <a:solidFill>
                  <a:srgbClr val="7030A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kumimoji="0" lang="zh-TW" alt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國中教育會考</a:t>
            </a:r>
            <a:r>
              <a:rPr kumimoji="0" lang="zh-TW" altLang="zh-TW"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考試日期和時間</a:t>
            </a:r>
            <a:endParaRPr kumimoji="0" lang="zh-TW" altLang="en-US" sz="2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aphicFrame>
        <p:nvGraphicFramePr>
          <p:cNvPr id="382027" name="Group 75"/>
          <p:cNvGraphicFramePr>
            <a:graphicFrameLocks noGrp="1"/>
          </p:cNvGraphicFramePr>
          <p:nvPr>
            <p:extLst/>
          </p:nvPr>
        </p:nvGraphicFramePr>
        <p:xfrm>
          <a:off x="785786" y="1071546"/>
          <a:ext cx="7559675" cy="5296802"/>
        </p:xfrm>
        <a:graphic>
          <a:graphicData uri="http://schemas.openxmlformats.org/drawingml/2006/table">
            <a:tbl>
              <a:tblPr/>
              <a:tblGrid>
                <a:gridCol w="649287">
                  <a:extLst>
                    <a:ext uri="{9D8B030D-6E8A-4147-A177-3AD203B41FA5}">
                      <a16:colId xmlns:a16="http://schemas.microsoft.com/office/drawing/2014/main" val="20000"/>
                    </a:ext>
                  </a:extLst>
                </a:gridCol>
                <a:gridCol w="1616075">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741488">
                  <a:extLst>
                    <a:ext uri="{9D8B030D-6E8A-4147-A177-3AD203B41FA5}">
                      <a16:colId xmlns:a16="http://schemas.microsoft.com/office/drawing/2014/main" val="20003"/>
                    </a:ext>
                  </a:extLst>
                </a:gridCol>
                <a:gridCol w="1876425">
                  <a:extLst>
                    <a:ext uri="{9D8B030D-6E8A-4147-A177-3AD203B41FA5}">
                      <a16:colId xmlns:a16="http://schemas.microsoft.com/office/drawing/2014/main" val="20004"/>
                    </a:ext>
                  </a:extLst>
                </a:gridCol>
              </a:tblGrid>
              <a:tr h="3429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TW" altLang="en-US" sz="1200" b="0" i="0" u="none" strike="noStrike" cap="none" normalizeH="0" baseline="0" dirty="0">
                        <a:ln>
                          <a:noFill/>
                        </a:ln>
                        <a:solidFill>
                          <a:schemeClr val="tx1"/>
                        </a:solidFill>
                        <a:effectLst/>
                        <a:latin typeface="Arial" pitchFamily="34" charset="0"/>
                        <a:ea typeface="新細明體" pitchFamily="18" charset="-120"/>
                      </a:endParaRPr>
                    </a:p>
                  </a:txBody>
                  <a:tcPr marL="60017" marR="60017" marT="29977" marB="29977" anchor="ct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DA80"/>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5</a:t>
                      </a:r>
                      <a:r>
                        <a:rPr kumimoji="1" lang="zh-TW" altLang="en-US"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月</a:t>
                      </a:r>
                      <a:r>
                        <a:rPr kumimoji="1" lang="en-US" altLang="zh-TW"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15</a:t>
                      </a:r>
                      <a:r>
                        <a:rPr kumimoji="1" lang="zh-TW" altLang="en-US"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日（星期六）</a:t>
                      </a:r>
                    </a:p>
                  </a:txBody>
                  <a:tcPr marL="60017" marR="60017" marT="29977" marB="29977"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DA80"/>
                    </a:solidFill>
                  </a:tcPr>
                </a:tc>
                <a:tc hMerge="1">
                  <a:txBody>
                    <a:bodyPr/>
                    <a:lstStyle/>
                    <a:p>
                      <a:endParaRPr lang="zh-TW" alt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5</a:t>
                      </a:r>
                      <a:r>
                        <a:rPr kumimoji="1" lang="zh-TW" altLang="en-US"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月</a:t>
                      </a:r>
                      <a:r>
                        <a:rPr kumimoji="1" lang="en-US" altLang="zh-TW"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16</a:t>
                      </a:r>
                      <a:r>
                        <a:rPr kumimoji="1" lang="zh-TW" altLang="en-US"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日（星期日）</a:t>
                      </a:r>
                    </a:p>
                  </a:txBody>
                  <a:tcPr marL="60017" marR="60017" marT="29977" marB="29977" anchor="ct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DA80"/>
                    </a:solidFill>
                  </a:tcPr>
                </a:tc>
                <a:tc hMerge="1">
                  <a:txBody>
                    <a:bodyPr/>
                    <a:lstStyle/>
                    <a:p>
                      <a:endParaRPr lang="zh-TW" altLang="en-US"/>
                    </a:p>
                  </a:txBody>
                  <a:tcPr/>
                </a:tc>
                <a:extLst>
                  <a:ext uri="{0D108BD9-81ED-4DB2-BD59-A6C34878D82A}">
                    <a16:rowId xmlns:a16="http://schemas.microsoft.com/office/drawing/2014/main" val="10000"/>
                  </a:ext>
                </a:extLst>
              </a:tr>
              <a:tr h="344488">
                <a:tc row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上</a:t>
                      </a:r>
                      <a:endParaRPr kumimoji="1" lang="en-US" altLang="zh-TW" sz="3200" b="0" i="0" u="none" strike="noStrike" cap="none" normalizeH="0" baseline="0" dirty="0">
                        <a:ln>
                          <a:noFill/>
                        </a:ln>
                        <a:solidFill>
                          <a:schemeClr val="tx1"/>
                        </a:solidFill>
                        <a:effectLst/>
                        <a:latin typeface="微軟正黑體" pitchFamily="34" charset="-12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午</a:t>
                      </a:r>
                    </a:p>
                  </a:txBody>
                  <a:tcPr marL="60017" marR="60017" marT="29977" marB="29977" anchor="ct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DA8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8:20-8:30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8:20-8:30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extLst>
                  <a:ext uri="{0D108BD9-81ED-4DB2-BD59-A6C34878D82A}">
                    <a16:rowId xmlns:a16="http://schemas.microsoft.com/office/drawing/2014/main" val="10001"/>
                  </a:ext>
                </a:extLst>
              </a:tr>
              <a:tr h="400050">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8:30-</a:t>
                      </a: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9:40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社會</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8:30-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9:40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自然</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extLst>
                  <a:ext uri="{0D108BD9-81ED-4DB2-BD59-A6C34878D82A}">
                    <a16:rowId xmlns:a16="http://schemas.microsoft.com/office/drawing/2014/main" val="10002"/>
                  </a:ext>
                </a:extLst>
              </a:tr>
              <a:tr h="34448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9:40-10:20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9:40-10:20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a:ln>
                            <a:noFill/>
                          </a:ln>
                          <a:solidFill>
                            <a:schemeClr val="tx1"/>
                          </a:solidFill>
                          <a:effectLst/>
                          <a:latin typeface="微軟正黑體" pitchFamily="34" charset="-120"/>
                          <a:ea typeface="新細明體" pitchFamily="18" charset="-12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4448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10:20-10:30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10:20-10:30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r h="440478">
                <a:tc vMerge="1">
                  <a:txBody>
                    <a:bodyPr/>
                    <a:lstStyle/>
                    <a:p>
                      <a:endParaRPr lang="zh-TW" altLang="en-US"/>
                    </a:p>
                  </a:txBody>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10:30-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11:50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600" b="1" i="0" u="none" strike="noStrike" cap="none" normalizeH="0" baseline="0" dirty="0">
                          <a:ln>
                            <a:noFill/>
                          </a:ln>
                          <a:solidFill>
                            <a:srgbClr val="3333FF"/>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數學  </a:t>
                      </a: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  </a:t>
                      </a:r>
                      <a:r>
                        <a:rPr kumimoji="1" lang="zh-TW" altLang="en-US" sz="2400" b="0" i="0" u="none" strike="noStrike" cap="none" normalizeH="0" baseline="0" dirty="0">
                          <a:ln>
                            <a:noFill/>
                          </a:ln>
                          <a:solidFill>
                            <a:srgbClr val="FF0000"/>
                          </a:solidFill>
                          <a:effectLst/>
                          <a:latin typeface="Times New Roman" panose="02020603050405020304" pitchFamily="18" charset="0"/>
                          <a:ea typeface="新細明體" pitchFamily="18" charset="-120"/>
                          <a:cs typeface="Times New Roman" panose="02020603050405020304" pitchFamily="18" charset="0"/>
                        </a:rPr>
                        <a:t>                   </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10:30-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11:30</a:t>
                      </a:r>
                      <a:endParaRPr kumimoji="1" lang="zh-TW" altLang="en-US"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rPr>
                        <a:t>英語</a:t>
                      </a:r>
                      <a:r>
                        <a:rPr kumimoji="1" lang="en-US" altLang="zh-TW"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rPr>
                        <a:t>(</a:t>
                      </a:r>
                      <a:r>
                        <a:rPr kumimoji="1" lang="zh-TW" altLang="en-US"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rPr>
                        <a:t>閱讀</a:t>
                      </a:r>
                      <a:r>
                        <a:rPr kumimoji="1" lang="en-US" altLang="zh-TW"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rPr>
                        <a:t>)</a:t>
                      </a:r>
                      <a:endParaRPr kumimoji="1" lang="zh-TW" altLang="en-US"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endParaRP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5"/>
                  </a:ext>
                </a:extLst>
              </a:tr>
              <a:tr h="344488">
                <a:tc vMerge="1">
                  <a:txBody>
                    <a:bodyPr/>
                    <a:lstStyle/>
                    <a:p>
                      <a:endParaRPr lang="zh-TW" altLang="en-US"/>
                    </a:p>
                  </a:txBody>
                  <a:tcPr>
                    <a:lnT w="9525" cap="flat" cmpd="sng" algn="ctr">
                      <a:solidFill>
                        <a:srgbClr val="BF9A3D"/>
                      </a:solidFill>
                      <a:prstDash val="solid"/>
                      <a:round/>
                      <a:headEnd type="none" w="med" len="med"/>
                      <a:tailEnd type="none" w="med" len="med"/>
                    </a:lnT>
                  </a:tcPr>
                </a:tc>
                <a:tc vMerge="1">
                  <a:txBody>
                    <a:bodyPr/>
                    <a:lstStyle/>
                    <a:p>
                      <a:endParaRPr lang="zh-TW" altLang="en-US"/>
                    </a:p>
                  </a:txBody>
                  <a:tcPr>
                    <a:lnT w="9525" cap="flat" cmpd="sng" algn="ctr">
                      <a:solidFill>
                        <a:srgbClr val="BF9A3D"/>
                      </a:solidFill>
                      <a:prstDash val="solid"/>
                      <a:round/>
                      <a:headEnd type="none" w="med" len="med"/>
                      <a:tailEnd type="none" w="med" len="med"/>
                    </a:lnT>
                  </a:tcPr>
                </a:tc>
                <a:tc vMerge="1">
                  <a:txBody>
                    <a:bodyPr/>
                    <a:lstStyle/>
                    <a:p>
                      <a:endParaRPr lang="zh-TW" altLang="en-US"/>
                    </a:p>
                  </a:txBody>
                  <a:tcPr>
                    <a:lnT w="9525" cap="flat" cmpd="sng" algn="ctr">
                      <a:solidFill>
                        <a:srgbClr val="BF9A3D"/>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11:30-12:00</a:t>
                      </a:r>
                      <a:endParaRPr kumimoji="1" lang="zh-TW" altLang="en-US" sz="1600" b="1"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44488">
                <a:tc rowSpan="7">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下</a:t>
                      </a:r>
                      <a:endParaRPr kumimoji="1" lang="en-US" altLang="zh-TW" sz="3200" b="0" i="0" u="none" strike="noStrike" cap="none" normalizeH="0" baseline="0" dirty="0">
                        <a:ln>
                          <a:noFill/>
                        </a:ln>
                        <a:solidFill>
                          <a:schemeClr val="tx1"/>
                        </a:solidFill>
                        <a:effectLst/>
                        <a:latin typeface="微軟正黑體" pitchFamily="34" charset="-12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午</a:t>
                      </a:r>
                    </a:p>
                  </a:txBody>
                  <a:tcPr marL="60017" marR="60017" marT="29977" marB="29977" anchor="ct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DA80"/>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11:50-13:40</a:t>
                      </a:r>
                      <a:endPar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normalizeH="0" baseline="0" dirty="0">
                          <a:ln>
                            <a:noFill/>
                          </a:ln>
                          <a:solidFill>
                            <a:schemeClr val="tx1"/>
                          </a:solidFill>
                          <a:effectLst/>
                          <a:latin typeface="微軟正黑體" pitchFamily="34" charset="-120"/>
                          <a:ea typeface="新細明體" pitchFamily="18" charset="-120"/>
                          <a:cs typeface="+mn-cs"/>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12:00-12:05</a:t>
                      </a:r>
                      <a:endParaRPr kumimoji="1" lang="zh-TW" altLang="en-US" sz="1600" b="1"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76200" cap="flat" cmpd="sng" algn="ctr">
                      <a:solidFill>
                        <a:srgbClr val="FF0000"/>
                      </a:solidFill>
                      <a:prstDash val="solid"/>
                      <a:round/>
                      <a:headEnd type="none" w="med" len="med"/>
                      <a:tailEnd type="none" w="med" len="med"/>
                    </a:lnL>
                    <a:lnR w="9525" cap="flat" cmpd="sng" algn="ctr">
                      <a:solidFill>
                        <a:srgbClr val="BF9A3D"/>
                      </a:solidFill>
                      <a:prstDash val="solid"/>
                      <a:round/>
                      <a:headEnd type="none" w="med" len="med"/>
                      <a:tailEnd type="none" w="med" len="med"/>
                    </a:lnR>
                    <a:lnT w="76200" cap="flat" cmpd="sng" algn="ctr">
                      <a:solidFill>
                        <a:srgbClr val="FF0000"/>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76200" cap="flat" cmpd="sng" algn="ctr">
                      <a:solidFill>
                        <a:srgbClr val="FF0000"/>
                      </a:solidFill>
                      <a:prstDash val="solid"/>
                      <a:round/>
                      <a:headEnd type="none" w="med" len="med"/>
                      <a:tailEnd type="none" w="med" len="med"/>
                    </a:lnR>
                    <a:lnT w="76200" cap="flat" cmpd="sng" algn="ctr">
                      <a:solidFill>
                        <a:srgbClr val="FF0000"/>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12:05-</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12:30</a:t>
                      </a:r>
                      <a:endParaRPr kumimoji="1" lang="zh-TW" altLang="en-US"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76200" cap="flat" cmpd="sng" algn="ctr">
                      <a:solidFill>
                        <a:srgbClr val="FF0000"/>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rPr>
                        <a:t>英語</a:t>
                      </a:r>
                      <a:r>
                        <a:rPr kumimoji="1" lang="en-US" altLang="zh-TW"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rPr>
                        <a:t>(</a:t>
                      </a:r>
                      <a:r>
                        <a:rPr kumimoji="1" lang="zh-TW" altLang="en-US"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rPr>
                        <a:t>聽力</a:t>
                      </a:r>
                      <a:r>
                        <a:rPr kumimoji="1" lang="en-US" altLang="zh-TW"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rPr>
                        <a:t>)</a:t>
                      </a:r>
                      <a:endParaRPr kumimoji="1" lang="zh-TW" altLang="en-US" sz="2400" b="1" i="0" u="none" strike="noStrike" cap="none" normalizeH="0" baseline="0" dirty="0">
                        <a:ln>
                          <a:noFill/>
                        </a:ln>
                        <a:solidFill>
                          <a:srgbClr val="3333FF"/>
                        </a:solidFill>
                        <a:effectLst>
                          <a:outerShdw blurRad="38100" dist="38100" dir="2700000" algn="tl">
                            <a:srgbClr val="000000"/>
                          </a:outerShdw>
                        </a:effectLst>
                        <a:latin typeface="微軟正黑體" pitchFamily="34" charset="-120"/>
                        <a:ea typeface="新細明體" pitchFamily="18" charset="-120"/>
                      </a:endParaRPr>
                    </a:p>
                  </a:txBody>
                  <a:tcPr marL="60017" marR="60017" marT="29977" marB="29977" anchor="ctr" horzOverflow="overflow">
                    <a:lnL w="9525" cap="flat" cmpd="sng" algn="ctr">
                      <a:solidFill>
                        <a:srgbClr val="BF9A3D"/>
                      </a:solid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BF9A3D"/>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r h="334963">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endParaRPr>
                    </a:p>
                  </a:txBody>
                  <a:tcPr marL="60017" marR="60017" marT="29977" marB="29977" anchor="ctr" horzOverflow="overflow">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DA8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13:40-13:50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tc rowSpan="5"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2400" b="1" i="0" u="none" strike="noStrike" kern="1200" baseline="0" dirty="0">
                          <a:solidFill>
                            <a:srgbClr val="FF00FF"/>
                          </a:solidFill>
                          <a:effectLst>
                            <a:outerShdw blurRad="38100" dist="38100" dir="2700000" algn="tl">
                              <a:srgbClr val="000000">
                                <a:alpha val="43137"/>
                              </a:srgbClr>
                            </a:outerShdw>
                          </a:effectLst>
                          <a:latin typeface="+mn-lt"/>
                          <a:ea typeface="+mn-ea"/>
                          <a:cs typeface="+mn-cs"/>
                        </a:rPr>
                        <a:t>備註：</a:t>
                      </a:r>
                      <a:r>
                        <a:rPr kumimoji="1" lang="en-US" altLang="zh-TW" sz="2400" b="1" i="0" u="none" strike="noStrike" cap="none" normalizeH="0" baseline="0" dirty="0">
                          <a:ln>
                            <a:noFill/>
                          </a:ln>
                          <a:solidFill>
                            <a:srgbClr val="FF00FF"/>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 </a:t>
                      </a:r>
                      <a:r>
                        <a:rPr lang="zh-TW" altLang="en-US" sz="2400" b="1" i="0" u="none" strike="noStrike" kern="1200" baseline="0" dirty="0">
                          <a:solidFill>
                            <a:srgbClr val="FF00FF"/>
                          </a:solidFill>
                          <a:effectLst>
                            <a:outerShdw blurRad="38100" dist="38100" dir="2700000" algn="tl">
                              <a:srgbClr val="000000">
                                <a:alpha val="43137"/>
                              </a:srgbClr>
                            </a:outerShdw>
                          </a:effectLst>
                          <a:latin typeface="+mn-lt"/>
                          <a:ea typeface="+mn-ea"/>
                          <a:cs typeface="+mn-cs"/>
                        </a:rPr>
                        <a:t>表示鐘響</a:t>
                      </a:r>
                      <a:endParaRPr kumimoji="1" lang="zh-TW" altLang="en-US" sz="2400" b="1" i="0" u="none" strike="noStrike" cap="none" normalizeH="0" baseline="0" dirty="0">
                        <a:ln>
                          <a:noFill/>
                        </a:ln>
                        <a:solidFill>
                          <a:srgbClr val="FF00FF"/>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rgbClr val="FF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DFCD7"/>
                    </a:solidFill>
                  </a:tcPr>
                </a:tc>
                <a:tc rowSpan="5" hMerge="1">
                  <a:txBody>
                    <a:bodyPr/>
                    <a:lstStyle/>
                    <a:p>
                      <a:endParaRPr lang="zh-TW" altLang="en-US"/>
                    </a:p>
                  </a:txBody>
                  <a:tcPr/>
                </a:tc>
                <a:extLst>
                  <a:ext uri="{0D108BD9-81ED-4DB2-BD59-A6C34878D82A}">
                    <a16:rowId xmlns:a16="http://schemas.microsoft.com/office/drawing/2014/main" val="10009"/>
                  </a:ext>
                </a:extLst>
              </a:tr>
              <a:tr h="450850">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13:50-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15:00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國文</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0"/>
                  </a:ext>
                </a:extLst>
              </a:tr>
              <a:tr h="34448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15:00-15:40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1"/>
                  </a:ext>
                </a:extLst>
              </a:tr>
              <a:tr h="334963">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15:40-15:50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FFC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2"/>
                  </a:ext>
                </a:extLst>
              </a:tr>
              <a:tr h="45243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15:50-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16:40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3333FF"/>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寫作測驗</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C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3"/>
                  </a:ext>
                </a:extLst>
              </a:tr>
            </a:tbl>
          </a:graphicData>
        </a:graphic>
      </p:graphicFrame>
    </p:spTree>
  </p:cSld>
  <p:clrMapOvr>
    <a:masterClrMapping/>
  </p:clrMapOvr>
  <p:transition advTm="5000">
    <p:cut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p:txBody>
          <a:bodyPr/>
          <a:lstStyle/>
          <a:p>
            <a:r>
              <a:rPr lang="zh-TW" altLang="en-US" b="1" dirty="0">
                <a:solidFill>
                  <a:srgbClr val="FF0000"/>
                </a:solidFill>
                <a:effectLst>
                  <a:outerShdw blurRad="38100" dist="38100" dir="2700000" algn="tl">
                    <a:srgbClr val="000000">
                      <a:alpha val="43137"/>
                    </a:srgbClr>
                  </a:outerShdw>
                </a:effectLst>
              </a:rPr>
              <a:t>測驗結果</a:t>
            </a:r>
            <a:r>
              <a:rPr lang="zh-TW" altLang="en-US" b="1" dirty="0">
                <a:effectLst>
                  <a:outerShdw blurRad="38100" dist="38100" dir="2700000" algn="tl">
                    <a:srgbClr val="000000">
                      <a:alpha val="43137"/>
                    </a:srgbClr>
                  </a:outerShdw>
                </a:effectLst>
              </a:rPr>
              <a:t>呈現方式</a:t>
            </a:r>
          </a:p>
        </p:txBody>
      </p:sp>
      <p:sp>
        <p:nvSpPr>
          <p:cNvPr id="11268" name="內容版面配置區 2"/>
          <p:cNvSpPr>
            <a:spLocks noGrp="1"/>
          </p:cNvSpPr>
          <p:nvPr>
            <p:ph idx="1"/>
          </p:nvPr>
        </p:nvSpPr>
        <p:spPr>
          <a:xfrm>
            <a:off x="323528" y="1600200"/>
            <a:ext cx="8686800" cy="4781550"/>
          </a:xfrm>
        </p:spPr>
        <p:txBody>
          <a:bodyPr/>
          <a:lstStyle/>
          <a:p>
            <a:pPr marL="457200" lvl="2" indent="-457200" algn="just">
              <a:lnSpc>
                <a:spcPct val="90000"/>
              </a:lnSpc>
              <a:buFont typeface="Wingdings" pitchFamily="2" charset="2"/>
              <a:buChar char="u"/>
              <a:defRPr/>
            </a:pPr>
            <a:r>
              <a:rPr lang="zh-TW" altLang="en-US" sz="3200" b="1" dirty="0">
                <a:solidFill>
                  <a:srgbClr val="FF0000"/>
                </a:solidFill>
                <a:effectLst>
                  <a:outerShdw blurRad="38100" dist="38100" dir="2700000" algn="tl">
                    <a:srgbClr val="000000">
                      <a:alpha val="43137"/>
                    </a:srgbClr>
                  </a:outerShdw>
                </a:effectLst>
              </a:rPr>
              <a:t>學科</a:t>
            </a:r>
            <a:r>
              <a:rPr lang="zh-TW" altLang="en-US" sz="3200" dirty="0"/>
              <a:t>使用三個表現等級：</a:t>
            </a:r>
            <a:endParaRPr lang="en-US" altLang="zh-TW" dirty="0"/>
          </a:p>
          <a:p>
            <a:pPr marL="447675" lvl="1" indent="0" algn="just" eaLnBrk="1">
              <a:lnSpc>
                <a:spcPct val="90000"/>
              </a:lnSpc>
              <a:buFont typeface="Arial" pitchFamily="34" charset="0"/>
              <a:buChar char="•"/>
              <a:defRPr/>
            </a:pPr>
            <a:r>
              <a:rPr lang="zh-TW" altLang="en-US" sz="2600" dirty="0"/>
              <a:t>「</a:t>
            </a:r>
            <a:r>
              <a:rPr lang="zh-TW" altLang="en-US" sz="2600" b="1" dirty="0">
                <a:solidFill>
                  <a:srgbClr val="FF0000"/>
                </a:solidFill>
                <a:effectLst>
                  <a:outerShdw blurRad="38100" dist="38100" dir="2700000" algn="tl">
                    <a:srgbClr val="000000">
                      <a:alpha val="43137"/>
                    </a:srgbClr>
                  </a:outerShdw>
                </a:effectLst>
              </a:rPr>
              <a:t>精熟</a:t>
            </a:r>
            <a:r>
              <a:rPr lang="zh-TW" altLang="en-US" sz="2600" dirty="0"/>
              <a:t>」：</a:t>
            </a:r>
            <a:r>
              <a:rPr lang="zh-TW" altLang="zh-TW" sz="2400" b="1" dirty="0">
                <a:solidFill>
                  <a:srgbClr val="3333FF"/>
                </a:solidFill>
                <a:effectLst>
                  <a:outerShdw blurRad="38100" dist="38100" dir="2700000" algn="tl">
                    <a:srgbClr val="000000">
                      <a:alpha val="43137"/>
                    </a:srgbClr>
                  </a:outerShdw>
                </a:effectLst>
              </a:rPr>
              <a:t>精通熟習</a:t>
            </a:r>
            <a:r>
              <a:rPr lang="zh-TW" altLang="zh-TW" sz="2400" dirty="0"/>
              <a:t>該科目國中階段所學習的</a:t>
            </a:r>
            <a:r>
              <a:rPr lang="zh-TW" altLang="zh-TW" sz="2400" b="1" dirty="0">
                <a:solidFill>
                  <a:srgbClr val="3333FF"/>
                </a:solidFill>
                <a:effectLst>
                  <a:outerShdw blurRad="38100" dist="38100" dir="2700000" algn="tl">
                    <a:srgbClr val="000000">
                      <a:alpha val="43137"/>
                    </a:srgbClr>
                  </a:outerShdw>
                </a:effectLst>
              </a:rPr>
              <a:t>知識與能力</a:t>
            </a:r>
            <a:endParaRPr lang="en-US" altLang="zh-TW" sz="2400" b="1" dirty="0">
              <a:solidFill>
                <a:srgbClr val="3333FF"/>
              </a:solidFill>
              <a:effectLst>
                <a:outerShdw blurRad="38100" dist="38100" dir="2700000" algn="tl">
                  <a:srgbClr val="000000">
                    <a:alpha val="43137"/>
                  </a:srgbClr>
                </a:outerShdw>
              </a:effectLst>
            </a:endParaRPr>
          </a:p>
          <a:p>
            <a:pPr marL="452438" lvl="1" indent="4763" algn="just" eaLnBrk="1">
              <a:lnSpc>
                <a:spcPct val="90000"/>
              </a:lnSpc>
              <a:buFont typeface="Arial" pitchFamily="34" charset="0"/>
              <a:buChar char="•"/>
              <a:defRPr/>
            </a:pPr>
            <a:r>
              <a:rPr lang="zh-TW" altLang="en-US" sz="2600" dirty="0"/>
              <a:t>「</a:t>
            </a:r>
            <a:r>
              <a:rPr lang="zh-TW" altLang="en-US" sz="2600" b="1" dirty="0">
                <a:solidFill>
                  <a:srgbClr val="FF0000"/>
                </a:solidFill>
                <a:effectLst>
                  <a:outerShdw blurRad="38100" dist="38100" dir="2700000" algn="tl">
                    <a:srgbClr val="000000">
                      <a:alpha val="43137"/>
                    </a:srgbClr>
                  </a:outerShdw>
                </a:effectLst>
              </a:rPr>
              <a:t>基礎</a:t>
            </a:r>
            <a:r>
              <a:rPr lang="zh-TW" altLang="en-US" sz="2600" dirty="0"/>
              <a:t>」：</a:t>
            </a:r>
            <a:r>
              <a:rPr lang="zh-TW" altLang="zh-TW" sz="2400" b="1" dirty="0">
                <a:solidFill>
                  <a:srgbClr val="3333FF"/>
                </a:solidFill>
                <a:effectLst>
                  <a:outerShdw blurRad="38100" dist="38100" dir="2700000" algn="tl">
                    <a:srgbClr val="000000">
                      <a:alpha val="43137"/>
                    </a:srgbClr>
                  </a:outerShdw>
                </a:effectLst>
              </a:rPr>
              <a:t>具備</a:t>
            </a:r>
            <a:r>
              <a:rPr lang="zh-TW" altLang="zh-TW" sz="2400" dirty="0"/>
              <a:t>該科目國中階段之</a:t>
            </a:r>
            <a:r>
              <a:rPr lang="zh-TW" altLang="zh-TW" sz="2400" b="1" dirty="0">
                <a:solidFill>
                  <a:srgbClr val="3333FF"/>
                </a:solidFill>
                <a:effectLst>
                  <a:outerShdw blurRad="38100" dist="38100" dir="2700000" algn="tl">
                    <a:srgbClr val="000000">
                      <a:alpha val="43137"/>
                    </a:srgbClr>
                  </a:outerShdw>
                </a:effectLst>
              </a:rPr>
              <a:t>基本學力</a:t>
            </a:r>
            <a:endParaRPr lang="en-US" altLang="zh-TW" sz="2400" b="1" dirty="0">
              <a:solidFill>
                <a:srgbClr val="3333FF"/>
              </a:solidFill>
              <a:effectLst>
                <a:outerShdw blurRad="38100" dist="38100" dir="2700000" algn="tl">
                  <a:srgbClr val="000000">
                    <a:alpha val="43137"/>
                  </a:srgbClr>
                </a:outerShdw>
              </a:effectLst>
            </a:endParaRPr>
          </a:p>
          <a:p>
            <a:pPr marL="452438" lvl="1" indent="4763" algn="just" eaLnBrk="1">
              <a:lnSpc>
                <a:spcPct val="90000"/>
              </a:lnSpc>
              <a:buFont typeface="Arial" pitchFamily="34" charset="0"/>
              <a:buChar char="•"/>
              <a:defRPr/>
            </a:pPr>
            <a:r>
              <a:rPr lang="zh-TW" altLang="en-US" sz="2600" dirty="0"/>
              <a:t>「</a:t>
            </a:r>
            <a:r>
              <a:rPr lang="zh-TW" altLang="en-US" sz="2600" b="1" dirty="0">
                <a:solidFill>
                  <a:srgbClr val="FF0000"/>
                </a:solidFill>
                <a:effectLst>
                  <a:outerShdw blurRad="38100" dist="38100" dir="2700000" algn="tl">
                    <a:srgbClr val="000000">
                      <a:alpha val="43137"/>
                    </a:srgbClr>
                  </a:outerShdw>
                </a:effectLst>
              </a:rPr>
              <a:t>待加強</a:t>
            </a:r>
            <a:r>
              <a:rPr lang="zh-TW" altLang="en-US" sz="2600" dirty="0"/>
              <a:t>」：</a:t>
            </a:r>
            <a:r>
              <a:rPr lang="zh-TW" altLang="zh-TW" sz="2400" b="1" dirty="0">
                <a:solidFill>
                  <a:srgbClr val="3333FF"/>
                </a:solidFill>
                <a:effectLst>
                  <a:outerShdw blurRad="38100" dist="38100" dir="2700000" algn="tl">
                    <a:srgbClr val="000000">
                      <a:alpha val="43137"/>
                    </a:srgbClr>
                  </a:outerShdw>
                </a:effectLst>
              </a:rPr>
              <a:t>尚未具備</a:t>
            </a:r>
            <a:r>
              <a:rPr lang="zh-TW" altLang="zh-TW" sz="2400" dirty="0"/>
              <a:t>該科目國中教育階段之</a:t>
            </a:r>
            <a:r>
              <a:rPr lang="zh-TW" altLang="zh-TW" sz="2400" b="1" dirty="0">
                <a:solidFill>
                  <a:srgbClr val="3333FF"/>
                </a:solidFill>
                <a:effectLst>
                  <a:outerShdw blurRad="38100" dist="38100" dir="2700000" algn="tl">
                    <a:srgbClr val="000000">
                      <a:alpha val="43137"/>
                    </a:srgbClr>
                  </a:outerShdw>
                </a:effectLst>
              </a:rPr>
              <a:t>基本學力</a:t>
            </a:r>
            <a:endParaRPr lang="en-US" altLang="zh-TW" sz="2400" b="1" dirty="0">
              <a:solidFill>
                <a:srgbClr val="3333FF"/>
              </a:solidFill>
              <a:effectLst>
                <a:outerShdw blurRad="38100" dist="38100" dir="2700000" algn="tl">
                  <a:srgbClr val="000000">
                    <a:alpha val="43137"/>
                  </a:srgbClr>
                </a:outerShdw>
              </a:effectLst>
            </a:endParaRPr>
          </a:p>
          <a:p>
            <a:pPr algn="just" eaLnBrk="1">
              <a:lnSpc>
                <a:spcPct val="90000"/>
              </a:lnSpc>
              <a:buFont typeface="Wingdings" pitchFamily="2" charset="2"/>
              <a:buChar char="u"/>
              <a:defRPr/>
            </a:pPr>
            <a:endParaRPr lang="en-US" altLang="zh-TW" dirty="0"/>
          </a:p>
          <a:p>
            <a:pPr algn="just" eaLnBrk="1">
              <a:lnSpc>
                <a:spcPct val="90000"/>
              </a:lnSpc>
              <a:buFont typeface="Wingdings" pitchFamily="2" charset="2"/>
              <a:buChar char="u"/>
              <a:defRPr/>
            </a:pPr>
            <a:r>
              <a:rPr lang="zh-TW" altLang="en-US" b="1" dirty="0">
                <a:solidFill>
                  <a:srgbClr val="FF0000"/>
                </a:solidFill>
                <a:effectLst>
                  <a:outerShdw blurRad="38100" dist="38100" dir="2700000" algn="tl">
                    <a:srgbClr val="000000">
                      <a:alpha val="43137"/>
                    </a:srgbClr>
                  </a:outerShdw>
                </a:effectLst>
              </a:rPr>
              <a:t>寫作測驗</a:t>
            </a:r>
            <a:r>
              <a:rPr lang="zh-TW" altLang="en-US" dirty="0"/>
              <a:t>的評分等級為</a:t>
            </a:r>
            <a:r>
              <a:rPr lang="zh-TW" altLang="en-US" b="1" dirty="0">
                <a:solidFill>
                  <a:srgbClr val="FF0000"/>
                </a:solidFill>
                <a:effectLst>
                  <a:outerShdw blurRad="38100" dist="38100" dir="2700000" algn="tl">
                    <a:srgbClr val="000000">
                      <a:alpha val="43137"/>
                    </a:srgbClr>
                  </a:outerShdw>
                </a:effectLst>
              </a:rPr>
              <a:t>一至六級分</a:t>
            </a:r>
          </a:p>
          <a:p>
            <a:endParaRPr lang="en-US" altLang="zh-TW" dirty="0">
              <a:solidFill>
                <a:srgbClr val="0000FF"/>
              </a:solidFill>
            </a:endParaRPr>
          </a:p>
          <a:p>
            <a:endParaRPr lang="en-US" altLang="zh-TW" dirty="0"/>
          </a:p>
          <a:p>
            <a:endParaRPr lang="en-US" altLang="zh-TW" dirty="0"/>
          </a:p>
          <a:p>
            <a:endParaRPr lang="zh-TW" altLang="en-US" dirty="0"/>
          </a:p>
        </p:txBody>
      </p:sp>
    </p:spTree>
    <p:extLst>
      <p:ext uri="{BB962C8B-B14F-4D97-AF65-F5344CB8AC3E}">
        <p14:creationId xmlns:p14="http://schemas.microsoft.com/office/powerpoint/2010/main" val="251634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107950" y="731838"/>
            <a:ext cx="719138" cy="5073650"/>
          </a:xfrm>
        </p:spPr>
        <p:txBody>
          <a:bodyPr/>
          <a:lstStyle/>
          <a:p>
            <a:pPr eaLnBrk="1" hangingPunct="1"/>
            <a:r>
              <a:rPr lang="zh-TW" altLang="en-US"/>
              <a:t>各科目等級描述</a:t>
            </a:r>
          </a:p>
        </p:txBody>
      </p:sp>
      <p:graphicFrame>
        <p:nvGraphicFramePr>
          <p:cNvPr id="4" name="表格 3"/>
          <p:cNvGraphicFramePr>
            <a:graphicFrameLocks noGrp="1"/>
          </p:cNvGraphicFramePr>
          <p:nvPr>
            <p:extLst/>
          </p:nvPr>
        </p:nvGraphicFramePr>
        <p:xfrm>
          <a:off x="827087" y="200225"/>
          <a:ext cx="8137525" cy="6253111"/>
        </p:xfrm>
        <a:graphic>
          <a:graphicData uri="http://schemas.openxmlformats.org/drawingml/2006/table">
            <a:tbl>
              <a:tblPr/>
              <a:tblGrid>
                <a:gridCol w="556412">
                  <a:extLst>
                    <a:ext uri="{9D8B030D-6E8A-4147-A177-3AD203B41FA5}">
                      <a16:colId xmlns:a16="http://schemas.microsoft.com/office/drawing/2014/main" val="20000"/>
                    </a:ext>
                  </a:extLst>
                </a:gridCol>
                <a:gridCol w="380189">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gridCol w="144016">
                  <a:extLst>
                    <a:ext uri="{9D8B030D-6E8A-4147-A177-3AD203B41FA5}">
                      <a16:colId xmlns:a16="http://schemas.microsoft.com/office/drawing/2014/main" val="2035880411"/>
                    </a:ext>
                  </a:extLst>
                </a:gridCol>
                <a:gridCol w="2376264">
                  <a:extLst>
                    <a:ext uri="{9D8B030D-6E8A-4147-A177-3AD203B41FA5}">
                      <a16:colId xmlns:a16="http://schemas.microsoft.com/office/drawing/2014/main" val="2945840691"/>
                    </a:ext>
                  </a:extLst>
                </a:gridCol>
                <a:gridCol w="2232372">
                  <a:extLst>
                    <a:ext uri="{9D8B030D-6E8A-4147-A177-3AD203B41FA5}">
                      <a16:colId xmlns:a16="http://schemas.microsoft.com/office/drawing/2014/main" val="20004"/>
                    </a:ext>
                  </a:extLst>
                </a:gridCol>
              </a:tblGrid>
              <a:tr h="433286">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spcAft>
                          <a:spcPts val="0"/>
                        </a:spcAft>
                      </a:pPr>
                      <a:r>
                        <a:rPr lang="en-US" sz="1200" b="1" kern="100" dirty="0">
                          <a:solidFill>
                            <a:schemeClr val="bg1"/>
                          </a:solidFill>
                          <a:latin typeface="Times New Roman"/>
                          <a:ea typeface="標楷體"/>
                          <a:cs typeface="Times New Roman"/>
                        </a:rPr>
                        <a:t>          </a:t>
                      </a:r>
                      <a:r>
                        <a:rPr lang="zh-TW" sz="1200" b="1" kern="100" dirty="0">
                          <a:solidFill>
                            <a:schemeClr val="bg1"/>
                          </a:solidFill>
                          <a:latin typeface="Times New Roman"/>
                          <a:ea typeface="標楷體"/>
                          <a:cs typeface="Times New Roman"/>
                        </a:rPr>
                        <a:t>等級</a:t>
                      </a:r>
                      <a:endParaRPr lang="zh-TW" sz="1200" kern="100" dirty="0">
                        <a:solidFill>
                          <a:schemeClr val="bg1"/>
                        </a:solidFill>
                        <a:latin typeface="Calibri"/>
                        <a:ea typeface="新細明體"/>
                        <a:cs typeface="Times New Roman"/>
                      </a:endParaRPr>
                    </a:p>
                    <a:p>
                      <a:pPr algn="just">
                        <a:spcAft>
                          <a:spcPts val="0"/>
                        </a:spcAft>
                      </a:pPr>
                      <a:r>
                        <a:rPr lang="zh-TW" sz="1200" b="1" kern="100" dirty="0">
                          <a:solidFill>
                            <a:schemeClr val="bg1"/>
                          </a:solidFill>
                          <a:latin typeface="Times New Roman"/>
                          <a:ea typeface="標楷體"/>
                          <a:cs typeface="Times New Roman"/>
                        </a:rPr>
                        <a:t>考試科目</a:t>
                      </a:r>
                      <a:endParaRPr lang="zh-TW" sz="1200" kern="100" dirty="0">
                        <a:solidFill>
                          <a:schemeClr val="bg1"/>
                        </a:solidFill>
                        <a:latin typeface="Calibri"/>
                        <a:ea typeface="新細明體"/>
                        <a:cs typeface="Times New Roman"/>
                      </a:endParaRPr>
                    </a:p>
                  </a:txBody>
                  <a:tcPr marL="11724" marR="11724" marT="0" marB="0">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9050" cap="flat" cmpd="sng" algn="ctr">
                      <a:solidFill>
                        <a:srgbClr val="F79646">
                          <a:lumMod val="50000"/>
                        </a:srgbClr>
                      </a:solidFill>
                      <a:prstDash val="solid"/>
                      <a:round/>
                      <a:headEnd type="none" w="med" len="med"/>
                      <a:tailEnd type="none" w="med" len="med"/>
                    </a:lnTlToBr>
                    <a:lnBlToTr w="12700" cmpd="sng">
                      <a:noFill/>
                      <a:prstDash val="solid"/>
                    </a:lnBlToTr>
                    <a:solidFill>
                      <a:srgbClr val="F79646">
                        <a:lumMod val="75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600" b="1" kern="100" dirty="0">
                          <a:solidFill>
                            <a:schemeClr val="bg1"/>
                          </a:solidFill>
                          <a:latin typeface="Times New Roman"/>
                          <a:ea typeface="標楷體"/>
                          <a:cs typeface="Times New Roman"/>
                        </a:rPr>
                        <a:t>精</a:t>
                      </a:r>
                      <a:r>
                        <a:rPr lang="en-US" sz="1600" b="1" kern="100" dirty="0">
                          <a:solidFill>
                            <a:schemeClr val="bg1"/>
                          </a:solidFill>
                          <a:latin typeface="Times New Roman"/>
                          <a:ea typeface="標楷體"/>
                          <a:cs typeface="Times New Roman"/>
                        </a:rPr>
                        <a:t>  </a:t>
                      </a:r>
                      <a:r>
                        <a:rPr lang="zh-TW" sz="1600" b="1" kern="100" dirty="0">
                          <a:solidFill>
                            <a:schemeClr val="bg1"/>
                          </a:solidFill>
                          <a:latin typeface="Times New Roman"/>
                          <a:ea typeface="標楷體"/>
                          <a:cs typeface="Times New Roman"/>
                        </a:rPr>
                        <a:t>熟</a:t>
                      </a:r>
                      <a:endParaRPr lang="zh-TW" sz="1600" kern="100" dirty="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gridSpan="2">
                  <a:txBody>
                    <a:bodyPr/>
                    <a:lstStyle/>
                    <a:p>
                      <a:pPr algn="ctr">
                        <a:spcAft>
                          <a:spcPts val="0"/>
                        </a:spcAft>
                      </a:pPr>
                      <a:r>
                        <a:rPr lang="zh-TW" sz="1600" b="1" kern="100" dirty="0">
                          <a:solidFill>
                            <a:schemeClr val="bg1"/>
                          </a:solidFill>
                          <a:latin typeface="Times New Roman"/>
                          <a:ea typeface="標楷體"/>
                          <a:cs typeface="Times New Roman"/>
                        </a:rPr>
                        <a:t>基</a:t>
                      </a:r>
                      <a:r>
                        <a:rPr lang="en-US" sz="1600" b="1" kern="100" dirty="0">
                          <a:solidFill>
                            <a:schemeClr val="bg1"/>
                          </a:solidFill>
                          <a:latin typeface="Times New Roman"/>
                          <a:ea typeface="標楷體"/>
                          <a:cs typeface="Times New Roman"/>
                        </a:rPr>
                        <a:t>  </a:t>
                      </a:r>
                      <a:r>
                        <a:rPr lang="zh-TW" sz="1600" b="1" kern="100" dirty="0">
                          <a:solidFill>
                            <a:schemeClr val="bg1"/>
                          </a:solidFill>
                          <a:latin typeface="Times New Roman"/>
                          <a:ea typeface="標楷體"/>
                          <a:cs typeface="Times New Roman"/>
                        </a:rPr>
                        <a:t>礎</a:t>
                      </a:r>
                      <a:endParaRPr lang="zh-TW" sz="1600" kern="100" dirty="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600" b="1" kern="100" dirty="0">
                          <a:solidFill>
                            <a:schemeClr val="bg1"/>
                          </a:solidFill>
                          <a:latin typeface="Times New Roman"/>
                          <a:ea typeface="標楷體"/>
                          <a:cs typeface="Times New Roman"/>
                        </a:rPr>
                        <a:t>待加強</a:t>
                      </a:r>
                      <a:endParaRPr lang="zh-TW" sz="1600" kern="100" dirty="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777693">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600" b="1" kern="0" dirty="0">
                          <a:solidFill>
                            <a:schemeClr val="bg1"/>
                          </a:solidFill>
                          <a:latin typeface="Times New Roman"/>
                          <a:ea typeface="標楷體"/>
                          <a:cs typeface="Times New Roman"/>
                        </a:rPr>
                        <a:t>國　文</a:t>
                      </a:r>
                      <a:endParaRPr lang="zh-TW" sz="1600" kern="100" dirty="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b="1" kern="100" spc="-100" baseline="0" dirty="0">
                          <a:solidFill>
                            <a:srgbClr val="FF0000"/>
                          </a:solidFill>
                          <a:effectLst>
                            <a:outerShdw blurRad="38100" dist="38100" dir="2700000" algn="tl">
                              <a:srgbClr val="000000">
                                <a:alpha val="43137"/>
                              </a:srgbClr>
                            </a:outerShdw>
                          </a:effectLst>
                          <a:latin typeface="Times New Roman"/>
                          <a:ea typeface="標楷體"/>
                          <a:cs typeface="Times New Roman"/>
                        </a:rPr>
                        <a:t>能具備</a:t>
                      </a:r>
                      <a:r>
                        <a:rPr lang="zh-TW" sz="1400" kern="100" spc="-100" baseline="0" dirty="0">
                          <a:latin typeface="Times New Roman"/>
                          <a:ea typeface="標楷體"/>
                          <a:cs typeface="Times New Roman"/>
                        </a:rPr>
                        <a:t>與教材相關的語文知識，並能</a:t>
                      </a:r>
                      <a:r>
                        <a:rPr lang="zh-TW" sz="1400" b="1" kern="100" spc="-100" baseline="0" dirty="0">
                          <a:solidFill>
                            <a:srgbClr val="FF0000"/>
                          </a:solidFill>
                          <a:effectLst>
                            <a:outerShdw blurRad="38100" dist="38100" dir="2700000" algn="tl">
                              <a:srgbClr val="000000">
                                <a:alpha val="43137"/>
                              </a:srgbClr>
                            </a:outerShdw>
                          </a:effectLst>
                          <a:latin typeface="Times New Roman"/>
                          <a:ea typeface="標楷體"/>
                          <a:cs typeface="Times New Roman"/>
                        </a:rPr>
                        <a:t>深入的理解</a:t>
                      </a:r>
                      <a:r>
                        <a:rPr lang="zh-TW" sz="1400" kern="100" spc="-100" baseline="0" dirty="0">
                          <a:latin typeface="Times New Roman"/>
                          <a:ea typeface="標楷體"/>
                          <a:cs typeface="Times New Roman"/>
                        </a:rPr>
                        <a:t>文本內容、評鑑文本的內容與形式。</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spcAft>
                          <a:spcPts val="0"/>
                        </a:spcAft>
                      </a:pPr>
                      <a:r>
                        <a:rPr lang="zh-TW" sz="1400" b="1" kern="100" spc="-100" baseline="0" dirty="0">
                          <a:solidFill>
                            <a:srgbClr val="FF0000"/>
                          </a:solidFill>
                          <a:effectLst>
                            <a:outerShdw blurRad="38100" dist="38100" dir="2700000" algn="tl">
                              <a:srgbClr val="000000">
                                <a:alpha val="43137"/>
                              </a:srgbClr>
                            </a:outerShdw>
                          </a:effectLst>
                          <a:latin typeface="Times New Roman"/>
                          <a:ea typeface="標楷體"/>
                          <a:cs typeface="Times New Roman"/>
                        </a:rPr>
                        <a:t>大致能具備</a:t>
                      </a:r>
                      <a:r>
                        <a:rPr lang="zh-TW" sz="1400" kern="100" spc="-100" baseline="0" dirty="0">
                          <a:latin typeface="Times New Roman"/>
                          <a:ea typeface="標楷體"/>
                          <a:cs typeface="Times New Roman"/>
                        </a:rPr>
                        <a:t>與教材相關的語文知識，並</a:t>
                      </a:r>
                      <a:r>
                        <a:rPr lang="zh-TW" sz="1400" b="1" kern="100" spc="-100" baseline="0" dirty="0">
                          <a:solidFill>
                            <a:srgbClr val="FF0000"/>
                          </a:solidFill>
                          <a:effectLst>
                            <a:outerShdw blurRad="38100" dist="38100" dir="2700000" algn="tl">
                              <a:srgbClr val="000000">
                                <a:alpha val="43137"/>
                              </a:srgbClr>
                            </a:outerShdw>
                          </a:effectLst>
                          <a:latin typeface="Times New Roman"/>
                          <a:ea typeface="標楷體"/>
                          <a:cs typeface="Times New Roman"/>
                        </a:rPr>
                        <a:t>能大致理解</a:t>
                      </a:r>
                      <a:r>
                        <a:rPr lang="zh-TW" sz="1400" kern="100" spc="-100" baseline="0" dirty="0">
                          <a:latin typeface="Times New Roman"/>
                          <a:ea typeface="標楷體"/>
                          <a:cs typeface="Times New Roman"/>
                        </a:rPr>
                        <a:t>文本內容、評鑑文本的內容與形式</a:t>
                      </a:r>
                      <a:r>
                        <a:rPr lang="zh-TW" sz="1400" kern="100" spc="-100" baseline="0" dirty="0">
                          <a:solidFill>
                            <a:srgbClr val="000000"/>
                          </a:solidFill>
                          <a:latin typeface="Times New Roman"/>
                          <a:ea typeface="標楷體"/>
                          <a:cs typeface="Times New Roman"/>
                        </a:rPr>
                        <a:t>。</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b="1" kern="100" spc="-100" baseline="0" dirty="0">
                          <a:solidFill>
                            <a:srgbClr val="FF0000"/>
                          </a:solidFill>
                          <a:effectLst>
                            <a:outerShdw blurRad="38100" dist="38100" dir="2700000" algn="tl">
                              <a:srgbClr val="000000">
                                <a:alpha val="43137"/>
                              </a:srgbClr>
                            </a:outerShdw>
                          </a:effectLst>
                          <a:latin typeface="Times New Roman"/>
                          <a:ea typeface="標楷體"/>
                          <a:cs typeface="Times New Roman"/>
                        </a:rPr>
                        <a:t>僅能具備部分</a:t>
                      </a:r>
                      <a:r>
                        <a:rPr lang="zh-TW" sz="1400" kern="100" spc="-100" baseline="0" dirty="0">
                          <a:latin typeface="Times New Roman"/>
                          <a:ea typeface="標楷體"/>
                          <a:cs typeface="Times New Roman"/>
                        </a:rPr>
                        <a:t>與教材相關的語文知識，並</a:t>
                      </a:r>
                      <a:r>
                        <a:rPr lang="zh-TW" sz="1400" b="1" kern="100" spc="-100" baseline="0" dirty="0">
                          <a:solidFill>
                            <a:srgbClr val="FF0000"/>
                          </a:solidFill>
                          <a:effectLst>
                            <a:outerShdw blurRad="38100" dist="38100" dir="2700000" algn="tl">
                              <a:srgbClr val="000000">
                                <a:alpha val="43137"/>
                              </a:srgbClr>
                            </a:outerShdw>
                          </a:effectLst>
                          <a:latin typeface="Times New Roman"/>
                          <a:ea typeface="標楷體"/>
                          <a:cs typeface="Times New Roman"/>
                        </a:rPr>
                        <a:t>有限的理解</a:t>
                      </a:r>
                      <a:r>
                        <a:rPr lang="zh-TW" sz="1400" kern="100" spc="-100" baseline="0" dirty="0">
                          <a:latin typeface="Times New Roman"/>
                          <a:ea typeface="標楷體"/>
                          <a:cs typeface="Times New Roman"/>
                        </a:rPr>
                        <a:t>文本內容、評鑑文本的內容與形式</a:t>
                      </a:r>
                      <a:r>
                        <a:rPr lang="zh-TW" sz="1400" kern="100" spc="-100" baseline="0" dirty="0">
                          <a:solidFill>
                            <a:srgbClr val="000000"/>
                          </a:solidFill>
                          <a:latin typeface="Times New Roman"/>
                          <a:ea typeface="標楷體"/>
                          <a:cs typeface="Times New Roman"/>
                        </a:rPr>
                        <a:t>。</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6277">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600" b="1" kern="0" dirty="0">
                          <a:solidFill>
                            <a:schemeClr val="bg1"/>
                          </a:solidFill>
                          <a:latin typeface="Times New Roman"/>
                          <a:ea typeface="標楷體"/>
                          <a:cs typeface="Times New Roman"/>
                        </a:rPr>
                        <a:t>英語</a:t>
                      </a:r>
                      <a:endParaRPr lang="zh-TW" sz="1600" kern="100" dirty="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600" b="1" kern="0">
                          <a:solidFill>
                            <a:schemeClr val="bg1"/>
                          </a:solidFill>
                          <a:latin typeface="Times New Roman"/>
                          <a:ea typeface="標楷體"/>
                          <a:cs typeface="Times New Roman"/>
                        </a:rPr>
                        <a:t>聽力</a:t>
                      </a:r>
                      <a:endParaRPr lang="zh-TW" sz="1600" kern="10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200" b="1" kern="100" dirty="0">
                          <a:solidFill>
                            <a:srgbClr val="000000"/>
                          </a:solidFill>
                          <a:latin typeface="Times New Roman"/>
                          <a:ea typeface="標楷體"/>
                          <a:cs typeface="Times New Roman"/>
                        </a:rPr>
                        <a:t>基礎</a:t>
                      </a:r>
                      <a:endParaRPr lang="zh-TW" sz="1200" kern="10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200" b="1" kern="100" dirty="0">
                          <a:solidFill>
                            <a:srgbClr val="000000"/>
                          </a:solidFill>
                          <a:latin typeface="Times New Roman"/>
                          <a:ea typeface="標楷體"/>
                          <a:cs typeface="Times New Roman"/>
                        </a:rPr>
                        <a:t>待加強</a:t>
                      </a:r>
                      <a:endParaRPr lang="zh-TW" sz="1200" kern="10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13703">
                <a:tc vMerge="1">
                  <a:txBody>
                    <a:bodyPr/>
                    <a:lstStyle/>
                    <a:p>
                      <a:endParaRPr lang="zh-TW" altLang="en-US"/>
                    </a:p>
                  </a:txBody>
                  <a:tcPr/>
                </a:tc>
                <a:tc vMerge="1">
                  <a:txBody>
                    <a:bodyPr/>
                    <a:lstStyle/>
                    <a:p>
                      <a:endParaRPr lang="zh-TW" altLang="en-US"/>
                    </a:p>
                  </a:txBody>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b="0" kern="100" spc="-100" baseline="0" dirty="0">
                          <a:solidFill>
                            <a:schemeClr val="tx1"/>
                          </a:solidFill>
                          <a:effectLst/>
                          <a:latin typeface="Times New Roman"/>
                          <a:ea typeface="標楷體"/>
                          <a:cs typeface="Times New Roman"/>
                        </a:rPr>
                        <a:t>能聽懂日常生活主題、訊息單純的短篇言談，指出言談的主旨與結論等重要訊息，並從言談中明顯的言語及其他如語調與節奏等線索做出簡易推論。</a:t>
                      </a:r>
                      <a:endParaRPr lang="zh-TW" sz="1400" b="0" kern="100" spc="-100" baseline="0" dirty="0">
                        <a:solidFill>
                          <a:schemeClr val="tx1"/>
                        </a:solidFill>
                        <a:effectLst/>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b="0" kern="100" spc="-100" baseline="0" dirty="0">
                          <a:solidFill>
                            <a:schemeClr val="tx1"/>
                          </a:solidFill>
                          <a:effectLst/>
                          <a:latin typeface="Times New Roman"/>
                          <a:ea typeface="標楷體"/>
                          <a:cs typeface="Times New Roman"/>
                        </a:rPr>
                        <a:t>僅能聽懂單句及簡易問答；僅能有限的理解短篇言談。</a:t>
                      </a:r>
                      <a:endParaRPr lang="zh-TW" sz="1400" b="0" kern="100" spc="-100" baseline="0" dirty="0">
                        <a:solidFill>
                          <a:schemeClr val="tx1"/>
                        </a:solidFill>
                        <a:effectLst/>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872132">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600" b="1" kern="0" dirty="0">
                          <a:solidFill>
                            <a:schemeClr val="bg1"/>
                          </a:solidFill>
                          <a:latin typeface="Times New Roman"/>
                          <a:ea typeface="標楷體"/>
                          <a:cs typeface="Times New Roman"/>
                        </a:rPr>
                        <a:t>閱讀</a:t>
                      </a:r>
                      <a:endParaRPr lang="zh-TW" sz="1600" kern="100" dirty="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altLang="en-US" sz="1400" b="0" kern="100" spc="-100" baseline="0" dirty="0">
                          <a:solidFill>
                            <a:schemeClr val="tx1"/>
                          </a:solidFill>
                          <a:effectLst/>
                          <a:latin typeface="Times New Roman"/>
                          <a:ea typeface="標楷體"/>
                          <a:cs typeface="Times New Roman"/>
                        </a:rPr>
                        <a:t>能整合應用字句及語法結構等多項語言知識；能理解主題較抽象或嚴肅、訊息或情境多元複雜、語句結構長且複雜的文本，並指出各類文本的主旨、結論與作者立場等重要訊息，且能整合文本內容如文本結構、解釋或例子等，並做進一步的推論或評論。</a:t>
                      </a:r>
                      <a:endParaRPr lang="zh-TW" sz="1400" b="0" kern="100" spc="-100" baseline="0" dirty="0">
                        <a:solidFill>
                          <a:schemeClr val="tx1"/>
                        </a:solidFill>
                        <a:effectLst/>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spcAft>
                          <a:spcPts val="0"/>
                        </a:spcAft>
                      </a:pPr>
                      <a:endParaRPr lang="zh-TW" sz="1400" kern="100" spc="-100" baseline="0" dirty="0">
                        <a:latin typeface="標楷體" panose="03000509000000000000" pitchFamily="65" charset="-120"/>
                        <a:ea typeface="標楷體" panose="03000509000000000000" pitchFamily="65" charset="-120"/>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zh-TW" altLang="en-US" sz="1400" b="0" kern="100" spc="-100" baseline="0" dirty="0">
                          <a:solidFill>
                            <a:schemeClr val="tx1"/>
                          </a:solidFill>
                          <a:effectLst/>
                          <a:latin typeface="Times New Roman"/>
                          <a:ea typeface="標楷體"/>
                          <a:cs typeface="Times New Roman"/>
                        </a:rPr>
                        <a:t>能理解</a:t>
                      </a:r>
                      <a:r>
                        <a:rPr lang="zh-TW" altLang="en-US" sz="1400" b="0" kern="100" spc="-100" baseline="0" dirty="0">
                          <a:solidFill>
                            <a:schemeClr val="tx1"/>
                          </a:solidFill>
                          <a:effectLst/>
                          <a:latin typeface="標楷體" panose="03000509000000000000" pitchFamily="65" charset="-120"/>
                          <a:ea typeface="標楷體" panose="03000509000000000000" pitchFamily="65" charset="-120"/>
                          <a:cs typeface="Times New Roman"/>
                        </a:rPr>
                        <a:t>字句基本語意及語法概念；能理解主題具體熟悉或貼近日常生活、訊息或情境略為複雜、語句結構略長的文本，並指出文本主旨、結論與作者立場等重要訊息，且從文本的解釋或例子做出推論。 </a:t>
                      </a:r>
                      <a:endParaRPr lang="zh-TW" sz="1400" b="0" kern="100" spc="-100" baseline="0" dirty="0">
                        <a:solidFill>
                          <a:schemeClr val="tx1"/>
                        </a:solidFill>
                        <a:effectLst/>
                        <a:latin typeface="標楷體" panose="03000509000000000000" pitchFamily="65" charset="-120"/>
                        <a:ea typeface="標楷體" panose="03000509000000000000" pitchFamily="65" charset="-120"/>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altLang="en-US" sz="1400" b="0" kern="100" spc="-100" baseline="0" dirty="0">
                          <a:solidFill>
                            <a:schemeClr val="tx1"/>
                          </a:solidFill>
                          <a:effectLst/>
                          <a:latin typeface="Times New Roman"/>
                          <a:ea typeface="標楷體"/>
                          <a:cs typeface="Times New Roman"/>
                        </a:rPr>
                        <a:t>僅能有限地理解字句基本語意；僅能理解主題貼近日常生活或與個人相關、訊息或情境單純且明顯、語句結構簡單的文本或語句；僅能指出文本明白陳述的主旨、結論與作者立場等重要訊息；僅能藉文本明顯的線索做出簡易的推論。</a:t>
                      </a:r>
                      <a:endParaRPr lang="zh-TW" sz="1400" b="0" kern="100" spc="-100" baseline="0" dirty="0">
                        <a:solidFill>
                          <a:schemeClr val="tx1"/>
                        </a:solidFill>
                        <a:effectLst/>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97116">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600" b="1" kern="0" dirty="0">
                          <a:solidFill>
                            <a:schemeClr val="bg1"/>
                          </a:solidFill>
                          <a:latin typeface="Times New Roman"/>
                          <a:ea typeface="標楷體"/>
                          <a:cs typeface="Times New Roman"/>
                        </a:rPr>
                        <a:t>數　學</a:t>
                      </a:r>
                      <a:endParaRPr lang="zh-TW" sz="1600" kern="100" dirty="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kern="100" spc="-100" baseline="0" dirty="0">
                          <a:solidFill>
                            <a:srgbClr val="000000"/>
                          </a:solidFill>
                          <a:latin typeface="Times New Roman"/>
                          <a:ea typeface="標楷體"/>
                          <a:cs typeface="Times New Roman"/>
                        </a:rPr>
                        <a:t>能作數學概念間的連結，建立恰當的數學方法或模式解題，並能論證。</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spcAft>
                          <a:spcPts val="0"/>
                        </a:spcAft>
                      </a:pP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zh-TW" sz="1400" kern="100" spc="-100" baseline="0" dirty="0">
                          <a:solidFill>
                            <a:srgbClr val="000000"/>
                          </a:solidFill>
                          <a:latin typeface="Times New Roman"/>
                          <a:ea typeface="標楷體"/>
                          <a:cs typeface="Times New Roman"/>
                        </a:rPr>
                        <a:t>理解基本的數學概念、能操作算則或程序，並應用所學解題。</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kern="100" spc="-100" baseline="0" dirty="0">
                          <a:solidFill>
                            <a:srgbClr val="000000"/>
                          </a:solidFill>
                          <a:latin typeface="Times New Roman"/>
                          <a:ea typeface="標楷體"/>
                          <a:cs typeface="Times New Roman"/>
                        </a:rPr>
                        <a:t>認識基本的數學概念，僅能操作簡易算則或程序。</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67718">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600" b="1" kern="0" dirty="0">
                          <a:solidFill>
                            <a:schemeClr val="bg1"/>
                          </a:solidFill>
                          <a:latin typeface="Times New Roman"/>
                          <a:ea typeface="標楷體"/>
                          <a:cs typeface="Times New Roman"/>
                        </a:rPr>
                        <a:t>社　會</a:t>
                      </a:r>
                      <a:endParaRPr lang="zh-TW" sz="1600" kern="100" dirty="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kern="100" spc="-100" baseline="0" dirty="0">
                          <a:latin typeface="Times New Roman"/>
                          <a:ea typeface="標楷體"/>
                          <a:cs typeface="Times New Roman"/>
                        </a:rPr>
                        <a:t>能廣泛且深入的認識及了解社會科學習內容，並具有運用多元的社會科知識之能力</a:t>
                      </a:r>
                      <a:r>
                        <a:rPr lang="zh-TW" sz="1400" kern="100" spc="-100" baseline="0" dirty="0">
                          <a:solidFill>
                            <a:srgbClr val="000000"/>
                          </a:solidFill>
                          <a:latin typeface="Times New Roman"/>
                          <a:ea typeface="標楷體"/>
                          <a:cs typeface="Times New Roman"/>
                        </a:rPr>
                        <a:t>。</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spcAft>
                          <a:spcPts val="0"/>
                        </a:spcAft>
                      </a:pP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zh-TW" sz="1400" kern="100" spc="-100" baseline="0" dirty="0">
                          <a:latin typeface="Times New Roman"/>
                          <a:ea typeface="標楷體"/>
                          <a:cs typeface="Times New Roman"/>
                        </a:rPr>
                        <a:t>能大致認識及了解社會科學習內容，並具有運用基礎的社會科知識之能力</a:t>
                      </a:r>
                      <a:r>
                        <a:rPr lang="zh-TW" sz="1400" kern="100" spc="-100" baseline="0" dirty="0">
                          <a:solidFill>
                            <a:srgbClr val="000000"/>
                          </a:solidFill>
                          <a:latin typeface="Times New Roman"/>
                          <a:ea typeface="標楷體"/>
                          <a:cs typeface="Times New Roman"/>
                        </a:rPr>
                        <a:t>。</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kern="100" spc="-100" baseline="0" dirty="0">
                          <a:latin typeface="Times New Roman"/>
                          <a:ea typeface="標楷體"/>
                          <a:cs typeface="Times New Roman"/>
                        </a:rPr>
                        <a:t>能約略的認識及了解社會科學習內容</a:t>
                      </a:r>
                      <a:r>
                        <a:rPr lang="zh-TW" sz="1400" kern="100" spc="-100" baseline="0" dirty="0">
                          <a:solidFill>
                            <a:srgbClr val="000000"/>
                          </a:solidFill>
                          <a:latin typeface="Times New Roman"/>
                          <a:ea typeface="標楷體"/>
                          <a:cs typeface="Times New Roman"/>
                        </a:rPr>
                        <a:t>。</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5186">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1600" b="1" kern="0" dirty="0">
                          <a:solidFill>
                            <a:schemeClr val="bg1"/>
                          </a:solidFill>
                          <a:latin typeface="Times New Roman"/>
                          <a:ea typeface="標楷體"/>
                          <a:cs typeface="Times New Roman"/>
                        </a:rPr>
                        <a:t>自　然</a:t>
                      </a:r>
                      <a:endParaRPr lang="zh-TW" sz="1600" kern="100" dirty="0">
                        <a:solidFill>
                          <a:schemeClr val="bg1"/>
                        </a:solidFill>
                        <a:latin typeface="Calibri"/>
                        <a:ea typeface="新細明體"/>
                        <a:cs typeface="Times New Roman"/>
                      </a:endParaRPr>
                    </a:p>
                  </a:txBody>
                  <a:tcPr marL="11724" marR="11724" marT="0" marB="0"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kern="100" spc="-100" baseline="0" dirty="0">
                          <a:latin typeface="Times New Roman"/>
                          <a:ea typeface="標楷體"/>
                          <a:cs typeface="Times New Roman"/>
                        </a:rPr>
                        <a:t>能融會貫通學習內容，並能運用所培養的能力來解決需要多層次思考的問題</a:t>
                      </a:r>
                      <a:r>
                        <a:rPr lang="zh-TW" sz="1400" kern="100" spc="-100" baseline="0" dirty="0">
                          <a:solidFill>
                            <a:srgbClr val="000000"/>
                          </a:solidFill>
                          <a:latin typeface="Times New Roman"/>
                          <a:ea typeface="標楷體"/>
                          <a:cs typeface="Times New Roman"/>
                        </a:rPr>
                        <a:t>。</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spcAft>
                          <a:spcPts val="0"/>
                        </a:spcAft>
                      </a:pP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0"/>
                        </a:spcAft>
                      </a:pPr>
                      <a:r>
                        <a:rPr lang="zh-TW" sz="1400" kern="100" spc="-100" baseline="0" dirty="0">
                          <a:latin typeface="Times New Roman"/>
                          <a:ea typeface="標楷體"/>
                          <a:cs typeface="Times New Roman"/>
                        </a:rPr>
                        <a:t>能知道及理解學習內容，並能運用所培養的能力來解決基本的問題</a:t>
                      </a:r>
                      <a:r>
                        <a:rPr lang="zh-TW" sz="1400" kern="100" spc="-100" baseline="0" dirty="0">
                          <a:solidFill>
                            <a:srgbClr val="000000"/>
                          </a:solidFill>
                          <a:latin typeface="Times New Roman"/>
                          <a:ea typeface="標楷體"/>
                          <a:cs typeface="Times New Roman"/>
                        </a:rPr>
                        <a:t>。</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0"/>
                        </a:spcAft>
                      </a:pPr>
                      <a:r>
                        <a:rPr lang="zh-TW" sz="1400" kern="100" spc="-100" baseline="0" dirty="0">
                          <a:latin typeface="Times New Roman"/>
                          <a:ea typeface="標楷體"/>
                          <a:cs typeface="Times New Roman"/>
                        </a:rPr>
                        <a:t>能部分知道及理解學習內容</a:t>
                      </a:r>
                      <a:r>
                        <a:rPr lang="zh-TW" sz="1400" kern="100" spc="-100" baseline="0" dirty="0">
                          <a:solidFill>
                            <a:srgbClr val="000000"/>
                          </a:solidFill>
                          <a:latin typeface="Times New Roman"/>
                          <a:ea typeface="標楷體"/>
                          <a:cs typeface="Times New Roman"/>
                        </a:rPr>
                        <a:t>。</a:t>
                      </a:r>
                      <a:endParaRPr lang="zh-TW" sz="1400" kern="100" spc="-100" baseline="0" dirty="0">
                        <a:latin typeface="Calibri"/>
                        <a:ea typeface="新細明體"/>
                        <a:cs typeface="Times New Roman"/>
                      </a:endParaRPr>
                    </a:p>
                  </a:txBody>
                  <a:tcPr marL="36000" marR="36000" marT="35997" marB="35997"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387295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nvPr>
        </p:nvGraphicFramePr>
        <p:xfrm>
          <a:off x="755576" y="1844824"/>
          <a:ext cx="7560840" cy="3600000"/>
        </p:xfrm>
        <a:graphic>
          <a:graphicData uri="http://schemas.openxmlformats.org/drawingml/2006/table">
            <a:tbl>
              <a:tblPr firstRow="1" bandRow="1">
                <a:tableStyleId>{21E4AEA4-8DFA-4A89-87EB-49C32662AFE0}</a:tableStyleId>
              </a:tblPr>
              <a:tblGrid>
                <a:gridCol w="1512168">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512168">
                  <a:extLst>
                    <a:ext uri="{9D8B030D-6E8A-4147-A177-3AD203B41FA5}">
                      <a16:colId xmlns:a16="http://schemas.microsoft.com/office/drawing/2014/main" val="4189263805"/>
                    </a:ext>
                  </a:extLst>
                </a:gridCol>
                <a:gridCol w="1512168">
                  <a:extLst>
                    <a:ext uri="{9D8B030D-6E8A-4147-A177-3AD203B41FA5}">
                      <a16:colId xmlns:a16="http://schemas.microsoft.com/office/drawing/2014/main" val="20004"/>
                    </a:ext>
                  </a:extLst>
                </a:gridCol>
                <a:gridCol w="1512168">
                  <a:extLst>
                    <a:ext uri="{9D8B030D-6E8A-4147-A177-3AD203B41FA5}">
                      <a16:colId xmlns:a16="http://schemas.microsoft.com/office/drawing/2014/main" val="20005"/>
                    </a:ext>
                  </a:extLst>
                </a:gridCol>
              </a:tblGrid>
              <a:tr h="900000">
                <a:tc>
                  <a:txBody>
                    <a:bodyPr/>
                    <a:lstStyle/>
                    <a:p>
                      <a:pPr algn="ctr"/>
                      <a:endParaRPr lang="zh-TW" altLang="en-US" sz="2800" kern="0" dirty="0">
                        <a:solidFill>
                          <a:srgbClr val="0000FF"/>
                        </a:solidFill>
                        <a:effectLst/>
                        <a:latin typeface="微軟正黑體" pitchFamily="34" charset="-120"/>
                        <a:ea typeface="微軟正黑體" pitchFamily="34" charset="-120"/>
                        <a:cs typeface="+mn-cs"/>
                      </a:endParaRPr>
                    </a:p>
                  </a:txBody>
                  <a:tcPr marL="91448" marR="91448" marT="45738" marB="45738" anchor="ctr"/>
                </a:tc>
                <a:tc>
                  <a:txBody>
                    <a:bodyPr/>
                    <a:lstStyle/>
                    <a:p>
                      <a:pPr algn="ctr"/>
                      <a:r>
                        <a:rPr lang="zh-TW" altLang="zh-TW" sz="2800" kern="0" dirty="0">
                          <a:effectLst/>
                        </a:rPr>
                        <a:t>國文</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r>
                        <a:rPr lang="zh-TW" altLang="en-US" sz="2800" b="1" kern="0" dirty="0">
                          <a:solidFill>
                            <a:srgbClr val="FF00FF"/>
                          </a:solidFill>
                          <a:effectLst/>
                          <a:latin typeface="+mn-lt"/>
                          <a:ea typeface="+mn-ea"/>
                          <a:cs typeface="+mn-cs"/>
                        </a:rPr>
                        <a:t>英語</a:t>
                      </a:r>
                      <a:endParaRPr lang="en-US" altLang="zh-TW" sz="2800" b="1" kern="0" dirty="0">
                        <a:solidFill>
                          <a:srgbClr val="FF00FF"/>
                        </a:solidFill>
                        <a:effectLst/>
                        <a:latin typeface="+mn-lt"/>
                        <a:ea typeface="+mn-ea"/>
                        <a:cs typeface="+mn-cs"/>
                      </a:endParaRPr>
                    </a:p>
                    <a:p>
                      <a:pPr marL="0" algn="ctr" defTabSz="914400" rtl="0" eaLnBrk="1" latinLnBrk="0" hangingPunct="1"/>
                      <a:r>
                        <a:rPr lang="en-US" altLang="zh-TW" sz="2000" b="1" kern="0" dirty="0">
                          <a:solidFill>
                            <a:srgbClr val="FF00FF"/>
                          </a:solidFill>
                          <a:effectLst/>
                          <a:latin typeface="+mn-lt"/>
                          <a:ea typeface="+mn-ea"/>
                          <a:cs typeface="+mn-cs"/>
                        </a:rPr>
                        <a:t>(</a:t>
                      </a:r>
                      <a:r>
                        <a:rPr lang="zh-TW" altLang="en-US" sz="2000" b="1" kern="0" dirty="0">
                          <a:solidFill>
                            <a:srgbClr val="FF00FF"/>
                          </a:solidFill>
                          <a:effectLst/>
                          <a:latin typeface="+mn-lt"/>
                          <a:ea typeface="+mn-ea"/>
                          <a:cs typeface="+mn-cs"/>
                        </a:rPr>
                        <a:t>閱讀</a:t>
                      </a:r>
                      <a:r>
                        <a:rPr lang="en-US" altLang="zh-TW" sz="2000" b="1" kern="0" dirty="0">
                          <a:solidFill>
                            <a:srgbClr val="FF00FF"/>
                          </a:solidFill>
                          <a:effectLst/>
                          <a:latin typeface="+mn-lt"/>
                          <a:ea typeface="+mn-ea"/>
                          <a:cs typeface="+mn-cs"/>
                        </a:rPr>
                        <a:t>)</a:t>
                      </a:r>
                      <a:endParaRPr lang="zh-TW" altLang="en-US" sz="2000" b="1" kern="0" dirty="0">
                        <a:solidFill>
                          <a:srgbClr val="FF00FF"/>
                        </a:solidFill>
                        <a:effectLst/>
                        <a:latin typeface="+mn-lt"/>
                        <a:ea typeface="+mn-ea"/>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a:effectLst/>
                        </a:rPr>
                        <a:t>社會</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tc>
                  <a:txBody>
                    <a:bodyPr/>
                    <a:lstStyle/>
                    <a:p>
                      <a:pPr marL="0" algn="ctr" defTabSz="914400" rtl="0" eaLnBrk="1" latinLnBrk="0" hangingPunct="1">
                        <a:spcAft>
                          <a:spcPts val="0"/>
                        </a:spcAft>
                      </a:pPr>
                      <a:r>
                        <a:rPr lang="zh-TW" altLang="zh-TW" sz="2800" kern="0" dirty="0">
                          <a:effectLst/>
                        </a:rPr>
                        <a:t>自然</a:t>
                      </a:r>
                      <a:endParaRPr lang="zh-TW" altLang="en-US" sz="2800" kern="0" dirty="0">
                        <a:solidFill>
                          <a:srgbClr val="0000FF"/>
                        </a:solidFill>
                        <a:effectLst/>
                        <a:latin typeface="標楷體" pitchFamily="65" charset="-120"/>
                        <a:ea typeface="標楷體" pitchFamily="65" charset="-120"/>
                        <a:cs typeface="+mn-cs"/>
                      </a:endParaRPr>
                    </a:p>
                  </a:txBody>
                  <a:tcPr marL="91448" marR="91448" marT="45738" marB="45738" anchor="ctr"/>
                </a:tc>
                <a:extLst>
                  <a:ext uri="{0D108BD9-81ED-4DB2-BD59-A6C34878D82A}">
                    <a16:rowId xmlns:a16="http://schemas.microsoft.com/office/drawing/2014/main" val="10000"/>
                  </a:ext>
                </a:extLst>
              </a:tr>
              <a:tr h="900000">
                <a:tc>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sz="2800" kern="0" dirty="0">
                          <a:effectLst/>
                          <a:latin typeface="Times New Roman" pitchFamily="18" charset="0"/>
                          <a:cs typeface="Times New Roman" pitchFamily="18" charset="0"/>
                        </a:rPr>
                        <a:t>4</a:t>
                      </a:r>
                      <a:r>
                        <a:rPr lang="en-US" altLang="zh-TW" sz="2800" kern="0" dirty="0">
                          <a:effectLst/>
                          <a:latin typeface="Times New Roman" pitchFamily="18" charset="0"/>
                          <a:cs typeface="Times New Roman" pitchFamily="18" charset="0"/>
                        </a:rPr>
                        <a:t>0</a:t>
                      </a:r>
                      <a:r>
                        <a:rPr lang="en-US" sz="2800" kern="0" dirty="0">
                          <a:effectLst/>
                          <a:latin typeface="Times New Roman" pitchFamily="18" charset="0"/>
                          <a:cs typeface="Times New Roman" pitchFamily="18" charset="0"/>
                        </a:rPr>
                        <a:t>-48</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algn="ctr">
                        <a:spcAft>
                          <a:spcPts val="0"/>
                        </a:spcAft>
                      </a:pPr>
                      <a:r>
                        <a:rPr lang="en-US" altLang="zh-TW" sz="2800" kern="0" dirty="0">
                          <a:solidFill>
                            <a:srgbClr val="FF00FF"/>
                          </a:solidFill>
                          <a:effectLst/>
                          <a:latin typeface="Times New Roman" pitchFamily="18" charset="0"/>
                          <a:ea typeface="微軟正黑體" pitchFamily="34" charset="-120"/>
                          <a:cs typeface="Times New Roman" pitchFamily="18" charset="0"/>
                        </a:rPr>
                        <a:t>36-41</a:t>
                      </a:r>
                      <a:endParaRPr lang="zh-TW" sz="2800" kern="0" dirty="0">
                        <a:solidFill>
                          <a:srgbClr val="FF00FF"/>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2800" kern="0" dirty="0">
                          <a:effectLst/>
                          <a:latin typeface="Times New Roman" pitchFamily="18" charset="0"/>
                          <a:cs typeface="Times New Roman" pitchFamily="18" charset="0"/>
                        </a:rPr>
                        <a:t>5</a:t>
                      </a:r>
                      <a:r>
                        <a:rPr lang="en-US" altLang="zh-TW" sz="2800" kern="0" dirty="0">
                          <a:effectLst/>
                          <a:latin typeface="Times New Roman" pitchFamily="18" charset="0"/>
                          <a:cs typeface="Times New Roman" pitchFamily="18" charset="0"/>
                        </a:rPr>
                        <a:t>5</a:t>
                      </a:r>
                      <a:r>
                        <a:rPr lang="en-US" sz="2800" kern="0" dirty="0">
                          <a:effectLst/>
                          <a:latin typeface="Times New Roman" pitchFamily="18" charset="0"/>
                          <a:cs typeface="Times New Roman" pitchFamily="18" charset="0"/>
                        </a:rPr>
                        <a:t>-63</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2800" kern="0" dirty="0">
                          <a:effectLst/>
                          <a:latin typeface="Times New Roman" pitchFamily="18" charset="0"/>
                          <a:cs typeface="Times New Roman" pitchFamily="18" charset="0"/>
                        </a:rPr>
                        <a:t>4</a:t>
                      </a:r>
                      <a:r>
                        <a:rPr lang="en-US" altLang="zh-TW" sz="2800" kern="0" dirty="0">
                          <a:effectLst/>
                          <a:latin typeface="Times New Roman" pitchFamily="18" charset="0"/>
                          <a:cs typeface="Times New Roman" pitchFamily="18" charset="0"/>
                        </a:rPr>
                        <a:t>7</a:t>
                      </a:r>
                      <a:r>
                        <a:rPr lang="en-US" sz="2800" kern="0" dirty="0">
                          <a:effectLst/>
                          <a:latin typeface="Times New Roman" pitchFamily="18" charset="0"/>
                          <a:cs typeface="Times New Roman" pitchFamily="18" charset="0"/>
                        </a:rPr>
                        <a:t>-54</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val="10001"/>
                  </a:ext>
                </a:extLst>
              </a:tr>
              <a:tr h="900000">
                <a:tc>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algn="ctr">
                        <a:spcAft>
                          <a:spcPts val="0"/>
                        </a:spcAft>
                      </a:pPr>
                      <a:r>
                        <a:rPr lang="en-US" altLang="zh-TW" sz="2800" kern="0" dirty="0">
                          <a:effectLst/>
                          <a:latin typeface="Times New Roman" pitchFamily="18" charset="0"/>
                          <a:cs typeface="Times New Roman" pitchFamily="18" charset="0"/>
                        </a:rPr>
                        <a:t>20</a:t>
                      </a:r>
                      <a:r>
                        <a:rPr lang="en-US" sz="2800" kern="0" dirty="0">
                          <a:effectLst/>
                          <a:latin typeface="Times New Roman" pitchFamily="18" charset="0"/>
                          <a:cs typeface="Times New Roman" pitchFamily="18" charset="0"/>
                        </a:rPr>
                        <a:t>-</a:t>
                      </a:r>
                      <a:r>
                        <a:rPr lang="en-US" altLang="zh-TW" sz="2800" kern="0" dirty="0">
                          <a:effectLst/>
                          <a:latin typeface="Times New Roman" pitchFamily="18" charset="0"/>
                          <a:cs typeface="Times New Roman" pitchFamily="18" charset="0"/>
                        </a:rPr>
                        <a:t>39</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algn="ctr">
                        <a:spcAft>
                          <a:spcPts val="0"/>
                        </a:spcAft>
                      </a:pPr>
                      <a:r>
                        <a:rPr lang="en-US" altLang="zh-TW" sz="2800" kern="0" dirty="0">
                          <a:solidFill>
                            <a:srgbClr val="FF00FF"/>
                          </a:solidFill>
                          <a:effectLst/>
                          <a:latin typeface="Times New Roman" pitchFamily="18" charset="0"/>
                          <a:ea typeface="微軟正黑體" pitchFamily="34" charset="-120"/>
                          <a:cs typeface="Times New Roman" pitchFamily="18" charset="0"/>
                        </a:rPr>
                        <a:t>14-35</a:t>
                      </a:r>
                      <a:endParaRPr lang="zh-TW" sz="2800" kern="0" dirty="0">
                        <a:solidFill>
                          <a:srgbClr val="FF00FF"/>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sz="2800" kern="0" dirty="0">
                          <a:effectLst/>
                          <a:latin typeface="Times New Roman" pitchFamily="18" charset="0"/>
                          <a:cs typeface="Times New Roman" pitchFamily="18" charset="0"/>
                        </a:rPr>
                        <a:t>2</a:t>
                      </a:r>
                      <a:r>
                        <a:rPr lang="en-US" altLang="zh-TW" sz="2800" kern="0" dirty="0">
                          <a:effectLst/>
                          <a:latin typeface="Times New Roman" pitchFamily="18" charset="0"/>
                          <a:cs typeface="Times New Roman" pitchFamily="18" charset="0"/>
                        </a:rPr>
                        <a:t>4</a:t>
                      </a:r>
                      <a:r>
                        <a:rPr lang="en-US" sz="2800" kern="0" dirty="0">
                          <a:effectLst/>
                          <a:latin typeface="Times New Roman" pitchFamily="18" charset="0"/>
                          <a:cs typeface="Times New Roman" pitchFamily="18" charset="0"/>
                        </a:rPr>
                        <a:t>-5</a:t>
                      </a:r>
                      <a:r>
                        <a:rPr lang="en-US" altLang="zh-TW" sz="2800" kern="0" dirty="0">
                          <a:effectLst/>
                          <a:latin typeface="Times New Roman" pitchFamily="18" charset="0"/>
                          <a:cs typeface="Times New Roman" pitchFamily="18" charset="0"/>
                        </a:rPr>
                        <a:t>4</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tc>
                  <a:txBody>
                    <a:bodyPr/>
                    <a:lstStyle/>
                    <a:p>
                      <a:pPr marL="0" algn="ctr" defTabSz="914400" rtl="0" eaLnBrk="1" latinLnBrk="0" hangingPunct="1">
                        <a:spcAft>
                          <a:spcPts val="0"/>
                        </a:spcAft>
                      </a:pPr>
                      <a:r>
                        <a:rPr lang="en-US" altLang="zh-TW" sz="2800" kern="0" dirty="0">
                          <a:effectLst/>
                          <a:latin typeface="Times New Roman" pitchFamily="18" charset="0"/>
                          <a:cs typeface="Times New Roman" pitchFamily="18" charset="0"/>
                        </a:rPr>
                        <a:t>20</a:t>
                      </a:r>
                      <a:r>
                        <a:rPr lang="en-US" sz="2800" kern="0" dirty="0">
                          <a:effectLst/>
                          <a:latin typeface="Times New Roman" pitchFamily="18" charset="0"/>
                          <a:cs typeface="Times New Roman" pitchFamily="18" charset="0"/>
                        </a:rPr>
                        <a:t>-4</a:t>
                      </a:r>
                      <a:r>
                        <a:rPr lang="en-US" altLang="zh-TW" sz="2800" kern="0" dirty="0">
                          <a:effectLst/>
                          <a:latin typeface="Times New Roman" pitchFamily="18" charset="0"/>
                          <a:cs typeface="Times New Roman" pitchFamily="18" charset="0"/>
                        </a:rPr>
                        <a:t>6</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2" marR="17782" marT="0" marB="0" anchor="ctr"/>
                </a:tc>
                <a:extLst>
                  <a:ext uri="{0D108BD9-81ED-4DB2-BD59-A6C34878D82A}">
                    <a16:rowId xmlns:a16="http://schemas.microsoft.com/office/drawing/2014/main" val="10002"/>
                  </a:ext>
                </a:extLst>
              </a:tr>
              <a:tr h="900000">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2" marR="17782" marT="0" marB="0" anchor="ctr"/>
                </a:tc>
                <a:tc>
                  <a:txBody>
                    <a:bodyPr/>
                    <a:lstStyle/>
                    <a:p>
                      <a:pPr marL="0" algn="ctr" defTabSz="914400" rtl="0" eaLnBrk="1" latinLnBrk="0" hangingPunct="1">
                        <a:spcBef>
                          <a:spcPts val="1200"/>
                        </a:spcBef>
                        <a:spcAft>
                          <a:spcPts val="0"/>
                        </a:spcAft>
                      </a:pPr>
                      <a:r>
                        <a:rPr lang="en-US" altLang="zh-TW" sz="2800" kern="0" dirty="0">
                          <a:solidFill>
                            <a:schemeClr val="dk1"/>
                          </a:solidFill>
                          <a:effectLst/>
                          <a:latin typeface="Times New Roman" pitchFamily="18" charset="0"/>
                          <a:ea typeface="+mn-ea"/>
                          <a:cs typeface="Times New Roman" pitchFamily="18" charset="0"/>
                        </a:rPr>
                        <a:t> 0-19</a:t>
                      </a:r>
                      <a:endParaRPr lang="zh-TW" altLang="en-US" sz="2800" kern="0" dirty="0">
                        <a:solidFill>
                          <a:schemeClr val="dk1"/>
                        </a:solidFill>
                        <a:effectLst/>
                        <a:latin typeface="Times New Roman" pitchFamily="18" charset="0"/>
                        <a:ea typeface="+mn-ea"/>
                        <a:cs typeface="Times New Roman" pitchFamily="18" charset="0"/>
                      </a:endParaRPr>
                    </a:p>
                  </a:txBody>
                  <a:tcPr marL="91448" marR="91448" marT="45738" marB="45738" anchor="ctr"/>
                </a:tc>
                <a:tc>
                  <a:txBody>
                    <a:bodyPr/>
                    <a:lstStyle/>
                    <a:p>
                      <a:pPr algn="ctr"/>
                      <a:r>
                        <a:rPr lang="en-US" altLang="zh-TW" sz="2800" kern="0" dirty="0">
                          <a:solidFill>
                            <a:srgbClr val="FF00FF"/>
                          </a:solidFill>
                          <a:effectLst/>
                          <a:latin typeface="Times New Roman" pitchFamily="18" charset="0"/>
                          <a:ea typeface="微軟正黑體" pitchFamily="34" charset="-120"/>
                          <a:cs typeface="Times New Roman" pitchFamily="18" charset="0"/>
                        </a:rPr>
                        <a:t>0-13</a:t>
                      </a:r>
                      <a:endParaRPr lang="zh-TW" altLang="en-US" sz="2800" kern="0" dirty="0">
                        <a:solidFill>
                          <a:srgbClr val="FF00FF"/>
                        </a:solidFill>
                        <a:effectLst/>
                        <a:latin typeface="Times New Roman" pitchFamily="18" charset="0"/>
                        <a:ea typeface="微軟正黑體" pitchFamily="34" charset="-120"/>
                        <a:cs typeface="Times New Roman" pitchFamily="18" charset="0"/>
                      </a:endParaRPr>
                    </a:p>
                  </a:txBody>
                  <a:tcPr marL="91448" marR="91448" marT="45738" marB="4573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0" dirty="0">
                          <a:effectLst/>
                          <a:latin typeface="Times New Roman" pitchFamily="18" charset="0"/>
                          <a:cs typeface="Times New Roman" pitchFamily="18" charset="0"/>
                        </a:rPr>
                        <a:t> 0-23</a:t>
                      </a:r>
                      <a:endParaRPr lang="zh-TW" altLang="zh-TW" sz="2800" kern="0" dirty="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0" dirty="0">
                          <a:effectLst/>
                          <a:latin typeface="Times New Roman" pitchFamily="18" charset="0"/>
                          <a:cs typeface="Times New Roman" pitchFamily="18" charset="0"/>
                        </a:rPr>
                        <a:t> 0-19</a:t>
                      </a:r>
                      <a:endParaRPr lang="zh-TW" altLang="zh-TW" sz="2800" kern="0" dirty="0">
                        <a:solidFill>
                          <a:schemeClr val="tx1"/>
                        </a:solidFill>
                        <a:effectLst/>
                        <a:latin typeface="Times New Roman" pitchFamily="18" charset="0"/>
                        <a:ea typeface="微軟正黑體" pitchFamily="34" charset="-120"/>
                        <a:cs typeface="Times New Roman" pitchFamily="18" charset="0"/>
                      </a:endParaRPr>
                    </a:p>
                  </a:txBody>
                  <a:tcPr marL="91448" marR="91448" marT="45738" marB="45738" anchor="ctr"/>
                </a:tc>
                <a:extLst>
                  <a:ext uri="{0D108BD9-81ED-4DB2-BD59-A6C34878D82A}">
                    <a16:rowId xmlns:a16="http://schemas.microsoft.com/office/drawing/2014/main" val="10003"/>
                  </a:ext>
                </a:extLst>
              </a:tr>
            </a:tbl>
          </a:graphicData>
        </a:graphic>
      </p:graphicFrame>
      <p:sp>
        <p:nvSpPr>
          <p:cNvPr id="6" name="Titre 1"/>
          <p:cNvSpPr txBox="1">
            <a:spLocks/>
          </p:cNvSpPr>
          <p:nvPr/>
        </p:nvSpPr>
        <p:spPr bwMode="auto">
          <a:xfrm>
            <a:off x="827584" y="269979"/>
            <a:ext cx="74888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r>
              <a:rPr lang="en-US" altLang="zh-TW" sz="4400" b="1" dirty="0">
                <a:solidFill>
                  <a:srgbClr val="FF0000"/>
                </a:solidFill>
                <a:latin typeface="Times New Roman" pitchFamily="18" charset="0"/>
                <a:ea typeface="標楷體" pitchFamily="65" charset="-120"/>
                <a:cs typeface="Times New Roman" pitchFamily="18" charset="0"/>
              </a:rPr>
              <a:t>109</a:t>
            </a:r>
            <a:r>
              <a:rPr lang="zh-TW" altLang="en-US" sz="4400" b="1" dirty="0">
                <a:solidFill>
                  <a:srgbClr val="FF0000"/>
                </a:solidFill>
                <a:latin typeface="Times New Roman" pitchFamily="18" charset="0"/>
                <a:ea typeface="標楷體" pitchFamily="65" charset="-120"/>
                <a:cs typeface="Times New Roman" pitchFamily="18" charset="0"/>
              </a:rPr>
              <a:t>年</a:t>
            </a:r>
            <a:r>
              <a:rPr lang="zh-TW" altLang="en-US" sz="4400" b="1" dirty="0">
                <a:latin typeface="Times New Roman" pitchFamily="18" charset="0"/>
                <a:ea typeface="標楷體" pitchFamily="65" charset="-120"/>
                <a:cs typeface="Times New Roman" pitchFamily="18" charset="0"/>
              </a:rPr>
              <a:t>國中教育會考各科標準</a:t>
            </a:r>
            <a:endParaRPr kumimoji="1" lang="zh-TW" altLang="en-US" sz="4400" b="1" i="0" u="none" strike="noStrike" kern="0" cap="none" spc="0" normalizeH="0" baseline="0" noProof="0" dirty="0">
              <a:ln>
                <a:noFill/>
              </a:ln>
              <a:solidFill>
                <a:schemeClr val="tx1"/>
              </a:solidFill>
              <a:effectLst/>
              <a:uLnTx/>
              <a:uFillTx/>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402291085"/>
      </p:ext>
    </p:extLst>
  </p:cSld>
  <p:clrMapOvr>
    <a:masterClrMapping/>
  </p:clrMapOvr>
  <p:transition advTm="5000">
    <p:cut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3076" name="Rectangle 9"/>
          <p:cNvSpPr>
            <a:spLocks noChangeArrowheads="1"/>
          </p:cNvSpPr>
          <p:nvPr/>
        </p:nvSpPr>
        <p:spPr bwMode="auto">
          <a:xfrm>
            <a:off x="571472" y="714356"/>
            <a:ext cx="8001000" cy="5432256"/>
          </a:xfrm>
          <a:prstGeom prst="rect">
            <a:avLst/>
          </a:prstGeom>
          <a:solidFill>
            <a:srgbClr val="CCFFCC"/>
          </a:solidFill>
          <a:ln w="25400">
            <a:noFill/>
            <a:miter lim="800000"/>
            <a:headEnd/>
            <a:tailEnd/>
          </a:ln>
        </p:spPr>
        <p:txBody>
          <a:bodyPr wrap="square">
            <a:spAutoFit/>
          </a:bodyPr>
          <a:lstStyle/>
          <a:p>
            <a:pPr>
              <a:spcBef>
                <a:spcPts val="600"/>
              </a:spcBef>
              <a:defRPr/>
            </a:pPr>
            <a:r>
              <a:rPr lang="zh-TW" altLang="en-US"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專長項目</a:t>
            </a:r>
            <a:r>
              <a:rPr lang="en-US" altLang="zh-TW"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高中職學生升學部分</a:t>
            </a:r>
            <a:r>
              <a:rPr lang="en-US" altLang="zh-TW"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200" b="1" dirty="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普高、技高、綜高畢業生</a:t>
            </a:r>
            <a:r>
              <a:rPr lang="zh-TW" altLang="en-US" sz="2800" b="1"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多元升學進路</a:t>
            </a:r>
            <a:endParaRPr lang="zh-TW" altLang="en-US" sz="28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800" b="1"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大學學測、大學指考、四技統測</a:t>
            </a:r>
            <a:endParaRPr lang="en-US" altLang="zh-TW" sz="2800" b="1"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現行</a:t>
            </a:r>
            <a:r>
              <a:rPr lang="zh-TW" altLang="en-US" sz="2800" b="1"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升學管道</a:t>
            </a: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簡介</a:t>
            </a:r>
            <a:r>
              <a:rPr lang="zh-TW" altLang="en-US" sz="2400" b="1" u="sng"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與建議</a:t>
            </a:r>
            <a:endParaRPr lang="en-US" altLang="zh-TW" sz="2400" b="1" u="sng"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defRPr/>
            </a:pPr>
            <a:r>
              <a:rPr lang="zh-TW" altLang="en-US"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大學多元入學</a:t>
            </a:r>
            <a:r>
              <a:rPr lang="en-US" altLang="zh-TW"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繁星推薦、個人申請、考試分發、特殊選才、大學進修</a:t>
            </a:r>
            <a:r>
              <a:rPr lang="en-US" altLang="zh-TW"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p>
          <a:p>
            <a:pPr>
              <a:spcBef>
                <a:spcPts val="600"/>
              </a:spcBef>
              <a:defRPr/>
            </a:pPr>
            <a:r>
              <a:rPr lang="zh-TW" altLang="en-US"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四技二專多元入學</a:t>
            </a:r>
            <a:r>
              <a:rPr lang="en-US" altLang="zh-TW"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科大繁星、技優保送、技優甄審、甄選入學、</a:t>
            </a:r>
            <a:endParaRPr lang="en-US" altLang="zh-TW"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zh-TW" altLang="en-US"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登記分發、特殊選才、四技申請、四技進修</a:t>
            </a:r>
            <a:r>
              <a:rPr lang="en-US" altLang="zh-TW"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p>
          <a:p>
            <a:pPr>
              <a:spcBef>
                <a:spcPts val="600"/>
              </a:spcBef>
              <a:defRPr/>
            </a:pPr>
            <a:r>
              <a:rPr lang="zh-TW" altLang="en-US"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其他</a:t>
            </a:r>
            <a:r>
              <a:rPr lang="en-US" altLang="zh-TW"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單獨招生、產學合作班、雙軌訓練旗艦計畫、特殊班次、</a:t>
            </a:r>
            <a:endParaRPr lang="en-US" altLang="zh-TW"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運動優良學生升學、身心障礙學生升學、原住民學生升學</a:t>
            </a:r>
            <a:r>
              <a:rPr lang="en-US" altLang="zh-TW" sz="16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p>
          <a:p>
            <a:pPr>
              <a:spcBef>
                <a:spcPts val="0"/>
              </a:spcBef>
              <a:defRPr/>
            </a:pPr>
            <a:r>
              <a:rPr lang="zh-TW" altLang="en-US" sz="2400" b="1" dirty="0">
                <a:solidFill>
                  <a:srgbClr val="FF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認識</a:t>
            </a:r>
            <a:r>
              <a:rPr lang="zh-TW" altLang="en-US" sz="2800" b="1"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技職教育</a:t>
            </a:r>
            <a:endParaRPr lang="en-US" altLang="zh-TW" sz="2800" b="1"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3333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3333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b="1" dirty="0">
                <a:solidFill>
                  <a:srgbClr val="00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志願選填與落點分析</a:t>
            </a:r>
            <a:r>
              <a:rPr lang="en-US" altLang="zh-TW" sz="2800" b="1" dirty="0">
                <a:solidFill>
                  <a:srgbClr val="00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solidFill>
                  <a:srgbClr val="00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如何選擇校系</a:t>
            </a:r>
            <a:r>
              <a:rPr lang="en-US" altLang="zh-TW" sz="2800" b="1" dirty="0">
                <a:solidFill>
                  <a:srgbClr val="00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p>
          <a:p>
            <a:pPr>
              <a:spcBef>
                <a:spcPts val="0"/>
              </a:spcBef>
              <a:defRPr/>
            </a:pPr>
            <a:r>
              <a:rPr lang="zh-TW"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十二年國民基本教育</a:t>
            </a:r>
            <a:endParaRPr lang="en-US" altLang="zh-TW" sz="2800" b="1" dirty="0">
              <a:solidFill>
                <a:srgbClr val="00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0"/>
              </a:spcBef>
              <a:defRPr/>
            </a:pPr>
            <a:r>
              <a:rPr lang="zh-TW" altLang="en-US" sz="2400" b="1" dirty="0">
                <a:solidFill>
                  <a:srgbClr val="FF00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b="1" dirty="0">
                <a:solidFill>
                  <a:srgbClr val="3333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1" dirty="0">
                <a:solidFill>
                  <a:srgbClr val="3333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認識</a:t>
            </a:r>
            <a:r>
              <a:rPr lang="en-US" altLang="zh-TW" sz="28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108</a:t>
            </a:r>
            <a:r>
              <a:rPr lang="zh-TW" altLang="en-US" sz="2800" b="1" dirty="0">
                <a:solidFill>
                  <a:srgbClr val="00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課綱</a:t>
            </a:r>
            <a:r>
              <a:rPr lang="en-US" altLang="zh-TW"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高中階段－普高、技高、綜高</a:t>
            </a:r>
            <a:r>
              <a:rPr lang="en-US" altLang="zh-TW" sz="2400" b="1" dirty="0">
                <a:solidFill>
                  <a:srgbClr val="0000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a:t>
            </a:r>
          </a:p>
        </p:txBody>
      </p:sp>
    </p:spTree>
  </p:cSld>
  <p:clrMapOvr>
    <a:masterClrMapping/>
  </p:clrMapOvr>
  <p:transition advTm="5000">
    <p:cut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eaLnBrk="1" hangingPunct="1"/>
            <a:r>
              <a:rPr lang="zh-TW" altLang="en-US" b="1" dirty="0">
                <a:effectLst>
                  <a:outerShdw blurRad="38100" dist="38100" dir="2700000" algn="tl">
                    <a:srgbClr val="000000">
                      <a:alpha val="43137"/>
                    </a:srgbClr>
                  </a:outerShdw>
                </a:effectLst>
                <a:latin typeface="標楷體" pitchFamily="65" charset="-120"/>
                <a:ea typeface="標楷體" pitchFamily="65" charset="-120"/>
              </a:rPr>
              <a:t>數學非選擇題</a:t>
            </a: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評分規準</a:t>
            </a:r>
          </a:p>
        </p:txBody>
      </p:sp>
      <p:graphicFrame>
        <p:nvGraphicFramePr>
          <p:cNvPr id="4" name="內容版面配置區 3"/>
          <p:cNvGraphicFramePr>
            <a:graphicFrameLocks noGrp="1"/>
          </p:cNvGraphicFramePr>
          <p:nvPr>
            <p:ph idx="1"/>
          </p:nvPr>
        </p:nvGraphicFramePr>
        <p:xfrm>
          <a:off x="179512" y="1484784"/>
          <a:ext cx="8784976" cy="4714067"/>
        </p:xfrm>
        <a:graphic>
          <a:graphicData uri="http://schemas.openxmlformats.org/drawingml/2006/table">
            <a:tbl>
              <a:tblPr firstRow="1" bandRow="1">
                <a:tableStyleId>{21E4AEA4-8DFA-4A89-87EB-49C32662AFE0}</a:tableStyleId>
              </a:tblPr>
              <a:tblGrid>
                <a:gridCol w="1008112">
                  <a:extLst>
                    <a:ext uri="{9D8B030D-6E8A-4147-A177-3AD203B41FA5}">
                      <a16:colId xmlns:a16="http://schemas.microsoft.com/office/drawing/2014/main" val="20000"/>
                    </a:ext>
                  </a:extLst>
                </a:gridCol>
                <a:gridCol w="7776864">
                  <a:extLst>
                    <a:ext uri="{9D8B030D-6E8A-4147-A177-3AD203B41FA5}">
                      <a16:colId xmlns:a16="http://schemas.microsoft.com/office/drawing/2014/main" val="20001"/>
                    </a:ext>
                  </a:extLst>
                </a:gridCol>
              </a:tblGrid>
              <a:tr h="671917">
                <a:tc>
                  <a:txBody>
                    <a:bodyPr/>
                    <a:lstStyle/>
                    <a:p>
                      <a:pPr algn="ctr"/>
                      <a:r>
                        <a:rPr lang="zh-TW" altLang="en-US" sz="2800" baseline="0" dirty="0">
                          <a:latin typeface="Times New Roman" pitchFamily="18" charset="0"/>
                          <a:cs typeface="Times New Roman" pitchFamily="18" charset="0"/>
                        </a:rPr>
                        <a:t>分數</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7825" marR="87825" marT="45718" marB="45718"/>
                </a:tc>
                <a:tc>
                  <a:txBody>
                    <a:bodyPr/>
                    <a:lstStyle/>
                    <a:p>
                      <a:pPr algn="ctr"/>
                      <a:r>
                        <a:rPr lang="zh-TW" altLang="en-US" sz="2800" baseline="0" dirty="0">
                          <a:latin typeface="Times New Roman" pitchFamily="18" charset="0"/>
                          <a:cs typeface="Times New Roman" pitchFamily="18" charset="0"/>
                        </a:rPr>
                        <a:t>評分規準</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r>
                        <a:rPr lang="zh-TW" altLang="en-US" sz="2400" baseline="0" dirty="0">
                          <a:latin typeface="Times New Roman" pitchFamily="18" charset="0"/>
                          <a:cs typeface="Times New Roman" pitchFamily="18" charset="0"/>
                        </a:rPr>
                        <a:t>策略適切，表達合理、完整。</a:t>
                      </a:r>
                      <a:endParaRPr lang="en-US" altLang="zh-TW"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pPr marL="342900" indent="-342900">
                        <a:buAutoNum type="arabicPeriod"/>
                      </a:pPr>
                      <a:r>
                        <a:rPr lang="zh-TW" altLang="en-US" sz="2400" baseline="0" dirty="0">
                          <a:latin typeface="Times New Roman" pitchFamily="18" charset="0"/>
                          <a:cs typeface="Times New Roman" pitchFamily="18" charset="0"/>
                        </a:rPr>
                        <a:t>策略適切，表達雖合理，大致完整，但出現計算錯誤。</a:t>
                      </a:r>
                      <a:endParaRPr lang="en-US" altLang="zh-TW" sz="2400" baseline="0" dirty="0">
                        <a:latin typeface="Times New Roman" pitchFamily="18" charset="0"/>
                        <a:cs typeface="Times New Roman" pitchFamily="18" charset="0"/>
                      </a:endParaRPr>
                    </a:p>
                    <a:p>
                      <a:pPr marL="342900" indent="-342900">
                        <a:buAutoNum type="arabicPeriod"/>
                      </a:pPr>
                      <a:r>
                        <a:rPr lang="zh-TW" altLang="en-US" sz="2400" baseline="0" dirty="0">
                          <a:latin typeface="Times New Roman" pitchFamily="18" charset="0"/>
                          <a:cs typeface="Times New Roman" pitchFamily="18" charset="0"/>
                        </a:rPr>
                        <a:t>策略適切，表達合理，大致完整，但沒有顯示部分步驟間的合理性。</a:t>
                      </a:r>
                      <a:endParaRPr lang="zh-TW" altLang="en-US"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pPr marL="342900" indent="-342900">
                        <a:buAutoNum type="arabicPeriod"/>
                      </a:pPr>
                      <a:r>
                        <a:rPr lang="zh-TW" altLang="en-US" sz="2400" baseline="0" dirty="0">
                          <a:latin typeface="Times New Roman" pitchFamily="18" charset="0"/>
                          <a:cs typeface="Times New Roman" pitchFamily="18" charset="0"/>
                        </a:rPr>
                        <a:t>策略適切，表達雖大致合理，但出現錯誤的引用。</a:t>
                      </a:r>
                      <a:endParaRPr lang="en-US" altLang="zh-TW" sz="2400" baseline="0" dirty="0">
                        <a:latin typeface="Times New Roman" pitchFamily="18" charset="0"/>
                        <a:cs typeface="Times New Roman" pitchFamily="18" charset="0"/>
                      </a:endParaRPr>
                    </a:p>
                    <a:p>
                      <a:pPr marL="342900" indent="-342900">
                        <a:buAutoNum type="arabicPeriod"/>
                      </a:pPr>
                      <a:r>
                        <a:rPr lang="zh-TW" altLang="en-US" sz="2400" baseline="0" dirty="0">
                          <a:latin typeface="Times New Roman" pitchFamily="18" charset="0"/>
                          <a:cs typeface="Times New Roman" pitchFamily="18" charset="0"/>
                        </a:rPr>
                        <a:t>策略方向正確，但缺乏嚴謹性，不足以解決題目問題。</a:t>
                      </a:r>
                      <a:endParaRPr lang="en-US" altLang="zh-TW" sz="2400" baseline="0" dirty="0">
                        <a:latin typeface="Times New Roman" pitchFamily="18" charset="0"/>
                        <a:cs typeface="Times New Roman" pitchFamily="18" charset="0"/>
                      </a:endParaRPr>
                    </a:p>
                    <a:p>
                      <a:pPr marL="342900" indent="-342900">
                        <a:buAutoNum type="arabicPeriod"/>
                      </a:pPr>
                      <a:r>
                        <a:rPr lang="zh-TW" altLang="en-US" sz="2400" baseline="0" dirty="0">
                          <a:latin typeface="Times New Roman" pitchFamily="18" charset="0"/>
                          <a:cs typeface="Times New Roman" pitchFamily="18" charset="0"/>
                        </a:rPr>
                        <a:t>策略方向正確，但未能完全將題目轉化成數學問題。</a:t>
                      </a:r>
                      <a:endParaRPr lang="zh-TW" altLang="en-US"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r>
                        <a:rPr lang="zh-TW" altLang="en-US" sz="2400" baseline="0">
                          <a:latin typeface="Times New Roman" pitchFamily="18" charset="0"/>
                          <a:cs typeface="Times New Roman" pitchFamily="18" charset="0"/>
                        </a:rPr>
                        <a:t>策略</a:t>
                      </a:r>
                      <a:r>
                        <a:rPr lang="zh-TW" altLang="en-US" sz="2400" baseline="0" dirty="0">
                          <a:latin typeface="Times New Roman" pitchFamily="18" charset="0"/>
                          <a:cs typeface="Times New Roman" pitchFamily="18" charset="0"/>
                        </a:rPr>
                        <a:t>模糊不清；解題過程空白或與題目無關。</a:t>
                      </a:r>
                      <a:endParaRPr lang="zh-TW" altLang="en-US"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96618152"/>
      </p:ext>
    </p:extLst>
  </p:cSld>
  <p:clrMapOvr>
    <a:masterClrMapping/>
  </p:clrMapOvr>
  <p:transition>
    <p:cut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p:txBody>
          <a:bodyPr/>
          <a:lstStyle/>
          <a:p>
            <a:r>
              <a:rPr lang="zh-TW" altLang="en-US"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數學</a:t>
            </a:r>
            <a:r>
              <a:rPr lang="zh-TW" altLang="zh-TW"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科</a:t>
            </a:r>
            <a:r>
              <a:rPr lang="zh-TW" altLang="en-US"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t>
            </a:r>
            <a:r>
              <a:rPr lang="zh-TW" altLang="en-US" dirty="0">
                <a:latin typeface="Times New Roman" pitchFamily="18" charset="0"/>
                <a:ea typeface="標楷體" pitchFamily="65" charset="-120"/>
                <a:cs typeface="Times New Roman" pitchFamily="18" charset="0"/>
              </a:rPr>
              <a:t>三等級四標示</a:t>
            </a:r>
            <a:endParaRPr lang="zh-TW" altLang="en-US" sz="2000" dirty="0">
              <a:latin typeface="Times New Roman" pitchFamily="18" charset="0"/>
              <a:ea typeface="標楷體" pitchFamily="65" charset="-120"/>
              <a:cs typeface="Times New Roman" pitchFamily="18" charset="0"/>
            </a:endParaRPr>
          </a:p>
        </p:txBody>
      </p:sp>
      <p:graphicFrame>
        <p:nvGraphicFramePr>
          <p:cNvPr id="4" name="內容版面配置區 3"/>
          <p:cNvGraphicFramePr>
            <a:graphicFrameLocks noGrp="1"/>
          </p:cNvGraphicFramePr>
          <p:nvPr>
            <p:ph idx="1"/>
            <p:extLst/>
          </p:nvPr>
        </p:nvGraphicFramePr>
        <p:xfrm>
          <a:off x="827584" y="2002495"/>
          <a:ext cx="7560840" cy="3982966"/>
        </p:xfrm>
        <a:graphic>
          <a:graphicData uri="http://schemas.openxmlformats.org/drawingml/2006/table">
            <a:tbl>
              <a:tblPr firstRow="1" firstCol="1" bandRow="1">
                <a:tableStyleId>{21E4AEA4-8DFA-4A89-87EB-49C32662AFE0}</a:tableStyleId>
              </a:tblPr>
              <a:tblGrid>
                <a:gridCol w="1378162">
                  <a:extLst>
                    <a:ext uri="{9D8B030D-6E8A-4147-A177-3AD203B41FA5}">
                      <a16:colId xmlns:a16="http://schemas.microsoft.com/office/drawing/2014/main" val="20000"/>
                    </a:ext>
                  </a:extLst>
                </a:gridCol>
                <a:gridCol w="1310486">
                  <a:extLst>
                    <a:ext uri="{9D8B030D-6E8A-4147-A177-3AD203B41FA5}">
                      <a16:colId xmlns:a16="http://schemas.microsoft.com/office/drawing/2014/main" val="20001"/>
                    </a:ext>
                  </a:extLst>
                </a:gridCol>
                <a:gridCol w="2495928">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677723">
                <a:tc>
                  <a:txBody>
                    <a:bodyPr/>
                    <a:lstStyle/>
                    <a:p>
                      <a:pPr marL="0" algn="ctr" defTabSz="914400" rtl="0" eaLnBrk="1" latinLnBrk="0" hangingPunct="1">
                        <a:spcAft>
                          <a:spcPts val="0"/>
                        </a:spcAft>
                      </a:pPr>
                      <a:r>
                        <a:rPr lang="zh-TW" sz="2800" kern="0" baseline="0" dirty="0">
                          <a:effectLst/>
                          <a:latin typeface="Times New Roman" panose="02020603050405020304" pitchFamily="18" charset="0"/>
                          <a:cs typeface="Times New Roman" panose="02020603050405020304" pitchFamily="18" charset="0"/>
                        </a:rPr>
                        <a:t>等級</a:t>
                      </a:r>
                      <a:endParaRPr lang="zh-TW" sz="2800" b="1" kern="0" baseline="0" dirty="0">
                        <a:solidFill>
                          <a:srgbClr val="0000FF"/>
                        </a:solidFill>
                        <a:effectLst/>
                        <a:latin typeface="Times New Roman" panose="02020603050405020304" pitchFamily="18" charset="0"/>
                        <a:ea typeface="標楷體" pitchFamily="65" charset="-120"/>
                        <a:cs typeface="Times New Roman" panose="02020603050405020304" pitchFamily="18" charset="0"/>
                      </a:endParaRPr>
                    </a:p>
                  </a:txBody>
                  <a:tcPr marL="17780" marR="17780" marT="0" marB="0" anchor="ctr"/>
                </a:tc>
                <a:tc>
                  <a:txBody>
                    <a:bodyPr/>
                    <a:lstStyle/>
                    <a:p>
                      <a:pPr marL="0" algn="ctr" defTabSz="914400" rtl="0" eaLnBrk="1" latinLnBrk="0" hangingPunct="1">
                        <a:spcAft>
                          <a:spcPts val="0"/>
                        </a:spcAft>
                      </a:pPr>
                      <a:r>
                        <a:rPr lang="zh-TW" sz="2800" kern="0" baseline="0" dirty="0">
                          <a:effectLst/>
                          <a:latin typeface="Times New Roman" panose="02020603050405020304" pitchFamily="18" charset="0"/>
                          <a:cs typeface="Times New Roman" panose="02020603050405020304" pitchFamily="18" charset="0"/>
                        </a:rPr>
                        <a:t>標示</a:t>
                      </a:r>
                      <a:endParaRPr lang="zh-TW" sz="2800" b="1" kern="0" baseline="0" dirty="0">
                        <a:solidFill>
                          <a:srgbClr val="0000FF"/>
                        </a:solidFill>
                        <a:effectLst/>
                        <a:latin typeface="Times New Roman" panose="02020603050405020304" pitchFamily="18" charset="0"/>
                        <a:ea typeface="標楷體" pitchFamily="65" charset="-120"/>
                        <a:cs typeface="Times New Roman" panose="02020603050405020304" pitchFamily="18" charset="0"/>
                      </a:endParaRPr>
                    </a:p>
                  </a:txBody>
                  <a:tcPr marL="17780" marR="17780" marT="0" marB="0" anchor="ctr"/>
                </a:tc>
                <a:tc gridSpan="2">
                  <a:txBody>
                    <a:bodyPr/>
                    <a:lstStyle/>
                    <a:p>
                      <a:pPr marL="0" algn="ctr" defTabSz="914400" rtl="0" eaLnBrk="1" latinLnBrk="0" hangingPunct="1">
                        <a:spcAft>
                          <a:spcPts val="0"/>
                        </a:spcAft>
                      </a:pPr>
                      <a:r>
                        <a:rPr lang="zh-TW" altLang="en-US" sz="2800" kern="0" baseline="0" dirty="0">
                          <a:effectLst/>
                          <a:latin typeface="Times New Roman" panose="02020603050405020304" pitchFamily="18" charset="0"/>
                          <a:cs typeface="Times New Roman" panose="02020603050405020304" pitchFamily="18" charset="0"/>
                        </a:rPr>
                        <a:t>數學科</a:t>
                      </a:r>
                      <a:r>
                        <a:rPr lang="zh-TW" sz="2800" kern="0" baseline="0" dirty="0">
                          <a:effectLst/>
                          <a:latin typeface="Times New Roman" panose="02020603050405020304" pitchFamily="18" charset="0"/>
                          <a:cs typeface="Times New Roman" panose="02020603050405020304" pitchFamily="18" charset="0"/>
                        </a:rPr>
                        <a:t>加權分數</a:t>
                      </a:r>
                      <a:endParaRPr lang="zh-TW" sz="2800" b="1" kern="0" baseline="0" dirty="0">
                        <a:solidFill>
                          <a:srgbClr val="0000FF"/>
                        </a:solidFill>
                        <a:effectLst/>
                        <a:latin typeface="Times New Roman" panose="02020603050405020304" pitchFamily="18" charset="0"/>
                        <a:ea typeface="標楷體" pitchFamily="65" charset="-120"/>
                        <a:cs typeface="Times New Roman" panose="02020603050405020304" pitchFamily="18" charset="0"/>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0"/>
                  </a:ext>
                </a:extLst>
              </a:tr>
              <a:tr h="372461">
                <a:tc rowSpan="3">
                  <a:txBody>
                    <a:bodyPr/>
                    <a:lstStyle/>
                    <a:p>
                      <a:pPr marL="0" algn="ctr" defTabSz="914400" rtl="0" eaLnBrk="1" latinLnBrk="0" hangingPunct="1">
                        <a:spcAft>
                          <a:spcPts val="0"/>
                        </a:spcAft>
                      </a:pPr>
                      <a:r>
                        <a:rPr lang="zh-TW" sz="2800" kern="0" baseline="0" dirty="0">
                          <a:effectLst/>
                          <a:latin typeface="Times New Roman" panose="02020603050405020304" pitchFamily="18" charset="0"/>
                          <a:cs typeface="Times New Roman" panose="02020603050405020304" pitchFamily="18" charset="0"/>
                        </a:rPr>
                        <a:t>精熟</a:t>
                      </a:r>
                      <a:endParaRPr lang="zh-TW" sz="2800" b="1" kern="0" baseline="0" dirty="0">
                        <a:solidFill>
                          <a:srgbClr val="0000FF"/>
                        </a:solidFill>
                        <a:effectLst/>
                        <a:latin typeface="Times New Roman" panose="02020603050405020304" pitchFamily="18" charset="0"/>
                        <a:ea typeface="標楷體" pitchFamily="65" charset="-120"/>
                        <a:cs typeface="Times New Roman" panose="02020603050405020304" pitchFamily="18" charset="0"/>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78.46</a:t>
                      </a:r>
                      <a:r>
                        <a:rPr lang="en-US" sz="2600" kern="0" baseline="0" dirty="0">
                          <a:effectLst/>
                          <a:latin typeface="Times New Roman" pitchFamily="18" charset="0"/>
                          <a:cs typeface="Times New Roman" pitchFamily="18" charset="0"/>
                        </a:rPr>
                        <a:t>-100.00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9</a:t>
                      </a:r>
                      <a:r>
                        <a:rPr lang="en-US" altLang="zh-TW" sz="2600" kern="0" baseline="0" dirty="0">
                          <a:effectLst/>
                          <a:latin typeface="Times New Roman" pitchFamily="18" charset="0"/>
                          <a:cs typeface="Times New Roman" pitchFamily="18" charset="0"/>
                        </a:rPr>
                        <a:t>3.46</a:t>
                      </a:r>
                      <a:r>
                        <a:rPr lang="en-US" sz="2600" kern="0" baseline="0" dirty="0">
                          <a:effectLst/>
                          <a:latin typeface="Times New Roman" pitchFamily="18" charset="0"/>
                          <a:cs typeface="Times New Roman" pitchFamily="18" charset="0"/>
                        </a:rPr>
                        <a:t>-100.00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1"/>
                  </a:ext>
                </a:extLst>
              </a:tr>
              <a:tr h="423735">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8</a:t>
                      </a:r>
                      <a:r>
                        <a:rPr lang="en-US" altLang="zh-TW" sz="2600" kern="0" baseline="0" dirty="0">
                          <a:effectLst/>
                          <a:latin typeface="Times New Roman" pitchFamily="18" charset="0"/>
                          <a:cs typeface="Times New Roman" pitchFamily="18" charset="0"/>
                        </a:rPr>
                        <a:t>7.69</a:t>
                      </a:r>
                      <a:r>
                        <a:rPr lang="en-US" sz="2600" kern="0" baseline="0" dirty="0">
                          <a:effectLst/>
                          <a:latin typeface="Times New Roman" pitchFamily="18" charset="0"/>
                          <a:cs typeface="Times New Roman" pitchFamily="18" charset="0"/>
                        </a:rPr>
                        <a:t>-93.4</a:t>
                      </a:r>
                      <a:r>
                        <a:rPr lang="en-US" altLang="zh-TW" sz="2600" kern="0" baseline="0" dirty="0">
                          <a:effectLst/>
                          <a:latin typeface="Times New Roman" pitchFamily="18" charset="0"/>
                          <a:cs typeface="Times New Roman" pitchFamily="18" charset="0"/>
                        </a:rPr>
                        <a:t>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2"/>
                  </a:ext>
                </a:extLst>
              </a:tr>
              <a:tr h="423735">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78.46</a:t>
                      </a:r>
                      <a:r>
                        <a:rPr lang="en-US" sz="2600" kern="0" baseline="0" dirty="0">
                          <a:effectLst/>
                          <a:latin typeface="Times New Roman" pitchFamily="18" charset="0"/>
                          <a:cs typeface="Times New Roman" pitchFamily="18" charset="0"/>
                        </a:rPr>
                        <a:t>-87.6</a:t>
                      </a:r>
                      <a:r>
                        <a:rPr lang="en-US" altLang="zh-TW" sz="2600" kern="0" baseline="0" dirty="0">
                          <a:effectLst/>
                          <a:latin typeface="Times New Roman" pitchFamily="18" charset="0"/>
                          <a:cs typeface="Times New Roman" pitchFamily="18" charset="0"/>
                        </a:rPr>
                        <a:t>8</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3"/>
                  </a:ext>
                </a:extLst>
              </a:tr>
              <a:tr h="423735">
                <a:tc rowSpan="3">
                  <a:txBody>
                    <a:bodyPr/>
                    <a:lstStyle/>
                    <a:p>
                      <a:pPr marL="0" algn="ctr" defTabSz="914400" rtl="0" eaLnBrk="1" latinLnBrk="0" hangingPunct="1">
                        <a:spcAft>
                          <a:spcPts val="0"/>
                        </a:spcAft>
                      </a:pPr>
                      <a:r>
                        <a:rPr lang="zh-TW" sz="2800" kern="0" baseline="0">
                          <a:effectLst/>
                          <a:latin typeface="Times New Roman" panose="02020603050405020304" pitchFamily="18" charset="0"/>
                          <a:cs typeface="Times New Roman" panose="02020603050405020304" pitchFamily="18" charset="0"/>
                        </a:rPr>
                        <a:t>基礎</a:t>
                      </a:r>
                      <a:endParaRPr lang="zh-TW" sz="2800" b="1" kern="0" baseline="0">
                        <a:solidFill>
                          <a:srgbClr val="0000FF"/>
                        </a:solidFill>
                        <a:effectLst/>
                        <a:latin typeface="Times New Roman" panose="02020603050405020304" pitchFamily="18" charset="0"/>
                        <a:ea typeface="標楷體" pitchFamily="65" charset="-120"/>
                        <a:cs typeface="Times New Roman" panose="02020603050405020304" pitchFamily="18" charset="0"/>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36.92-7</a:t>
                      </a:r>
                      <a:r>
                        <a:rPr lang="en-US" altLang="zh-TW" sz="2600" kern="0" baseline="0" dirty="0">
                          <a:effectLst/>
                          <a:latin typeface="Times New Roman" pitchFamily="18" charset="0"/>
                          <a:cs typeface="Times New Roman" pitchFamily="18" charset="0"/>
                        </a:rPr>
                        <a:t>8.45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67.88-78.45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4"/>
                  </a:ext>
                </a:extLst>
              </a:tr>
              <a:tr h="423735">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5</a:t>
                      </a:r>
                      <a:r>
                        <a:rPr lang="en-US" altLang="zh-TW" sz="2600" kern="0" baseline="0" dirty="0">
                          <a:effectLst/>
                          <a:latin typeface="Times New Roman" pitchFamily="18" charset="0"/>
                          <a:cs typeface="Times New Roman" pitchFamily="18" charset="0"/>
                        </a:rPr>
                        <a:t>7.31-67.87</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5"/>
                  </a:ext>
                </a:extLst>
              </a:tr>
              <a:tr h="423735">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36.92-5</a:t>
                      </a:r>
                      <a:r>
                        <a:rPr lang="en-US" altLang="zh-TW" sz="2600" kern="0" baseline="0" dirty="0">
                          <a:effectLst/>
                          <a:latin typeface="Times New Roman" pitchFamily="18" charset="0"/>
                          <a:cs typeface="Times New Roman" pitchFamily="18" charset="0"/>
                        </a:rPr>
                        <a:t>7.30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6"/>
                  </a:ext>
                </a:extLst>
              </a:tr>
              <a:tr h="744923">
                <a:tc>
                  <a:txBody>
                    <a:bodyPr/>
                    <a:lstStyle/>
                    <a:p>
                      <a:pPr marL="0" algn="ctr" defTabSz="914400" rtl="0" eaLnBrk="1" latinLnBrk="0" hangingPunct="1">
                        <a:spcAft>
                          <a:spcPts val="0"/>
                        </a:spcAft>
                      </a:pPr>
                      <a:r>
                        <a:rPr lang="zh-TW" sz="2800" kern="0" baseline="0">
                          <a:effectLst/>
                          <a:latin typeface="Times New Roman" panose="02020603050405020304" pitchFamily="18" charset="0"/>
                          <a:cs typeface="Times New Roman" panose="02020603050405020304" pitchFamily="18" charset="0"/>
                        </a:rPr>
                        <a:t>待加強</a:t>
                      </a:r>
                      <a:endParaRPr lang="zh-TW" sz="2800" b="1" kern="0" baseline="0">
                        <a:solidFill>
                          <a:srgbClr val="0000FF"/>
                        </a:solidFill>
                        <a:effectLst/>
                        <a:latin typeface="Times New Roman" panose="02020603050405020304" pitchFamily="18" charset="0"/>
                        <a:ea typeface="標楷體" pitchFamily="65" charset="-120"/>
                        <a:cs typeface="Times New Roman" panose="02020603050405020304" pitchFamily="18" charset="0"/>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C</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en-US" sz="2600" kern="0" baseline="0" dirty="0">
                          <a:effectLst/>
                          <a:latin typeface="Times New Roman" pitchFamily="18" charset="0"/>
                          <a:cs typeface="Times New Roman" pitchFamily="18" charset="0"/>
                        </a:rPr>
                        <a:t>0.00-36.</a:t>
                      </a:r>
                      <a:r>
                        <a:rPr lang="en-US" altLang="zh-TW" sz="2600" kern="0" baseline="0" dirty="0">
                          <a:effectLst/>
                          <a:latin typeface="Times New Roman" pitchFamily="18" charset="0"/>
                          <a:cs typeface="Times New Roman" pitchFamily="18" charset="0"/>
                        </a:rPr>
                        <a:t>91</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6" name="矩形 5"/>
          <p:cNvSpPr/>
          <p:nvPr/>
        </p:nvSpPr>
        <p:spPr>
          <a:xfrm>
            <a:off x="500034" y="1285860"/>
            <a:ext cx="6357982" cy="461665"/>
          </a:xfrm>
          <a:prstGeom prst="rect">
            <a:avLst/>
          </a:prstGeom>
        </p:spPr>
        <p:txBody>
          <a:bodyPr wrap="square">
            <a:spAutoFit/>
          </a:bodyPr>
          <a:lstStyle/>
          <a:p>
            <a:r>
              <a:rPr lang="zh-TW" altLang="zh-TW" sz="2400" b="1" dirty="0">
                <a:solidFill>
                  <a:srgbClr val="FF00FF"/>
                </a:solidFill>
                <a:effectLst>
                  <a:outerShdw blurRad="38100" dist="38100" dir="2700000" algn="tl">
                    <a:srgbClr val="000000">
                      <a:alpha val="43137"/>
                    </a:srgbClr>
                  </a:outerShdw>
                </a:effectLst>
                <a:latin typeface="+mn-ea"/>
              </a:rPr>
              <a:t>加權比重</a:t>
            </a:r>
            <a:r>
              <a:rPr lang="zh-TW" altLang="en-US" sz="2400" b="1" dirty="0">
                <a:solidFill>
                  <a:srgbClr val="FF00FF"/>
                </a:solidFill>
                <a:effectLst>
                  <a:outerShdw blurRad="38100" dist="38100" dir="2700000" algn="tl">
                    <a:srgbClr val="000000">
                      <a:alpha val="43137"/>
                    </a:srgbClr>
                  </a:outerShdw>
                </a:effectLst>
                <a:latin typeface="+mn-ea"/>
              </a:rPr>
              <a:t>：</a:t>
            </a:r>
            <a:r>
              <a:rPr lang="zh-TW" altLang="zh-TW" sz="2400" b="1" dirty="0">
                <a:solidFill>
                  <a:srgbClr val="FF00FF"/>
                </a:solidFill>
                <a:effectLst>
                  <a:outerShdw blurRad="38100" dist="38100" dir="2700000" algn="tl">
                    <a:srgbClr val="000000">
                      <a:alpha val="43137"/>
                    </a:srgbClr>
                  </a:outerShdw>
                </a:effectLst>
                <a:latin typeface="+mn-ea"/>
              </a:rPr>
              <a:t>選擇題佔</a:t>
            </a:r>
            <a:r>
              <a:rPr lang="en-US" altLang="zh-TW" sz="2400" b="1" dirty="0">
                <a:solidFill>
                  <a:srgbClr val="FF00FF"/>
                </a:solidFill>
                <a:effectLst>
                  <a:outerShdw blurRad="38100" dist="38100" dir="2700000" algn="tl">
                    <a:srgbClr val="000000">
                      <a:alpha val="43137"/>
                    </a:srgbClr>
                  </a:outerShdw>
                </a:effectLst>
                <a:latin typeface="+mn-ea"/>
              </a:rPr>
              <a:t>85</a:t>
            </a:r>
            <a:r>
              <a:rPr lang="zh-TW" altLang="zh-TW" sz="2400" b="1" dirty="0">
                <a:solidFill>
                  <a:srgbClr val="FF00FF"/>
                </a:solidFill>
                <a:effectLst>
                  <a:outerShdw blurRad="38100" dist="38100" dir="2700000" algn="tl">
                    <a:srgbClr val="000000">
                      <a:alpha val="43137"/>
                    </a:srgbClr>
                  </a:outerShdw>
                </a:effectLst>
                <a:latin typeface="+mn-ea"/>
              </a:rPr>
              <a:t>％，非選擇題佔</a:t>
            </a:r>
            <a:r>
              <a:rPr lang="en-US" altLang="zh-TW" sz="2400" b="1" dirty="0">
                <a:solidFill>
                  <a:srgbClr val="FF00FF"/>
                </a:solidFill>
                <a:effectLst>
                  <a:outerShdw blurRad="38100" dist="38100" dir="2700000" algn="tl">
                    <a:srgbClr val="000000">
                      <a:alpha val="43137"/>
                    </a:srgbClr>
                  </a:outerShdw>
                </a:effectLst>
                <a:latin typeface="+mn-ea"/>
              </a:rPr>
              <a:t>15</a:t>
            </a:r>
            <a:r>
              <a:rPr lang="zh-TW" altLang="zh-TW" sz="2400" b="1" dirty="0">
                <a:solidFill>
                  <a:srgbClr val="FF00FF"/>
                </a:solidFill>
                <a:effectLst>
                  <a:outerShdw blurRad="38100" dist="38100" dir="2700000" algn="tl">
                    <a:srgbClr val="000000">
                      <a:alpha val="43137"/>
                    </a:srgbClr>
                  </a:outerShdw>
                </a:effectLst>
                <a:latin typeface="+mn-ea"/>
              </a:rPr>
              <a:t>％</a:t>
            </a:r>
            <a:endParaRPr lang="en-US" altLang="zh-TW" sz="2400" b="1" dirty="0">
              <a:solidFill>
                <a:srgbClr val="FF00FF"/>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1063665122"/>
      </p:ext>
    </p:extLst>
  </p:cSld>
  <p:clrMapOvr>
    <a:masterClrMapping/>
  </p:clrMapOvr>
  <p:transition>
    <p:cut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C:\Users\joycethw\AppData\Local\LINE\Cache\tmp\1498529774566.jpg"/>
          <p:cNvPicPr>
            <a:picLocks noChangeAspect="1" noChangeArrowheads="1"/>
          </p:cNvPicPr>
          <p:nvPr/>
        </p:nvPicPr>
        <p:blipFill>
          <a:blip r:embed="rId2" cstate="print"/>
          <a:srcRect/>
          <a:stretch>
            <a:fillRect/>
          </a:stretch>
        </p:blipFill>
        <p:spPr bwMode="auto">
          <a:xfrm>
            <a:off x="1619672" y="1000108"/>
            <a:ext cx="5731728" cy="5525236"/>
          </a:xfrm>
          <a:prstGeom prst="rect">
            <a:avLst/>
          </a:prstGeom>
          <a:noFill/>
        </p:spPr>
      </p:pic>
      <p:sp>
        <p:nvSpPr>
          <p:cNvPr id="43011" name="標題 1"/>
          <p:cNvSpPr>
            <a:spLocks noGrp="1"/>
          </p:cNvSpPr>
          <p:nvPr>
            <p:ph type="title"/>
          </p:nvPr>
        </p:nvSpPr>
        <p:spPr>
          <a:xfrm>
            <a:off x="0" y="-100013"/>
            <a:ext cx="9144000" cy="1143001"/>
          </a:xfrm>
        </p:spPr>
        <p:txBody>
          <a:bodyPr/>
          <a:lstStyle/>
          <a:p>
            <a:r>
              <a:rPr lang="zh-TW"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數學科</a:t>
            </a:r>
            <a:r>
              <a:rPr lang="zh-TW" altLang="zh-TW" sz="27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選擇題答對題數</a:t>
            </a:r>
            <a:r>
              <a:rPr lang="zh-TW"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與</a:t>
            </a:r>
            <a:r>
              <a:rPr lang="zh-TW" altLang="zh-TW" sz="27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非選擇題分數</a:t>
            </a:r>
            <a:br>
              <a:rPr lang="en-US" altLang="zh-TW" sz="27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zh-TW"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對應</a:t>
            </a:r>
            <a:r>
              <a:rPr lang="zh-TW" altLang="en-US"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能力</a:t>
            </a:r>
            <a:r>
              <a:rPr lang="zh-TW"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等級加標示對照表</a:t>
            </a:r>
            <a:endPar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
        <p:nvSpPr>
          <p:cNvPr id="7" name="矩形 6"/>
          <p:cNvSpPr/>
          <p:nvPr/>
        </p:nvSpPr>
        <p:spPr>
          <a:xfrm>
            <a:off x="1643042" y="1000108"/>
            <a:ext cx="642942" cy="5572164"/>
          </a:xfrm>
          <a:prstGeom prst="rect">
            <a:avLst/>
          </a:prstGeom>
          <a:noFill/>
          <a:ln w="635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p:cNvSpPr/>
          <p:nvPr/>
        </p:nvSpPr>
        <p:spPr>
          <a:xfrm>
            <a:off x="2285984" y="1000108"/>
            <a:ext cx="5072098" cy="357190"/>
          </a:xfrm>
          <a:prstGeom prst="rect">
            <a:avLst/>
          </a:prstGeom>
          <a:noFill/>
          <a:ln w="63500">
            <a:solidFill>
              <a:srgbClr val="0000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 name="群組 9"/>
          <p:cNvGrpSpPr>
            <a:grpSpLocks/>
          </p:cNvGrpSpPr>
          <p:nvPr/>
        </p:nvGrpSpPr>
        <p:grpSpPr bwMode="auto">
          <a:xfrm rot="2700000">
            <a:off x="4120357" y="3336131"/>
            <a:ext cx="2519362" cy="1800225"/>
            <a:chOff x="2483768" y="4797152"/>
            <a:chExt cx="2520280" cy="1800200"/>
          </a:xfrm>
        </p:grpSpPr>
        <p:sp>
          <p:nvSpPr>
            <p:cNvPr id="11" name="向右箭號 10"/>
            <p:cNvSpPr/>
            <p:nvPr/>
          </p:nvSpPr>
          <p:spPr>
            <a:xfrm>
              <a:off x="2483768" y="4797152"/>
              <a:ext cx="2520280" cy="1800200"/>
            </a:xfrm>
            <a:prstGeom prst="rightArrow">
              <a:avLst/>
            </a:prstGeom>
            <a:solidFill>
              <a:srgbClr val="FF99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1"/>
            <p:cNvSpPr txBox="1"/>
            <p:nvPr/>
          </p:nvSpPr>
          <p:spPr>
            <a:xfrm>
              <a:off x="2552641" y="5372604"/>
              <a:ext cx="2088323" cy="584192"/>
            </a:xfrm>
            <a:prstGeom prst="rect">
              <a:avLst/>
            </a:prstGeom>
            <a:noFill/>
          </p:spPr>
          <p:txBody>
            <a:bodyPr>
              <a:spAutoFit/>
            </a:bodyPr>
            <a:lstStyle/>
            <a:p>
              <a:pPr>
                <a:defRPr/>
              </a:pPr>
              <a:r>
                <a:rPr lang="zh-TW" altLang="en-US" sz="3200" b="1" dirty="0">
                  <a:solidFill>
                    <a:srgbClr val="0000FF"/>
                  </a:solidFill>
                  <a:effectLst>
                    <a:outerShdw blurRad="38100" dist="38100" dir="2700000" algn="tl">
                      <a:srgbClr val="000000">
                        <a:alpha val="43137"/>
                      </a:srgbClr>
                    </a:outerShdw>
                  </a:effectLst>
                </a:rPr>
                <a:t>成績越好</a:t>
              </a:r>
            </a:p>
          </p:txBody>
        </p:sp>
      </p:grpSp>
    </p:spTree>
    <p:extLst>
      <p:ext uri="{BB962C8B-B14F-4D97-AF65-F5344CB8AC3E}">
        <p14:creationId xmlns:p14="http://schemas.microsoft.com/office/powerpoint/2010/main" val="601065318"/>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diamond(out)">
                                      <p:cBhvr>
                                        <p:cTn id="7" dur="2000"/>
                                        <p:tgtEl>
                                          <p:spTgt spid="11776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000" fill="hold"/>
                                        <p:tgtEl>
                                          <p:spTgt spid="2"/>
                                        </p:tgtEl>
                                        <p:attrNameLst>
                                          <p:attrName>ppt_x</p:attrName>
                                        </p:attrNameLst>
                                      </p:cBhvr>
                                      <p:tavLst>
                                        <p:tav tm="0">
                                          <p:val>
                                            <p:strVal val="0-#ppt_w/2"/>
                                          </p:val>
                                        </p:tav>
                                        <p:tav tm="100000">
                                          <p:val>
                                            <p:strVal val="#ppt_x"/>
                                          </p:val>
                                        </p:tav>
                                      </p:tavLst>
                                    </p:anim>
                                    <p:anim calcmode="lin" valueType="num">
                                      <p:cBhvr additive="base">
                                        <p:cTn id="2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lstStyle/>
          <a:p>
            <a:r>
              <a:rPr lang="zh-TW" altLang="en-US" dirty="0"/>
              <a:t>數學科</a:t>
            </a:r>
            <a:r>
              <a:rPr lang="zh-TW" altLang="zh-TW" dirty="0"/>
              <a:t>整體</a:t>
            </a:r>
            <a:r>
              <a:rPr lang="zh-TW" altLang="en-US" dirty="0"/>
              <a:t>能力等級如何計算？</a:t>
            </a:r>
          </a:p>
        </p:txBody>
      </p:sp>
      <p:sp>
        <p:nvSpPr>
          <p:cNvPr id="40963" name="內容版面配置區 2"/>
          <p:cNvSpPr>
            <a:spLocks noGrp="1"/>
          </p:cNvSpPr>
          <p:nvPr>
            <p:ph idx="1"/>
          </p:nvPr>
        </p:nvSpPr>
        <p:spPr>
          <a:xfrm>
            <a:off x="107504" y="1600200"/>
            <a:ext cx="8568630" cy="4781550"/>
          </a:xfrm>
        </p:spPr>
        <p:txBody>
          <a:bodyPr/>
          <a:lstStyle/>
          <a:p>
            <a:endParaRPr lang="en-US" altLang="zh-TW" sz="800" dirty="0">
              <a:latin typeface="微軟正黑體" pitchFamily="34" charset="-120"/>
              <a:ea typeface="微軟正黑體" pitchFamily="34" charset="-120"/>
            </a:endParaRPr>
          </a:p>
          <a:p>
            <a:pPr>
              <a:buFont typeface="Wingdings" pitchFamily="2" charset="2"/>
              <a:buChar char="u"/>
            </a:pPr>
            <a:r>
              <a:rPr lang="zh-TW" altLang="zh-TW" dirty="0"/>
              <a:t>加權比重</a:t>
            </a:r>
            <a:r>
              <a:rPr lang="zh-TW" altLang="en-US" dirty="0"/>
              <a:t>：</a:t>
            </a:r>
            <a:r>
              <a:rPr lang="zh-TW" altLang="zh-TW"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選擇題佔</a:t>
            </a:r>
            <a:r>
              <a:rPr lang="en-US" altLang="zh-TW"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85</a:t>
            </a:r>
            <a:r>
              <a:rPr lang="zh-TW" altLang="zh-TW"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％，非選擇題佔</a:t>
            </a:r>
            <a:r>
              <a:rPr lang="en-US" altLang="zh-TW"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15</a:t>
            </a:r>
            <a:r>
              <a:rPr lang="zh-TW" altLang="zh-TW"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zh-TW"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buFontTx/>
              <a:buNone/>
            </a:pPr>
            <a:endParaRPr lang="en-US" altLang="zh-TW" dirty="0">
              <a:latin typeface="微軟正黑體" pitchFamily="34" charset="-120"/>
              <a:ea typeface="微軟正黑體" pitchFamily="34" charset="-120"/>
            </a:endParaRPr>
          </a:p>
          <a:p>
            <a:pPr>
              <a:buFontTx/>
              <a:buNone/>
            </a:pPr>
            <a:endParaRPr lang="en-US" altLang="zh-TW" dirty="0">
              <a:latin typeface="微軟正黑體" pitchFamily="34" charset="-120"/>
              <a:ea typeface="微軟正黑體" pitchFamily="34" charset="-120"/>
            </a:endParaRPr>
          </a:p>
          <a:p>
            <a:pPr>
              <a:buFontTx/>
              <a:buNone/>
            </a:pPr>
            <a:endParaRPr lang="en-US" altLang="zh-TW" dirty="0">
              <a:latin typeface="微軟正黑體" pitchFamily="34" charset="-120"/>
              <a:ea typeface="微軟正黑體" pitchFamily="34" charset="-120"/>
            </a:endParaRPr>
          </a:p>
          <a:p>
            <a:pPr>
              <a:buFontTx/>
              <a:buNone/>
            </a:pPr>
            <a:endParaRPr lang="en-US" altLang="zh-TW" sz="1200" dirty="0">
              <a:latin typeface="微軟正黑體" pitchFamily="34" charset="-120"/>
              <a:ea typeface="微軟正黑體" pitchFamily="34" charset="-120"/>
            </a:endParaRPr>
          </a:p>
          <a:p>
            <a:pPr>
              <a:buFontTx/>
              <a:buNone/>
            </a:pPr>
            <a:endParaRPr lang="zh-TW" altLang="en-US" sz="2000" dirty="0">
              <a:latin typeface="微軟正黑體" pitchFamily="34" charset="-120"/>
              <a:ea typeface="微軟正黑體" pitchFamily="34" charset="-120"/>
            </a:endParaRPr>
          </a:p>
        </p:txBody>
      </p:sp>
      <p:graphicFrame>
        <p:nvGraphicFramePr>
          <p:cNvPr id="40964" name="Object 2"/>
          <p:cNvGraphicFramePr>
            <a:graphicFrameLocks noChangeAspect="1"/>
          </p:cNvGraphicFramePr>
          <p:nvPr>
            <p:extLst/>
          </p:nvPr>
        </p:nvGraphicFramePr>
        <p:xfrm>
          <a:off x="523875" y="2997200"/>
          <a:ext cx="8296275" cy="1511300"/>
        </p:xfrm>
        <a:graphic>
          <a:graphicData uri="http://schemas.openxmlformats.org/presentationml/2006/ole">
            <mc:AlternateContent xmlns:mc="http://schemas.openxmlformats.org/markup-compatibility/2006">
              <mc:Choice xmlns:v="urn:schemas-microsoft-com:vml" Requires="v">
                <p:oleObj spid="_x0000_s5126" name="方程式" r:id="rId3" imgW="3467100" imgH="635000" progId="Equation.3">
                  <p:embed/>
                </p:oleObj>
              </mc:Choice>
              <mc:Fallback>
                <p:oleObj name="方程式" r:id="rId3" imgW="3467100" imgH="635000" progId="Equation.3">
                  <p:embed/>
                  <p:pic>
                    <p:nvPicPr>
                      <p:cNvPr id="4096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5" name="Object 3"/>
          <p:cNvGraphicFramePr>
            <a:graphicFrameLocks noChangeAspect="1"/>
          </p:cNvGraphicFramePr>
          <p:nvPr/>
        </p:nvGraphicFramePr>
        <p:xfrm>
          <a:off x="467544" y="4509120"/>
          <a:ext cx="8410575" cy="2032000"/>
        </p:xfrm>
        <a:graphic>
          <a:graphicData uri="http://schemas.openxmlformats.org/presentationml/2006/ole">
            <mc:AlternateContent xmlns:mc="http://schemas.openxmlformats.org/markup-compatibility/2006">
              <mc:Choice xmlns:v="urn:schemas-microsoft-com:vml" Requires="v">
                <p:oleObj spid="_x0000_s5127" name="方程式" r:id="rId5" imgW="3517900" imgH="850900" progId="Equation.3">
                  <p:embed/>
                </p:oleObj>
              </mc:Choice>
              <mc:Fallback>
                <p:oleObj name="方程式" r:id="rId5" imgW="3517900" imgH="850900" progId="Equation.3">
                  <p:embed/>
                  <p:pic>
                    <p:nvPicPr>
                      <p:cNvPr id="4096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500"/>
                                        <p:tgtEl>
                                          <p:spTgt spid="409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5"/>
                                        </p:tgtEl>
                                        <p:attrNameLst>
                                          <p:attrName>style.visibility</p:attrName>
                                        </p:attrNameLst>
                                      </p:cBhvr>
                                      <p:to>
                                        <p:strVal val="visible"/>
                                      </p:to>
                                    </p:set>
                                    <p:animEffect transition="in" filter="fade">
                                      <p:cBhvr>
                                        <p:cTn id="12"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468313" y="188913"/>
            <a:ext cx="8229600" cy="1143000"/>
          </a:xfrm>
        </p:spPr>
        <p:txBody>
          <a:bodyPr/>
          <a:lstStyle/>
          <a:p>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英語科</a:t>
            </a:r>
            <a:r>
              <a:rPr lang="zh-TW" altLang="en-US" dirty="0">
                <a:latin typeface="標楷體" pitchFamily="65" charset="-120"/>
                <a:ea typeface="標楷體" pitchFamily="65" charset="-120"/>
              </a:rPr>
              <a:t>三等級四標示</a:t>
            </a:r>
            <a:r>
              <a:rPr lang="en-US" altLang="zh-TW" sz="2000" dirty="0">
                <a:solidFill>
                  <a:schemeClr val="tx1"/>
                </a:solidFill>
                <a:latin typeface="Times New Roman" panose="02020603050405020304" pitchFamily="18" charset="0"/>
                <a:ea typeface="標楷體" pitchFamily="65" charset="-120"/>
                <a:cs typeface="Times New Roman" panose="02020603050405020304" pitchFamily="18" charset="0"/>
              </a:rPr>
              <a:t>(108)</a:t>
            </a:r>
            <a:endParaRPr lang="zh-TW" altLang="en-US" sz="2000"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graphicFrame>
        <p:nvGraphicFramePr>
          <p:cNvPr id="2" name="表格 1"/>
          <p:cNvGraphicFramePr>
            <a:graphicFrameLocks noGrp="1"/>
          </p:cNvGraphicFramePr>
          <p:nvPr>
            <p:extLst/>
          </p:nvPr>
        </p:nvGraphicFramePr>
        <p:xfrm>
          <a:off x="857224" y="2000240"/>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a16="http://schemas.microsoft.com/office/drawing/2014/main" val="20000"/>
                    </a:ext>
                  </a:extLst>
                </a:gridCol>
                <a:gridCol w="1433001">
                  <a:extLst>
                    <a:ext uri="{9D8B030D-6E8A-4147-A177-3AD203B41FA5}">
                      <a16:colId xmlns:a16="http://schemas.microsoft.com/office/drawing/2014/main" val="20001"/>
                    </a:ext>
                  </a:extLst>
                </a:gridCol>
                <a:gridCol w="2198254">
                  <a:extLst>
                    <a:ext uri="{9D8B030D-6E8A-4147-A177-3AD203B41FA5}">
                      <a16:colId xmlns:a16="http://schemas.microsoft.com/office/drawing/2014/main" val="20002"/>
                    </a:ext>
                  </a:extLst>
                </a:gridCol>
                <a:gridCol w="2602200">
                  <a:extLst>
                    <a:ext uri="{9D8B030D-6E8A-4147-A177-3AD203B41FA5}">
                      <a16:colId xmlns:a16="http://schemas.microsoft.com/office/drawing/2014/main" val="20003"/>
                    </a:ext>
                  </a:extLst>
                </a:gridCol>
              </a:tblGrid>
              <a:tr h="792088">
                <a:tc>
                  <a:txBody>
                    <a:bodyPr/>
                    <a:lstStyle/>
                    <a:p>
                      <a:pPr algn="ctr">
                        <a:spcAft>
                          <a:spcPts val="0"/>
                        </a:spcAft>
                      </a:pPr>
                      <a:r>
                        <a:rPr lang="zh-TW" sz="2800" kern="0" dirty="0">
                          <a:effectLst/>
                        </a:rPr>
                        <a:t>等級</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sz="2800" kern="0" dirty="0">
                          <a:effectLst/>
                        </a:rPr>
                        <a:t>標示</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altLang="en-US" sz="2800" kern="0" dirty="0">
                          <a:effectLst/>
                        </a:rPr>
                        <a:t>英語科</a:t>
                      </a:r>
                      <a:r>
                        <a:rPr lang="zh-TW" sz="2800" kern="0" dirty="0">
                          <a:effectLst/>
                        </a:rPr>
                        <a:t>加權分數</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0"/>
                  </a:ext>
                </a:extLst>
              </a:tr>
              <a:tr h="426693">
                <a:tc rowSpan="3">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en-US" altLang="zh-TW" sz="2600" kern="0" dirty="0">
                          <a:effectLst/>
                          <a:latin typeface="Times New Roman" pitchFamily="18" charset="0"/>
                          <a:cs typeface="Times New Roman" pitchFamily="18" charset="0"/>
                        </a:rPr>
                        <a:t>88.29</a:t>
                      </a:r>
                      <a:r>
                        <a:rPr lang="en-US" sz="2600" kern="0" dirty="0">
                          <a:effectLst/>
                          <a:latin typeface="Times New Roman" pitchFamily="18" charset="0"/>
                          <a:cs typeface="Times New Roman" pitchFamily="18" charset="0"/>
                        </a:rPr>
                        <a:t>-100.00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ctr">
                        <a:spcAft>
                          <a:spcPts val="0"/>
                        </a:spcAft>
                      </a:pPr>
                      <a:r>
                        <a:rPr lang="en-US" sz="2600" kern="0" dirty="0">
                          <a:effectLst/>
                          <a:latin typeface="Times New Roman" pitchFamily="18" charset="0"/>
                          <a:cs typeface="Times New Roman" pitchFamily="18" charset="0"/>
                        </a:rPr>
                        <a:t>97.10-100.00  </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1"/>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600" kern="0" dirty="0">
                          <a:effectLst/>
                          <a:latin typeface="Times New Roman" pitchFamily="18" charset="0"/>
                          <a:cs typeface="Times New Roman" pitchFamily="18" charset="0"/>
                        </a:rPr>
                        <a:t>94.15-</a:t>
                      </a:r>
                      <a:r>
                        <a:rPr lang="en-US" altLang="zh-TW" sz="2600" kern="0" dirty="0">
                          <a:effectLst/>
                          <a:latin typeface="Times New Roman" pitchFamily="18" charset="0"/>
                          <a:cs typeface="Times New Roman" pitchFamily="18" charset="0"/>
                        </a:rPr>
                        <a:t>96.19</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2"/>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600" kern="0" dirty="0">
                          <a:effectLst/>
                          <a:latin typeface="Times New Roman" pitchFamily="18" charset="0"/>
                          <a:cs typeface="Times New Roman" pitchFamily="18" charset="0"/>
                        </a:rPr>
                        <a:t>88.29</a:t>
                      </a:r>
                      <a:r>
                        <a:rPr lang="en-US" altLang="zh-TW" sz="2600" kern="0" dirty="0">
                          <a:effectLst/>
                          <a:latin typeface="Times New Roman" pitchFamily="18" charset="0"/>
                          <a:cs typeface="Times New Roman" pitchFamily="18" charset="0"/>
                        </a:rPr>
                        <a:t>-</a:t>
                      </a:r>
                      <a:r>
                        <a:rPr lang="en-US" sz="2600" kern="0" dirty="0">
                          <a:effectLst/>
                          <a:latin typeface="Times New Roman" pitchFamily="18" charset="0"/>
                          <a:cs typeface="Times New Roman" pitchFamily="18" charset="0"/>
                        </a:rPr>
                        <a:t>93.33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3"/>
                  </a:ext>
                </a:extLst>
              </a:tr>
              <a:tr h="426693">
                <a:tc rowSpan="3">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rowSpan="3">
                  <a:txBody>
                    <a:bodyPr/>
                    <a:lstStyle/>
                    <a:p>
                      <a:pPr algn="ctr">
                        <a:spcAft>
                          <a:spcPts val="0"/>
                        </a:spcAft>
                      </a:pPr>
                      <a:r>
                        <a:rPr lang="en-US" altLang="zh-TW" sz="2600" kern="0" dirty="0">
                          <a:effectLst/>
                          <a:latin typeface="Times New Roman" pitchFamily="18" charset="0"/>
                          <a:cs typeface="Times New Roman" pitchFamily="18" charset="0"/>
                        </a:rPr>
                        <a:t>39.70</a:t>
                      </a:r>
                      <a:r>
                        <a:rPr lang="en-US" sz="2600" kern="0" dirty="0">
                          <a:effectLst/>
                          <a:latin typeface="Times New Roman" pitchFamily="18" charset="0"/>
                          <a:cs typeface="Times New Roman" pitchFamily="18" charset="0"/>
                        </a:rPr>
                        <a:t>-</a:t>
                      </a:r>
                      <a:r>
                        <a:rPr lang="en-US" altLang="zh-TW" sz="2600" kern="0" dirty="0">
                          <a:effectLst/>
                          <a:latin typeface="Times New Roman" pitchFamily="18" charset="0"/>
                          <a:cs typeface="Times New Roman" pitchFamily="18" charset="0"/>
                        </a:rPr>
                        <a:t>87.62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ctr">
                        <a:spcAft>
                          <a:spcPts val="0"/>
                        </a:spcAft>
                      </a:pPr>
                      <a:r>
                        <a:rPr lang="en-US" sz="2600" kern="0" dirty="0">
                          <a:effectLst/>
                          <a:latin typeface="Times New Roman" pitchFamily="18" charset="0"/>
                          <a:cs typeface="Times New Roman" pitchFamily="18" charset="0"/>
                        </a:rPr>
                        <a:t>78.54-87.6</a:t>
                      </a:r>
                      <a:r>
                        <a:rPr lang="en-US" altLang="zh-TW" sz="2600" kern="0" dirty="0">
                          <a:effectLst/>
                          <a:latin typeface="Times New Roman" pitchFamily="18" charset="0"/>
                          <a:cs typeface="Times New Roman" pitchFamily="18" charset="0"/>
                        </a:rPr>
                        <a:t>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4"/>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r>
                        <a:rPr kumimoji="1" lang="en-US" sz="2800" b="1" baseline="30000" dirty="0">
                          <a:solidFill>
                            <a:schemeClr val="dk1"/>
                          </a:solidFill>
                          <a:latin typeface="Times New Roman" pitchFamily="18" charset="0"/>
                          <a:ea typeface="+mn-ea"/>
                          <a:cs typeface="Times New Roman" pitchFamily="18" charset="0"/>
                        </a:rPr>
                        <a:t>+</a:t>
                      </a:r>
                      <a:endParaRPr kumimoji="1" lang="zh-TW" sz="2800" b="1" baseline="30000" dirty="0">
                        <a:solidFill>
                          <a:schemeClr val="dk1"/>
                        </a:solidFill>
                        <a:latin typeface="Times New Roman" pitchFamily="18" charset="0"/>
                        <a:ea typeface="+mn-ea"/>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sz="2600" kern="0" dirty="0">
                          <a:effectLst/>
                          <a:latin typeface="Times New Roman" pitchFamily="18" charset="0"/>
                          <a:cs typeface="Times New Roman" pitchFamily="18" charset="0"/>
                        </a:rPr>
                        <a:t>66</a:t>
                      </a:r>
                      <a:r>
                        <a:rPr lang="en-US" altLang="zh-TW" sz="2600" kern="0" dirty="0">
                          <a:effectLst/>
                          <a:latin typeface="Times New Roman" pitchFamily="18" charset="0"/>
                          <a:cs typeface="Times New Roman" pitchFamily="18" charset="0"/>
                        </a:rPr>
                        <a:t>.88</a:t>
                      </a:r>
                      <a:r>
                        <a:rPr lang="en-US" sz="2600" kern="0" dirty="0">
                          <a:effectLst/>
                          <a:latin typeface="Times New Roman" pitchFamily="18" charset="0"/>
                          <a:cs typeface="Times New Roman" pitchFamily="18" charset="0"/>
                        </a:rPr>
                        <a:t>-78.05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5"/>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ctr">
                        <a:spcAft>
                          <a:spcPts val="0"/>
                        </a:spcAft>
                      </a:pPr>
                      <a:r>
                        <a:rPr lang="en-US" altLang="zh-TW" sz="2600" kern="0" dirty="0">
                          <a:effectLst/>
                          <a:latin typeface="Times New Roman" pitchFamily="18" charset="0"/>
                          <a:cs typeface="Times New Roman" pitchFamily="18" charset="0"/>
                        </a:rPr>
                        <a:t>39.70-66.83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6"/>
                  </a:ext>
                </a:extLst>
              </a:tr>
              <a:tr h="853314">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C</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ctr">
                        <a:spcAft>
                          <a:spcPts val="0"/>
                        </a:spcAft>
                      </a:pPr>
                      <a:r>
                        <a:rPr lang="en-US" sz="2600" kern="0" dirty="0">
                          <a:effectLst/>
                          <a:latin typeface="Times New Roman" pitchFamily="18" charset="0"/>
                          <a:cs typeface="Times New Roman" pitchFamily="18" charset="0"/>
                        </a:rPr>
                        <a:t>0.00-</a:t>
                      </a:r>
                      <a:r>
                        <a:rPr lang="en-US" altLang="zh-TW" sz="2600" kern="0" dirty="0">
                          <a:effectLst/>
                          <a:latin typeface="Times New Roman" pitchFamily="18" charset="0"/>
                          <a:cs typeface="Times New Roman" pitchFamily="18" charset="0"/>
                        </a:rPr>
                        <a:t>39.65</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6" name="矩形 5"/>
          <p:cNvSpPr/>
          <p:nvPr/>
        </p:nvSpPr>
        <p:spPr>
          <a:xfrm>
            <a:off x="571472" y="1214422"/>
            <a:ext cx="5109091" cy="461665"/>
          </a:xfrm>
          <a:prstGeom prst="rect">
            <a:avLst/>
          </a:prstGeom>
        </p:spPr>
        <p:txBody>
          <a:bodyPr wrap="none">
            <a:spAutoFit/>
          </a:bodyPr>
          <a:lstStyle/>
          <a:p>
            <a:r>
              <a:rPr lang="zh-TW" altLang="zh-TW" sz="2400" b="1" dirty="0">
                <a:solidFill>
                  <a:srgbClr val="FF00FF"/>
                </a:solidFill>
                <a:effectLst>
                  <a:outerShdw blurRad="38100" dist="38100" dir="2700000" algn="tl">
                    <a:srgbClr val="000000">
                      <a:alpha val="43137"/>
                    </a:srgbClr>
                  </a:outerShdw>
                </a:effectLst>
                <a:latin typeface="+mn-ea"/>
              </a:rPr>
              <a:t>加權比重</a:t>
            </a:r>
            <a:r>
              <a:rPr lang="zh-TW" altLang="en-US" sz="2400" b="1" dirty="0">
                <a:solidFill>
                  <a:srgbClr val="FF00FF"/>
                </a:solidFill>
                <a:effectLst>
                  <a:outerShdw blurRad="38100" dist="38100" dir="2700000" algn="tl">
                    <a:srgbClr val="000000">
                      <a:alpha val="43137"/>
                    </a:srgbClr>
                  </a:outerShdw>
                </a:effectLst>
                <a:latin typeface="+mn-ea"/>
              </a:rPr>
              <a:t>：</a:t>
            </a:r>
            <a:r>
              <a:rPr lang="zh-TW" altLang="zh-TW"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聽力占</a:t>
            </a:r>
            <a:r>
              <a:rPr lang="en-US" altLang="zh-TW"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20</a:t>
            </a:r>
            <a:r>
              <a:rPr lang="zh-TW" altLang="zh-TW"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％，閱讀占</a:t>
            </a:r>
            <a:r>
              <a:rPr lang="en-US" altLang="zh-TW"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80</a:t>
            </a:r>
            <a:r>
              <a:rPr lang="zh-TW" altLang="zh-TW"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zh-TW" sz="2400" b="1" dirty="0">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08376385"/>
      </p:ext>
    </p:extLst>
  </p:cSld>
  <p:clrMapOvr>
    <a:masterClrMapping/>
  </p:clrMapOvr>
  <p:transition>
    <p:cut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標題 1"/>
          <p:cNvSpPr>
            <a:spLocks noGrp="1"/>
          </p:cNvSpPr>
          <p:nvPr>
            <p:ph type="title"/>
          </p:nvPr>
        </p:nvSpPr>
        <p:spPr>
          <a:xfrm>
            <a:off x="285720" y="-99392"/>
            <a:ext cx="8572560" cy="1143000"/>
          </a:xfrm>
        </p:spPr>
        <p:txBody>
          <a:bodyPr/>
          <a:lstStyle/>
          <a:p>
            <a:r>
              <a:rPr lang="zh-TW"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英語科</a:t>
            </a:r>
            <a:r>
              <a:rPr lang="zh-TW" altLang="zh-TW" sz="27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閱讀</a:t>
            </a:r>
            <a:r>
              <a:rPr lang="zh-TW"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與</a:t>
            </a:r>
            <a:r>
              <a:rPr lang="zh-TW" altLang="zh-TW" sz="27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聽力</a:t>
            </a:r>
            <a:r>
              <a:rPr lang="zh-TW"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答對題數</a:t>
            </a:r>
            <a:br>
              <a:rPr lang="en-US"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zh-TW"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對應整體</a:t>
            </a:r>
            <a:r>
              <a:rPr lang="zh-TW" altLang="en-US"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能力</a:t>
            </a:r>
            <a:r>
              <a:rPr lang="zh-TW" altLang="zh-TW"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等級加標示對照</a:t>
            </a:r>
            <a:r>
              <a:rPr lang="zh-TW" altLang="en-US" sz="27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表</a:t>
            </a:r>
            <a:endPar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grpSp>
        <p:nvGrpSpPr>
          <p:cNvPr id="10" name="群組 9"/>
          <p:cNvGrpSpPr/>
          <p:nvPr/>
        </p:nvGrpSpPr>
        <p:grpSpPr>
          <a:xfrm>
            <a:off x="467544" y="1071546"/>
            <a:ext cx="8280920" cy="5309782"/>
            <a:chOff x="467544" y="1071546"/>
            <a:chExt cx="8280920" cy="5309782"/>
          </a:xfrm>
        </p:grpSpPr>
        <p:pic>
          <p:nvPicPr>
            <p:cNvPr id="8" name="圖片 7" descr="C:\Users\joycethw\AppData\Local\LINE\Cache\tmp\1498527895219.jpg"/>
            <p:cNvPicPr/>
            <p:nvPr/>
          </p:nvPicPr>
          <p:blipFill>
            <a:blip r:embed="rId2" cstate="print"/>
            <a:srcRect b="22178"/>
            <a:stretch>
              <a:fillRect/>
            </a:stretch>
          </p:blipFill>
          <p:spPr bwMode="auto">
            <a:xfrm>
              <a:off x="467544" y="1071546"/>
              <a:ext cx="8280920" cy="2501470"/>
            </a:xfrm>
            <a:prstGeom prst="rect">
              <a:avLst/>
            </a:prstGeom>
            <a:noFill/>
            <a:ln w="9525">
              <a:noFill/>
              <a:miter lim="800000"/>
              <a:headEnd/>
              <a:tailEnd/>
            </a:ln>
          </p:spPr>
        </p:pic>
        <p:pic>
          <p:nvPicPr>
            <p:cNvPr id="9" name="圖片 8" descr="C:\Users\joycethw\AppData\Local\LINE\Cache\tmp\1498527836513.jpg"/>
            <p:cNvPicPr/>
            <p:nvPr/>
          </p:nvPicPr>
          <p:blipFill>
            <a:blip r:embed="rId3" cstate="print"/>
            <a:srcRect t="57071"/>
            <a:stretch>
              <a:fillRect/>
            </a:stretch>
          </p:blipFill>
          <p:spPr bwMode="auto">
            <a:xfrm>
              <a:off x="467544" y="3861048"/>
              <a:ext cx="8280920" cy="2520280"/>
            </a:xfrm>
            <a:prstGeom prst="rect">
              <a:avLst/>
            </a:prstGeom>
            <a:noFill/>
            <a:ln w="9525">
              <a:noFill/>
              <a:miter lim="800000"/>
              <a:headEnd/>
              <a:tailEnd/>
            </a:ln>
          </p:spPr>
        </p:pic>
      </p:grpSp>
      <p:grpSp>
        <p:nvGrpSpPr>
          <p:cNvPr id="2" name="群組 10"/>
          <p:cNvGrpSpPr>
            <a:grpSpLocks/>
          </p:cNvGrpSpPr>
          <p:nvPr/>
        </p:nvGrpSpPr>
        <p:grpSpPr bwMode="auto">
          <a:xfrm rot="1800000">
            <a:off x="3853054" y="3081388"/>
            <a:ext cx="2520950" cy="1800225"/>
            <a:chOff x="2483768" y="4797152"/>
            <a:chExt cx="2520280" cy="1800200"/>
          </a:xfrm>
        </p:grpSpPr>
        <p:sp>
          <p:nvSpPr>
            <p:cNvPr id="11" name="向右箭號 10"/>
            <p:cNvSpPr/>
            <p:nvPr/>
          </p:nvSpPr>
          <p:spPr>
            <a:xfrm>
              <a:off x="2483768" y="4797152"/>
              <a:ext cx="2520280" cy="1800200"/>
            </a:xfrm>
            <a:prstGeom prst="rightArrow">
              <a:avLst/>
            </a:prstGeom>
            <a:solidFill>
              <a:srgbClr val="FF99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1"/>
            <p:cNvSpPr txBox="1"/>
            <p:nvPr/>
          </p:nvSpPr>
          <p:spPr>
            <a:xfrm>
              <a:off x="2554781" y="5373312"/>
              <a:ext cx="2088595" cy="584192"/>
            </a:xfrm>
            <a:prstGeom prst="rect">
              <a:avLst/>
            </a:prstGeom>
            <a:noFill/>
          </p:spPr>
          <p:txBody>
            <a:bodyPr>
              <a:spAutoFit/>
            </a:bodyPr>
            <a:lstStyle/>
            <a:p>
              <a:pPr>
                <a:defRPr/>
              </a:pPr>
              <a:r>
                <a:rPr lang="zh-TW" altLang="en-US" sz="3200" b="1" dirty="0">
                  <a:solidFill>
                    <a:srgbClr val="0000FF"/>
                  </a:solidFill>
                  <a:effectLst>
                    <a:outerShdw blurRad="38100" dist="38100" dir="2700000" algn="tl">
                      <a:srgbClr val="000000">
                        <a:alpha val="43137"/>
                      </a:srgbClr>
                    </a:outerShdw>
                  </a:effectLst>
                </a:rPr>
                <a:t>成績越好</a:t>
              </a:r>
            </a:p>
          </p:txBody>
        </p:sp>
      </p:grpSp>
      <p:sp>
        <p:nvSpPr>
          <p:cNvPr id="13" name="矩形 12"/>
          <p:cNvSpPr/>
          <p:nvPr/>
        </p:nvSpPr>
        <p:spPr>
          <a:xfrm>
            <a:off x="500034" y="1071546"/>
            <a:ext cx="428628" cy="5286412"/>
          </a:xfrm>
          <a:prstGeom prst="rect">
            <a:avLst/>
          </a:prstGeom>
          <a:noFill/>
          <a:ln w="635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928662" y="1071546"/>
            <a:ext cx="7858180" cy="357190"/>
          </a:xfrm>
          <a:prstGeom prst="rect">
            <a:avLst/>
          </a:prstGeom>
          <a:noFill/>
          <a:ln w="63500">
            <a:solidFill>
              <a:srgbClr val="0000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3540724773"/>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ou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amond(in)">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000" fill="hold"/>
                                        <p:tgtEl>
                                          <p:spTgt spid="2"/>
                                        </p:tgtEl>
                                        <p:attrNameLst>
                                          <p:attrName>ppt_x</p:attrName>
                                        </p:attrNameLst>
                                      </p:cBhvr>
                                      <p:tavLst>
                                        <p:tav tm="0">
                                          <p:val>
                                            <p:strVal val="0-#ppt_w/2"/>
                                          </p:val>
                                        </p:tav>
                                        <p:tav tm="100000">
                                          <p:val>
                                            <p:strVal val="#ppt_x"/>
                                          </p:val>
                                        </p:tav>
                                      </p:tavLst>
                                    </p:anim>
                                    <p:anim calcmode="lin" valueType="num">
                                      <p:cBhvr additive="base">
                                        <p:cTn id="2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p:txBody>
          <a:bodyPr/>
          <a:lstStyle/>
          <a:p>
            <a:r>
              <a:rPr lang="zh-TW" altLang="zh-TW" dirty="0">
                <a:latin typeface="+mn-ea"/>
                <a:ea typeface="+mn-ea"/>
              </a:rPr>
              <a:t>英語科整體</a:t>
            </a:r>
            <a:r>
              <a:rPr lang="zh-TW" altLang="en-US" dirty="0">
                <a:latin typeface="+mn-ea"/>
                <a:ea typeface="+mn-ea"/>
              </a:rPr>
              <a:t>能力等級如何計算？</a:t>
            </a:r>
          </a:p>
        </p:txBody>
      </p:sp>
      <p:sp>
        <p:nvSpPr>
          <p:cNvPr id="36867" name="內容版面配置區 2"/>
          <p:cNvSpPr>
            <a:spLocks noGrp="1"/>
          </p:cNvSpPr>
          <p:nvPr>
            <p:ph idx="1"/>
          </p:nvPr>
        </p:nvSpPr>
        <p:spPr>
          <a:xfrm>
            <a:off x="251520" y="1167730"/>
            <a:ext cx="8229600" cy="4781550"/>
          </a:xfrm>
        </p:spPr>
        <p:txBody>
          <a:bodyPr/>
          <a:lstStyle/>
          <a:p>
            <a:endParaRPr lang="en-US" altLang="zh-TW" sz="800" dirty="0">
              <a:latin typeface="+mn-ea"/>
              <a:ea typeface="+mn-ea"/>
            </a:endParaRPr>
          </a:p>
          <a:p>
            <a:pPr>
              <a:buFont typeface="Wingdings" pitchFamily="2" charset="2"/>
              <a:buChar char="u"/>
            </a:pPr>
            <a:r>
              <a:rPr lang="zh-TW" altLang="zh-TW" dirty="0">
                <a:latin typeface="+mn-ea"/>
                <a:ea typeface="+mn-ea"/>
              </a:rPr>
              <a:t>加權比重</a:t>
            </a:r>
            <a:r>
              <a:rPr lang="zh-TW" altLang="en-US" dirty="0">
                <a:latin typeface="+mn-ea"/>
                <a:ea typeface="+mn-ea"/>
              </a:rPr>
              <a:t>：</a:t>
            </a:r>
            <a:r>
              <a:rPr lang="zh-TW" altLang="zh-TW" b="1"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聽力占</a:t>
            </a:r>
            <a:r>
              <a:rPr lang="en-US" altLang="zh-TW" b="1"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20</a:t>
            </a:r>
            <a:r>
              <a:rPr lang="zh-TW" altLang="zh-TW" b="1"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％，閱讀占</a:t>
            </a:r>
            <a:r>
              <a:rPr lang="en-US" altLang="zh-TW" b="1"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80</a:t>
            </a:r>
            <a:r>
              <a:rPr lang="zh-TW" altLang="zh-TW" b="1"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a:t>
            </a:r>
            <a:endParaRPr lang="en-US" altLang="zh-TW" b="1"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a typeface="+mn-ea"/>
            </a:endParaRPr>
          </a:p>
          <a:p>
            <a:pPr>
              <a:buFontTx/>
              <a:buNone/>
            </a:pPr>
            <a:endParaRPr lang="zh-TW" altLang="en-US" sz="2000" dirty="0">
              <a:latin typeface="+mn-ea"/>
              <a:ea typeface="+mn-ea"/>
            </a:endParaRPr>
          </a:p>
        </p:txBody>
      </p:sp>
      <p:graphicFrame>
        <p:nvGraphicFramePr>
          <p:cNvPr id="25604" name="Object 2"/>
          <p:cNvGraphicFramePr>
            <a:graphicFrameLocks noChangeAspect="1"/>
          </p:cNvGraphicFramePr>
          <p:nvPr>
            <p:extLst/>
          </p:nvPr>
        </p:nvGraphicFramePr>
        <p:xfrm>
          <a:off x="692150" y="2127250"/>
          <a:ext cx="7994650" cy="1517650"/>
        </p:xfrm>
        <a:graphic>
          <a:graphicData uri="http://schemas.openxmlformats.org/presentationml/2006/ole">
            <mc:AlternateContent xmlns:mc="http://schemas.openxmlformats.org/markup-compatibility/2006">
              <mc:Choice xmlns:v="urn:schemas-microsoft-com:vml" Requires="v">
                <p:oleObj spid="_x0000_s6150" name="方程式" r:id="rId3" imgW="3340100" imgH="635000" progId="Equation.3">
                  <p:embed/>
                </p:oleObj>
              </mc:Choice>
              <mc:Fallback>
                <p:oleObj name="方程式" r:id="rId3" imgW="3340100" imgH="635000" progId="Equation.3">
                  <p:embed/>
                  <p:pic>
                    <p:nvPicPr>
                      <p:cNvPr id="2560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5" name="Object 3"/>
          <p:cNvGraphicFramePr>
            <a:graphicFrameLocks noChangeAspect="1"/>
          </p:cNvGraphicFramePr>
          <p:nvPr>
            <p:extLst/>
          </p:nvPr>
        </p:nvGraphicFramePr>
        <p:xfrm>
          <a:off x="648395" y="3379316"/>
          <a:ext cx="8326437" cy="1993900"/>
        </p:xfrm>
        <a:graphic>
          <a:graphicData uri="http://schemas.openxmlformats.org/presentationml/2006/ole">
            <mc:AlternateContent xmlns:mc="http://schemas.openxmlformats.org/markup-compatibility/2006">
              <mc:Choice xmlns:v="urn:schemas-microsoft-com:vml" Requires="v">
                <p:oleObj spid="_x0000_s6151" name="方程式" r:id="rId5" imgW="3479800" imgH="850900" progId="Equation.3">
                  <p:embed/>
                </p:oleObj>
              </mc:Choice>
              <mc:Fallback>
                <p:oleObj name="方程式" r:id="rId5" imgW="3479800" imgH="850900" progId="Equation.3">
                  <p:embed/>
                  <p:pic>
                    <p:nvPicPr>
                      <p:cNvPr id="2560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395"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7"/>
          <p:cNvSpPr>
            <a:spLocks noChangeArrowheads="1"/>
          </p:cNvSpPr>
          <p:nvPr/>
        </p:nvSpPr>
        <p:spPr bwMode="auto">
          <a:xfrm>
            <a:off x="500034" y="1285860"/>
            <a:ext cx="8504238" cy="2369880"/>
          </a:xfrm>
          <a:prstGeom prst="rect">
            <a:avLst/>
          </a:prstGeom>
          <a:noFill/>
          <a:ln w="9525">
            <a:noFill/>
            <a:miter lim="800000"/>
            <a:headEnd/>
            <a:tailEnd/>
          </a:ln>
        </p:spPr>
        <p:txBody>
          <a:bodyPr>
            <a:spAutoFit/>
          </a:bodyPr>
          <a:lstStyle/>
          <a:p>
            <a:pPr marL="0" lvl="2">
              <a:buFont typeface="Wingdings" pitchFamily="2" charset="2"/>
              <a:buNone/>
            </a:pPr>
            <a:r>
              <a:rPr lang="en-US" altLang="zh-TW" sz="3200" dirty="0">
                <a:latin typeface="Times New Roman" pitchFamily="18" charset="0"/>
                <a:ea typeface="標楷體" pitchFamily="65" charset="-120"/>
                <a:cs typeface="Times New Roman" pitchFamily="18" charset="0"/>
              </a:rPr>
              <a:t>1.</a:t>
            </a:r>
            <a:r>
              <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5</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個學科</a:t>
            </a:r>
            <a:r>
              <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國文</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數學</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英語</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社會</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自然</a:t>
            </a:r>
            <a:r>
              <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p>
          <a:p>
            <a:pPr marL="0" lvl="2">
              <a:buFont typeface="Wingdings" pitchFamily="2" charset="2"/>
              <a:buNone/>
            </a:pPr>
            <a:r>
              <a:rPr lang="zh-TW" altLang="en-US" sz="2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dirty="0">
                <a:latin typeface="Times New Roman" pitchFamily="18" charset="0"/>
                <a:ea typeface="標楷體" pitchFamily="65" charset="-120"/>
                <a:cs typeface="Times New Roman" pitchFamily="18" charset="0"/>
              </a:rPr>
              <a:t>評量結果分為</a:t>
            </a:r>
            <a:r>
              <a:rPr lang="en-US" altLang="zh-TW"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精熟</a:t>
            </a:r>
            <a:r>
              <a:rPr lang="zh-TW" altLang="en-US" sz="2400" dirty="0">
                <a:latin typeface="Times New Roman" pitchFamily="18" charset="0"/>
                <a:ea typeface="標楷體" pitchFamily="65" charset="-120"/>
                <a:cs typeface="Times New Roman" pitchFamily="18" charset="0"/>
              </a:rPr>
              <a:t>、    </a:t>
            </a:r>
            <a:r>
              <a:rPr lang="en-US" altLang="zh-TW"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B</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基礎</a:t>
            </a:r>
            <a:r>
              <a:rPr lang="zh-TW" altLang="en-US" sz="2400" dirty="0">
                <a:latin typeface="Times New Roman" pitchFamily="18" charset="0"/>
                <a:ea typeface="標楷體" pitchFamily="65" charset="-120"/>
                <a:cs typeface="Times New Roman" pitchFamily="18" charset="0"/>
              </a:rPr>
              <a:t>及  </a:t>
            </a:r>
            <a:r>
              <a:rPr lang="en-US" altLang="zh-TW"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C</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待加強</a:t>
            </a:r>
            <a:r>
              <a:rPr lang="zh-TW" altLang="en-US" sz="2400" dirty="0">
                <a:latin typeface="Times New Roman" pitchFamily="18" charset="0"/>
                <a:ea typeface="標楷體" pitchFamily="65" charset="-120"/>
                <a:cs typeface="Times New Roman" pitchFamily="18" charset="0"/>
              </a:rPr>
              <a:t>等</a:t>
            </a:r>
            <a:r>
              <a:rPr lang="en-US" altLang="zh-TW"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a:t>
            </a:r>
            <a:r>
              <a:rPr lang="zh-TW" altLang="en-US"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個級別</a:t>
            </a:r>
            <a:r>
              <a:rPr lang="zh-TW" altLang="en-US" sz="2400" dirty="0">
                <a:latin typeface="Times New Roman" pitchFamily="18" charset="0"/>
                <a:ea typeface="標楷體" pitchFamily="65" charset="-120"/>
                <a:cs typeface="Times New Roman" pitchFamily="18" charset="0"/>
              </a:rPr>
              <a:t>和</a:t>
            </a:r>
            <a:endParaRPr lang="en-US" altLang="zh-TW" sz="2400" dirty="0">
              <a:latin typeface="Times New Roman" pitchFamily="18" charset="0"/>
              <a:ea typeface="標楷體" pitchFamily="65" charset="-120"/>
              <a:cs typeface="Times New Roman" pitchFamily="18" charset="0"/>
            </a:endParaRPr>
          </a:p>
          <a:p>
            <a:pPr marL="0" lvl="2">
              <a:buFont typeface="Wingdings" pitchFamily="2" charset="2"/>
              <a:buNone/>
            </a:pPr>
            <a:r>
              <a:rPr lang="zh-TW" altLang="en-US"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zh-TW" altLang="en-US" sz="24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zh-TW" altLang="en-US" sz="24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B++</a:t>
            </a:r>
            <a:r>
              <a:rPr lang="zh-TW" altLang="en-US" sz="24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B+</a:t>
            </a:r>
            <a:r>
              <a:rPr lang="zh-TW" altLang="en-US"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dirty="0">
                <a:latin typeface="Times New Roman" pitchFamily="18" charset="0"/>
                <a:ea typeface="標楷體" pitchFamily="65" charset="-120"/>
                <a:cs typeface="Times New Roman" pitchFamily="18" charset="0"/>
              </a:rPr>
              <a:t>等</a:t>
            </a:r>
            <a:r>
              <a:rPr lang="en-US" altLang="zh-TW"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4</a:t>
            </a:r>
            <a:r>
              <a:rPr lang="zh-TW" altLang="en-US"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個標示</a:t>
            </a:r>
            <a:endParaRPr lang="en-US" altLang="zh-TW"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0" lvl="2">
              <a:buFont typeface="Wingdings" pitchFamily="2" charset="2"/>
              <a:buNone/>
            </a:pPr>
            <a:r>
              <a:rPr lang="en-US" altLang="zh-TW" sz="2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寫作測驗</a:t>
            </a:r>
            <a:endPar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marL="0" lvl="2">
              <a:buFont typeface="Wingdings" pitchFamily="2" charset="2"/>
              <a:buNone/>
            </a:pPr>
            <a:r>
              <a:rPr lang="zh-TW" altLang="en-US" sz="2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dirty="0">
                <a:latin typeface="Times New Roman" pitchFamily="18" charset="0"/>
                <a:ea typeface="標楷體" pitchFamily="65" charset="-120"/>
                <a:cs typeface="Times New Roman" pitchFamily="18" charset="0"/>
              </a:rPr>
              <a:t>評量結果分為</a:t>
            </a:r>
            <a:r>
              <a:rPr lang="en-US" altLang="zh-TW"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a:t>
            </a:r>
            <a:r>
              <a:rPr lang="zh-TW" altLang="en-US"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個級別</a:t>
            </a:r>
            <a:r>
              <a:rPr lang="en-US" altLang="zh-TW"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一～六級分</a:t>
            </a:r>
            <a:r>
              <a:rPr lang="en-US" altLang="zh-TW"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endParaRPr lang="en-US" altLang="zh-TW" sz="2400" dirty="0">
              <a:latin typeface="Times New Roman" pitchFamily="18" charset="0"/>
              <a:ea typeface="標楷體" pitchFamily="65" charset="-120"/>
              <a:cs typeface="Times New Roman" pitchFamily="18" charset="0"/>
            </a:endParaRPr>
          </a:p>
        </p:txBody>
      </p:sp>
      <p:sp>
        <p:nvSpPr>
          <p:cNvPr id="146434"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2" name="Rectangle 7"/>
          <p:cNvSpPr>
            <a:spLocks noChangeArrowheads="1"/>
          </p:cNvSpPr>
          <p:nvPr/>
        </p:nvSpPr>
        <p:spPr bwMode="auto">
          <a:xfrm>
            <a:off x="428596" y="3786190"/>
            <a:ext cx="8504238" cy="461665"/>
          </a:xfrm>
          <a:prstGeom prst="rect">
            <a:avLst/>
          </a:prstGeom>
          <a:noFill/>
          <a:ln w="9525">
            <a:noFill/>
            <a:miter lim="800000"/>
            <a:headEnd/>
            <a:tailEnd/>
          </a:ln>
        </p:spPr>
        <p:txBody>
          <a:bodyPr>
            <a:spAutoFit/>
          </a:bodyPr>
          <a:lstStyle/>
          <a:p>
            <a:pPr marL="0" lvl="2">
              <a:buFont typeface="Wingdings" pitchFamily="2" charset="2"/>
              <a:buNone/>
            </a:pPr>
            <a:r>
              <a:rPr lang="en-US" altLang="zh-TW" sz="2400" dirty="0">
                <a:latin typeface="Times New Roman" pitchFamily="18" charset="0"/>
                <a:ea typeface="標楷體" pitchFamily="65" charset="-120"/>
                <a:cs typeface="Times New Roman" pitchFamily="18" charset="0"/>
              </a:rPr>
              <a:t>2.</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三等級</a:t>
            </a:r>
            <a:r>
              <a:rPr lang="en-US" altLang="zh-TW" sz="2400" dirty="0">
                <a:latin typeface="Times New Roman" pitchFamily="18" charset="0"/>
                <a:ea typeface="標楷體" pitchFamily="65" charset="-120"/>
                <a:cs typeface="Times New Roman" pitchFamily="18" charset="0"/>
              </a:rPr>
              <a:t>+</a:t>
            </a:r>
            <a:r>
              <a:rPr lang="en-US" altLang="zh-TW"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4</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標示</a:t>
            </a:r>
            <a:r>
              <a:rPr lang="zh-TW" altLang="en-US" sz="2400" dirty="0">
                <a:latin typeface="Times New Roman" pitchFamily="18" charset="0"/>
                <a:ea typeface="標楷體" pitchFamily="65" charset="-120"/>
                <a:cs typeface="Times New Roman" pitchFamily="18" charset="0"/>
              </a:rPr>
              <a:t> </a:t>
            </a:r>
            <a:r>
              <a:rPr lang="en-US" altLang="zh-TW" sz="2400" dirty="0">
                <a:latin typeface="Times New Roman" pitchFamily="18" charset="0"/>
                <a:ea typeface="標楷體" pitchFamily="65" charset="-120"/>
                <a:cs typeface="Times New Roman" pitchFamily="18" charset="0"/>
              </a:rPr>
              <a:t>v.s.</a:t>
            </a:r>
            <a:r>
              <a:rPr lang="en-US" altLang="zh-TW"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PR</a:t>
            </a:r>
            <a:r>
              <a:rPr lang="zh-TW" altLang="en-US" sz="2400" dirty="0">
                <a:latin typeface="Times New Roman" pitchFamily="18" charset="0"/>
                <a:ea typeface="標楷體" pitchFamily="65" charset="-120"/>
                <a:cs typeface="Times New Roman" pitchFamily="18" charset="0"/>
              </a:rPr>
              <a:t>：</a:t>
            </a:r>
            <a:endParaRPr lang="en-US" altLang="zh-TW" sz="2400" dirty="0">
              <a:latin typeface="Times New Roman" pitchFamily="18" charset="0"/>
              <a:ea typeface="標楷體" pitchFamily="65" charset="-120"/>
              <a:cs typeface="Times New Roman" pitchFamily="18" charset="0"/>
            </a:endParaRPr>
          </a:p>
        </p:txBody>
      </p:sp>
      <p:sp>
        <p:nvSpPr>
          <p:cNvPr id="75778" name="標題 1"/>
          <p:cNvSpPr>
            <a:spLocks/>
          </p:cNvSpPr>
          <p:nvPr/>
        </p:nvSpPr>
        <p:spPr bwMode="auto">
          <a:xfrm>
            <a:off x="457200" y="115888"/>
            <a:ext cx="8229600" cy="1169972"/>
          </a:xfrm>
          <a:prstGeom prst="rect">
            <a:avLst/>
          </a:prstGeom>
          <a:noFill/>
          <a:ln w="9525">
            <a:noFill/>
            <a:miter lim="800000"/>
            <a:headEnd/>
            <a:tailEnd/>
          </a:ln>
        </p:spPr>
        <p:txBody>
          <a:bodyPr anchor="ctr"/>
          <a:lstStyle/>
          <a:p>
            <a:pPr algn="ctr"/>
            <a:r>
              <a:rPr lang="zh-TW" altLang="en-US" sz="4400" b="1" dirty="0">
                <a:effectLst>
                  <a:outerShdw blurRad="38100" dist="38100" dir="2700000" algn="tl">
                    <a:srgbClr val="000000"/>
                  </a:outerShdw>
                </a:effectLst>
                <a:latin typeface="標楷體" panose="03000509000000000000" pitchFamily="65" charset="-120"/>
                <a:ea typeface="標楷體" panose="03000509000000000000" pitchFamily="65" charset="-120"/>
              </a:rPr>
              <a:t>國中教育會考</a:t>
            </a:r>
            <a:r>
              <a:rPr lang="zh-TW" altLang="en-US" sz="44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rPr>
              <a:t>怎麼評分</a:t>
            </a:r>
          </a:p>
        </p:txBody>
      </p:sp>
      <p:grpSp>
        <p:nvGrpSpPr>
          <p:cNvPr id="3" name="群組 43"/>
          <p:cNvGrpSpPr>
            <a:grpSpLocks/>
          </p:cNvGrpSpPr>
          <p:nvPr/>
        </p:nvGrpSpPr>
        <p:grpSpPr bwMode="auto">
          <a:xfrm>
            <a:off x="785786" y="4286256"/>
            <a:ext cx="7849107" cy="1930400"/>
            <a:chOff x="827051" y="2781300"/>
            <a:chExt cx="7849405" cy="1930400"/>
          </a:xfrm>
        </p:grpSpPr>
        <p:sp>
          <p:nvSpPr>
            <p:cNvPr id="8" name="矩形 7"/>
            <p:cNvSpPr/>
            <p:nvPr/>
          </p:nvSpPr>
          <p:spPr>
            <a:xfrm>
              <a:off x="899592" y="3068960"/>
              <a:ext cx="2232248" cy="432048"/>
            </a:xfrm>
            <a:prstGeom prst="rect">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sp>
          <p:nvSpPr>
            <p:cNvPr id="9" name="文字方塊 8"/>
            <p:cNvSpPr txBox="1"/>
            <p:nvPr/>
          </p:nvSpPr>
          <p:spPr>
            <a:xfrm>
              <a:off x="971518" y="3068638"/>
              <a:ext cx="2087642" cy="366712"/>
            </a:xfrm>
            <a:prstGeom prst="rect">
              <a:avLst/>
            </a:prstGeom>
            <a:noFill/>
          </p:spPr>
          <p:txBody>
            <a:bodyPr>
              <a:spAutoFit/>
            </a:bodyPr>
            <a:lstStyle/>
            <a:p>
              <a:pPr algn="ctr">
                <a:defRPr/>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精熟</a:t>
              </a:r>
              <a:r>
                <a:rPr lang="en-US" altLang="zh-TW"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 A</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  </a:t>
              </a: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占</a:t>
              </a: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10</a:t>
              </a:r>
              <a:r>
                <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20%)</a:t>
              </a:r>
              <a:endPar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cxnSp>
          <p:nvCxnSpPr>
            <p:cNvPr id="11" name="直線接點 10"/>
            <p:cNvCxnSpPr/>
            <p:nvPr/>
          </p:nvCxnSpPr>
          <p:spPr>
            <a:xfrm>
              <a:off x="900079" y="4076700"/>
              <a:ext cx="2232110"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rot="5400000">
              <a:off x="719898" y="3896519"/>
              <a:ext cx="360362"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rot="5400000">
              <a:off x="2952008" y="3896519"/>
              <a:ext cx="360362"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2051059" y="3716338"/>
              <a:ext cx="0" cy="360362"/>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rot="5400000">
              <a:off x="1296182" y="3896519"/>
              <a:ext cx="360362"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900079" y="3789363"/>
              <a:ext cx="576284"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a:t>
              </a:r>
              <a:endPar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19" name="文字方塊 18"/>
            <p:cNvSpPr txBox="1"/>
            <p:nvPr/>
          </p:nvSpPr>
          <p:spPr>
            <a:xfrm>
              <a:off x="1476363" y="3789363"/>
              <a:ext cx="574697"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a:t>
              </a:r>
              <a:endPar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27" name="矩形 26"/>
            <p:cNvSpPr/>
            <p:nvPr/>
          </p:nvSpPr>
          <p:spPr>
            <a:xfrm>
              <a:off x="6444208" y="3068960"/>
              <a:ext cx="2232248" cy="432048"/>
            </a:xfrm>
            <a:prstGeom prst="rect">
              <a:avLst/>
            </a:prstGeom>
            <a:solidFill>
              <a:srgbClr val="9933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sp>
          <p:nvSpPr>
            <p:cNvPr id="28" name="文字方塊 27"/>
            <p:cNvSpPr txBox="1"/>
            <p:nvPr/>
          </p:nvSpPr>
          <p:spPr>
            <a:xfrm>
              <a:off x="6443839" y="3068638"/>
              <a:ext cx="2160669" cy="366712"/>
            </a:xfrm>
            <a:prstGeom prst="rect">
              <a:avLst/>
            </a:prstGeom>
            <a:noFill/>
          </p:spPr>
          <p:txBody>
            <a:bodyPr>
              <a:spAutoFit/>
            </a:bodyPr>
            <a:lstStyle/>
            <a:p>
              <a:pPr algn="ctr">
                <a:defRPr/>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待加強</a:t>
              </a:r>
              <a:r>
                <a:rPr lang="en-US" altLang="zh-TW"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C</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 </a:t>
              </a: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占</a:t>
              </a: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20</a:t>
              </a:r>
              <a:r>
                <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35%)</a:t>
              </a:r>
              <a:endPar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29" name="矩形 28"/>
            <p:cNvSpPr/>
            <p:nvPr/>
          </p:nvSpPr>
          <p:spPr>
            <a:xfrm>
              <a:off x="3275856" y="3068960"/>
              <a:ext cx="3024336" cy="432048"/>
            </a:xfrm>
            <a:prstGeom prst="rect">
              <a:avLst/>
            </a:prstGeom>
            <a:solidFill>
              <a:srgbClr val="FFC0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sp>
          <p:nvSpPr>
            <p:cNvPr id="30" name="文字方塊 29"/>
            <p:cNvSpPr txBox="1"/>
            <p:nvPr/>
          </p:nvSpPr>
          <p:spPr>
            <a:xfrm>
              <a:off x="3348097" y="3068638"/>
              <a:ext cx="2808394" cy="366712"/>
            </a:xfrm>
            <a:prstGeom prst="rect">
              <a:avLst/>
            </a:prstGeom>
            <a:noFill/>
          </p:spPr>
          <p:txBody>
            <a:bodyPr>
              <a:spAutoFit/>
            </a:bodyPr>
            <a:lstStyle/>
            <a:p>
              <a:pPr algn="ctr">
                <a:defRPr/>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基礎</a:t>
              </a:r>
              <a:r>
                <a:rPr lang="en-US" altLang="zh-TW"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B </a:t>
              </a: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 </a:t>
              </a: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占</a:t>
              </a: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45</a:t>
              </a:r>
              <a:r>
                <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60%)</a:t>
              </a:r>
              <a:endPar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cxnSp>
          <p:nvCxnSpPr>
            <p:cNvPr id="33" name="直線接點 32"/>
            <p:cNvCxnSpPr/>
            <p:nvPr/>
          </p:nvCxnSpPr>
          <p:spPr>
            <a:xfrm>
              <a:off x="3276656" y="4076700"/>
              <a:ext cx="30243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rot="5400000">
              <a:off x="3096475"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rot="5400000">
              <a:off x="6120778"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rot="5400000">
              <a:off x="4607832"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rot="5400000">
              <a:off x="3815640"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3348097" y="3789363"/>
              <a:ext cx="576284"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B++</a:t>
              </a:r>
              <a:endPar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40" name="文字方塊 39"/>
            <p:cNvSpPr txBox="1"/>
            <p:nvPr/>
          </p:nvSpPr>
          <p:spPr>
            <a:xfrm>
              <a:off x="4067261" y="3789363"/>
              <a:ext cx="576285"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B+</a:t>
              </a:r>
              <a:endPar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32" name="文字方塊 31"/>
            <p:cNvSpPr txBox="1"/>
            <p:nvPr/>
          </p:nvSpPr>
          <p:spPr>
            <a:xfrm>
              <a:off x="2916280" y="2781300"/>
              <a:ext cx="865220" cy="276225"/>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PR85</a:t>
              </a:r>
              <a:endPar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41" name="文字方塊 40"/>
            <p:cNvSpPr txBox="1"/>
            <p:nvPr/>
          </p:nvSpPr>
          <p:spPr>
            <a:xfrm>
              <a:off x="1403335" y="4437063"/>
              <a:ext cx="1008101" cy="274637"/>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PR90</a:t>
              </a:r>
              <a:r>
                <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94</a:t>
              </a:r>
              <a:endPar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42" name="文字方塊 41"/>
            <p:cNvSpPr txBox="1"/>
            <p:nvPr/>
          </p:nvSpPr>
          <p:spPr>
            <a:xfrm>
              <a:off x="3203628" y="4149725"/>
              <a:ext cx="863633" cy="276999"/>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PR67</a:t>
              </a:r>
              <a:r>
                <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79</a:t>
              </a:r>
              <a:endPar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43" name="文字方塊 42"/>
            <p:cNvSpPr txBox="1"/>
            <p:nvPr/>
          </p:nvSpPr>
          <p:spPr>
            <a:xfrm>
              <a:off x="3924381" y="4437063"/>
              <a:ext cx="1008101" cy="274637"/>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PR54</a:t>
              </a:r>
              <a:r>
                <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66</a:t>
              </a:r>
              <a:endPar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34" name="文字方塊 33"/>
            <p:cNvSpPr txBox="1"/>
            <p:nvPr/>
          </p:nvSpPr>
          <p:spPr>
            <a:xfrm>
              <a:off x="6085051" y="2781300"/>
              <a:ext cx="865220" cy="276225"/>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PR28</a:t>
              </a:r>
              <a:endPar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sp>
          <p:nvSpPr>
            <p:cNvPr id="44" name="文字方塊 43"/>
            <p:cNvSpPr txBox="1"/>
            <p:nvPr/>
          </p:nvSpPr>
          <p:spPr>
            <a:xfrm>
              <a:off x="827051" y="4149725"/>
              <a:ext cx="1008100" cy="274638"/>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PR95</a:t>
              </a:r>
              <a:r>
                <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t>
              </a:r>
              <a:r>
                <a:rPr lang="en-US" altLang="zh-TW"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99</a:t>
              </a:r>
              <a:endPar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grpSp>
    </p:spTree>
    <p:extLst>
      <p:ext uri="{BB962C8B-B14F-4D97-AF65-F5344CB8AC3E}">
        <p14:creationId xmlns:p14="http://schemas.microsoft.com/office/powerpoint/2010/main" val="3980328941"/>
      </p:ext>
    </p:extLst>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vertical)">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out)">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a:xfrm>
            <a:off x="323850" y="620713"/>
            <a:ext cx="719138" cy="5400675"/>
          </a:xfrm>
        </p:spPr>
        <p:txBody>
          <a:bodyPr>
            <a:normAutofit fontScale="90000"/>
          </a:bodyPr>
          <a:lstStyle/>
          <a:p>
            <a:pPr eaLnBrk="1" hangingPunct="1"/>
            <a:r>
              <a:rPr lang="zh-TW" altLang="en-US"/>
              <a:t>寫作測驗評分規準</a:t>
            </a:r>
          </a:p>
        </p:txBody>
      </p:sp>
      <p:graphicFrame>
        <p:nvGraphicFramePr>
          <p:cNvPr id="26627" name="Object 1"/>
          <p:cNvGraphicFramePr>
            <a:graphicFrameLocks noChangeAspect="1"/>
          </p:cNvGraphicFramePr>
          <p:nvPr/>
        </p:nvGraphicFramePr>
        <p:xfrm>
          <a:off x="2743200" y="3338513"/>
          <a:ext cx="3657600" cy="180975"/>
        </p:xfrm>
        <a:graphic>
          <a:graphicData uri="http://schemas.openxmlformats.org/presentationml/2006/ole">
            <mc:AlternateContent xmlns:mc="http://schemas.openxmlformats.org/markup-compatibility/2006">
              <mc:Choice xmlns:v="urn:schemas-microsoft-com:vml" Requires="v">
                <p:oleObj spid="_x0000_s4190" name="WordPad 文件" r:id="rId4" imgW="3657600" imgH="180975" progId="WordPad.Document.1">
                  <p:embed/>
                </p:oleObj>
              </mc:Choice>
              <mc:Fallback>
                <p:oleObj name="WordPad 文件" r:id="rId4" imgW="3657600" imgH="180975" progId="WordPad.Document.1">
                  <p:embed/>
                  <p:pic>
                    <p:nvPicPr>
                      <p:cNvPr id="26627"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38513"/>
                        <a:ext cx="3657600"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表格 4"/>
          <p:cNvGraphicFramePr>
            <a:graphicFrameLocks noGrp="1"/>
          </p:cNvGraphicFramePr>
          <p:nvPr/>
        </p:nvGraphicFramePr>
        <p:xfrm>
          <a:off x="1331913" y="116632"/>
          <a:ext cx="7416800" cy="6353662"/>
        </p:xfrm>
        <a:graphic>
          <a:graphicData uri="http://schemas.openxmlformats.org/drawingml/2006/table">
            <a:tbl>
              <a:tblPr/>
              <a:tblGrid>
                <a:gridCol w="769937">
                  <a:extLst>
                    <a:ext uri="{9D8B030D-6E8A-4147-A177-3AD203B41FA5}">
                      <a16:colId xmlns:a16="http://schemas.microsoft.com/office/drawing/2014/main" val="20000"/>
                    </a:ext>
                  </a:extLst>
                </a:gridCol>
                <a:gridCol w="1534046">
                  <a:extLst>
                    <a:ext uri="{9D8B030D-6E8A-4147-A177-3AD203B41FA5}">
                      <a16:colId xmlns:a16="http://schemas.microsoft.com/office/drawing/2014/main" val="20001"/>
                    </a:ext>
                  </a:extLst>
                </a:gridCol>
                <a:gridCol w="5112817">
                  <a:extLst>
                    <a:ext uri="{9D8B030D-6E8A-4147-A177-3AD203B41FA5}">
                      <a16:colId xmlns:a16="http://schemas.microsoft.com/office/drawing/2014/main" val="20002"/>
                    </a:ext>
                  </a:extLst>
                </a:gridCol>
              </a:tblGrid>
              <a:tr h="2147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a:ln>
                            <a:noFill/>
                          </a:ln>
                          <a:solidFill>
                            <a:schemeClr val="bg1"/>
                          </a:solidFill>
                          <a:effectLst/>
                          <a:latin typeface="+mn-ea"/>
                          <a:ea typeface="+mn-ea"/>
                          <a:cs typeface="Times New Roman" pitchFamily="18" charset="0"/>
                        </a:rPr>
                        <a:t>級</a:t>
                      </a:r>
                      <a:r>
                        <a:rPr kumimoji="0" lang="en-US" sz="1400" b="1" i="0" u="none" strike="noStrike" cap="none" normalizeH="0" baseline="0" dirty="0">
                          <a:ln>
                            <a:noFill/>
                          </a:ln>
                          <a:solidFill>
                            <a:schemeClr val="bg1"/>
                          </a:solidFill>
                          <a:effectLst/>
                          <a:latin typeface="+mn-ea"/>
                          <a:ea typeface="+mn-ea"/>
                          <a:cs typeface="Times New Roman" pitchFamily="18" charset="0"/>
                        </a:rPr>
                        <a:t>  </a:t>
                      </a:r>
                      <a:r>
                        <a:rPr kumimoji="0" lang="zh-TW" sz="1400" b="1" i="0" u="none" strike="noStrike" cap="none" normalizeH="0" baseline="0" dirty="0">
                          <a:ln>
                            <a:noFill/>
                          </a:ln>
                          <a:solidFill>
                            <a:schemeClr val="bg1"/>
                          </a:solidFill>
                          <a:effectLst/>
                          <a:latin typeface="+mn-ea"/>
                          <a:ea typeface="+mn-ea"/>
                          <a:cs typeface="Times New Roman" pitchFamily="18" charset="0"/>
                        </a:rPr>
                        <a:t>分</a:t>
                      </a:r>
                      <a:endParaRPr kumimoji="0" lang="zh-TW" sz="1400" b="0" i="0" u="none" strike="noStrike" cap="none" normalizeH="0" baseline="0" dirty="0">
                        <a:ln>
                          <a:noFill/>
                        </a:ln>
                        <a:solidFill>
                          <a:schemeClr val="bg1"/>
                        </a:solidFill>
                        <a:effectLst/>
                        <a:latin typeface="+mn-ea"/>
                        <a:ea typeface="+mn-ea"/>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CC660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a:ln>
                            <a:noFill/>
                          </a:ln>
                          <a:solidFill>
                            <a:schemeClr val="bg1"/>
                          </a:solidFill>
                          <a:effectLst/>
                          <a:latin typeface="+mn-ea"/>
                          <a:ea typeface="+mn-ea"/>
                          <a:cs typeface="Times New Roman" pitchFamily="18" charset="0"/>
                        </a:rPr>
                        <a:t>評分規準</a:t>
                      </a:r>
                      <a:endParaRPr kumimoji="0" lang="zh-TW" sz="1400" b="0" i="0" u="none" strike="noStrike" cap="none" normalizeH="0" baseline="0" dirty="0">
                        <a:ln>
                          <a:noFill/>
                        </a:ln>
                        <a:solidFill>
                          <a:schemeClr val="bg1"/>
                        </a:solidFill>
                        <a:effectLst/>
                        <a:latin typeface="+mn-ea"/>
                        <a:ea typeface="+mn-ea"/>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CC6600"/>
                    </a:solidFill>
                  </a:tcPr>
                </a:tc>
                <a:tc hMerge="1">
                  <a:txBody>
                    <a:bodyPr/>
                    <a:lstStyle/>
                    <a:p>
                      <a:endParaRPr lang="zh-TW" altLang="en-US"/>
                    </a:p>
                  </a:txBody>
                  <a:tcPr/>
                </a:tc>
                <a:extLst>
                  <a:ext uri="{0D108BD9-81ED-4DB2-BD59-A6C34878D82A}">
                    <a16:rowId xmlns:a16="http://schemas.microsoft.com/office/drawing/2014/main" val="10000"/>
                  </a:ext>
                </a:extLst>
              </a:tr>
              <a:tr h="197475">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rPr>
                        <a:t>六級分</a:t>
                      </a:r>
                      <a:endParaRPr kumimoji="0" lang="zh-TW" sz="1400" b="0" i="0" u="none" strike="noStrike" cap="none" normalizeH="0" baseline="0" dirty="0">
                        <a:ln>
                          <a:noFill/>
                        </a:ln>
                        <a:solidFill>
                          <a:schemeClr val="bg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CC6600"/>
                    </a:solidFill>
                  </a:tcPr>
                </a:tc>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1000" b="1" i="0" u="none" strike="noStrike" kern="1200" cap="none" normalizeH="0" baseline="0" dirty="0">
                          <a:ln>
                            <a:noFill/>
                          </a:ln>
                          <a:solidFill>
                            <a:srgbClr val="660066"/>
                          </a:solidFill>
                          <a:effectLst/>
                          <a:latin typeface="Times New Roman" pitchFamily="18" charset="0"/>
                          <a:ea typeface="標楷體" pitchFamily="65" charset="-120"/>
                          <a:cs typeface="Times New Roman" pitchFamily="18" charset="0"/>
                        </a:rPr>
                        <a:t>六級分的文章是優秀的，這種文章明顯具有下列特徵：</a:t>
                      </a: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hMerge="1">
                  <a:txBody>
                    <a:bodyPr/>
                    <a:lstStyle/>
                    <a:p>
                      <a:endParaRPr lang="zh-TW" altLang="en-US"/>
                    </a:p>
                  </a:txBody>
                  <a:tcPr/>
                </a:tc>
                <a:extLst>
                  <a:ext uri="{0D108BD9-81ED-4DB2-BD59-A6C34878D82A}">
                    <a16:rowId xmlns:a16="http://schemas.microsoft.com/office/drawing/2014/main" val="10001"/>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立意取材</a:t>
                      </a:r>
                      <a:endParaRPr kumimoji="0" lang="zh-TW" sz="1000" b="1" i="0" u="none" strike="noStrike" cap="none" normalizeH="0" baseline="0" dirty="0">
                        <a:ln>
                          <a:noFill/>
                        </a:ln>
                        <a:solidFill>
                          <a:srgbClr val="3333FF"/>
                        </a:solidFill>
                        <a:effectLst>
                          <a:outerShdw blurRad="38100" dist="38100" dir="2700000" algn="tl">
                            <a:srgbClr val="000000">
                              <a:alpha val="43137"/>
                            </a:srgbClr>
                          </a:outerShdw>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能依據題目及主旨選取適切材料，並</a:t>
                      </a:r>
                      <a:r>
                        <a:rPr kumimoji="0" lang="zh-TW" sz="1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能進一步闡述說明</a:t>
                      </a: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，以凸顯文章的主旨。</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結構組織</a:t>
                      </a:r>
                      <a:endParaRPr kumimoji="0" lang="zh-TW" sz="1000" b="1" i="0" u="none" strike="noStrike" cap="none" normalizeH="0" baseline="0" dirty="0">
                        <a:ln>
                          <a:noFill/>
                        </a:ln>
                        <a:solidFill>
                          <a:srgbClr val="3333FF"/>
                        </a:solidFill>
                        <a:effectLst>
                          <a:outerShdw blurRad="38100" dist="38100" dir="2700000" algn="tl">
                            <a:srgbClr val="000000">
                              <a:alpha val="43137"/>
                            </a:srgbClr>
                          </a:outerShdw>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文章結構</a:t>
                      </a:r>
                      <a:r>
                        <a:rPr kumimoji="0" lang="zh-TW" sz="10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完整</a:t>
                      </a: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，脈絡分明，內容前後連貫。</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遣詞造句</a:t>
                      </a:r>
                      <a:endParaRPr kumimoji="0" lang="zh-TW" sz="1000" b="1" i="0" u="none" strike="noStrike" cap="none" normalizeH="0" baseline="0" dirty="0">
                        <a:ln>
                          <a:noFill/>
                        </a:ln>
                        <a:solidFill>
                          <a:srgbClr val="3333FF"/>
                        </a:solidFill>
                        <a:effectLst>
                          <a:outerShdw blurRad="38100" dist="38100" dir="2700000" algn="tl">
                            <a:srgbClr val="000000">
                              <a:alpha val="43137"/>
                            </a:srgbClr>
                          </a:outerShdw>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能</a:t>
                      </a:r>
                      <a:r>
                        <a:rPr kumimoji="0" lang="zh-TW" sz="10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精確</a:t>
                      </a: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使用語詞，並有效運用各種句型使文句流暢。</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錯別字、格式與標點符號</a:t>
                      </a:r>
                      <a:endParaRPr kumimoji="0" lang="zh-TW" sz="1000" b="1" i="0" u="none" strike="noStrike" cap="none" normalizeH="0" baseline="0" dirty="0">
                        <a:ln>
                          <a:noFill/>
                        </a:ln>
                        <a:solidFill>
                          <a:srgbClr val="3333FF"/>
                        </a:solidFill>
                        <a:effectLst>
                          <a:outerShdw blurRad="38100" dist="38100" dir="2700000" algn="tl">
                            <a:srgbClr val="000000">
                              <a:alpha val="43137"/>
                            </a:srgbClr>
                          </a:outerShdw>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幾乎</a:t>
                      </a:r>
                      <a:r>
                        <a:rPr kumimoji="0" lang="zh-TW" sz="10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沒有錯別字</a:t>
                      </a: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，及</a:t>
                      </a:r>
                      <a:r>
                        <a:rPr kumimoji="0" lang="zh-TW" sz="10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格式、標點符號運用</a:t>
                      </a: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上的錯誤。</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197475">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rPr>
                        <a:t>五級分</a:t>
                      </a:r>
                      <a:endParaRPr kumimoji="0" lang="zh-TW" sz="1400" b="0" i="0" u="none" strike="noStrike" cap="none" normalizeH="0" baseline="0" dirty="0">
                        <a:ln>
                          <a:noFill/>
                        </a:ln>
                        <a:solidFill>
                          <a:schemeClr val="bg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CC6600"/>
                    </a:solidFill>
                  </a:tcPr>
                </a:tc>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1000" b="1" i="0" u="none" strike="noStrike" kern="1200" cap="none" normalizeH="0" baseline="0" dirty="0">
                          <a:ln>
                            <a:noFill/>
                          </a:ln>
                          <a:solidFill>
                            <a:srgbClr val="660066"/>
                          </a:solidFill>
                          <a:effectLst/>
                          <a:latin typeface="Times New Roman" pitchFamily="18" charset="0"/>
                          <a:ea typeface="標楷體" pitchFamily="65" charset="-120"/>
                          <a:cs typeface="Times New Roman" pitchFamily="18" charset="0"/>
                        </a:rPr>
                        <a:t>五級分的文章在一般水準之上，這種文章明顯具有下列特徵：</a:t>
                      </a: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hMerge="1">
                  <a:txBody>
                    <a:bodyPr/>
                    <a:lstStyle/>
                    <a:p>
                      <a:endParaRPr lang="zh-TW" altLang="en-US"/>
                    </a:p>
                  </a:txBody>
                  <a:tcPr/>
                </a:tc>
                <a:extLst>
                  <a:ext uri="{0D108BD9-81ED-4DB2-BD59-A6C34878D82A}">
                    <a16:rowId xmlns:a16="http://schemas.microsoft.com/office/drawing/2014/main" val="10006"/>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立意取材</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能依據題目及主旨選取適當材料，並能闡述說明主旨。</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結構組織</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文章結構完整，但偶有轉折不流暢之處。</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8"/>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遣詞造句</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能正確使用語詞，並運用各種句型使文句通順。</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9"/>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錯別字、格式與標點符號</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少有錯別字，及格式、標點符號運用上的錯誤，但並不影響文意的表達。</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0"/>
                  </a:ext>
                </a:extLst>
              </a:tr>
              <a:tr h="197475">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rPr>
                        <a:t>四級分</a:t>
                      </a:r>
                      <a:endParaRPr kumimoji="0" lang="zh-TW" sz="1400" b="0" i="0" u="none" strike="noStrike" cap="none" normalizeH="0" baseline="0" dirty="0">
                        <a:ln>
                          <a:noFill/>
                        </a:ln>
                        <a:solidFill>
                          <a:schemeClr val="bg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CC6600"/>
                    </a:solidFill>
                  </a:tcPr>
                </a:tc>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1000" b="1" i="0" u="none" strike="noStrike" cap="none" normalizeH="0" baseline="0" dirty="0">
                          <a:ln>
                            <a:noFill/>
                          </a:ln>
                          <a:solidFill>
                            <a:srgbClr val="660066"/>
                          </a:solidFill>
                          <a:effectLst/>
                          <a:latin typeface="Times New Roman" pitchFamily="18" charset="0"/>
                          <a:ea typeface="標楷體" pitchFamily="65" charset="-120"/>
                          <a:cs typeface="Times New Roman" pitchFamily="18" charset="0"/>
                        </a:rPr>
                        <a:t>四級分的文章已達一般水準，這種文章明顯具有下列特徵：</a:t>
                      </a:r>
                      <a:endParaRPr kumimoji="0" lang="zh-TW" sz="1000" b="1" i="0" u="none" strike="noStrike" cap="none" normalizeH="0" baseline="0" dirty="0">
                        <a:ln>
                          <a:noFill/>
                        </a:ln>
                        <a:solidFill>
                          <a:srgbClr val="660066"/>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hMerge="1">
                  <a:txBody>
                    <a:bodyPr/>
                    <a:lstStyle/>
                    <a:p>
                      <a:endParaRPr lang="zh-TW" altLang="en-US"/>
                    </a:p>
                  </a:txBody>
                  <a:tcPr/>
                </a:tc>
                <a:extLst>
                  <a:ext uri="{0D108BD9-81ED-4DB2-BD59-A6C34878D82A}">
                    <a16:rowId xmlns:a16="http://schemas.microsoft.com/office/drawing/2014/main" val="10011"/>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立意取材</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能依據題目及主旨選取材料，尚能闡述說明主旨。</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2"/>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結構組織</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文章結構大致完整，但偶有不連貫、轉折不清之處。</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3"/>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遣詞造句</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能正確使用語詞，文意表達尚稱清楚，但有時會出現冗詞贅句；句型較無變化。</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4"/>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錯別字、格式與標點符號</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有一些錯別字，及格式、標點符號運用上的錯誤，但不至於造成理解上太大的困難。</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5"/>
                  </a:ext>
                </a:extLst>
              </a:tr>
              <a:tr h="197475">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rPr>
                        <a:t>三級分</a:t>
                      </a:r>
                      <a:endParaRPr kumimoji="0" lang="zh-TW" sz="1400" b="0" i="0" u="none" strike="noStrike" cap="none" normalizeH="0" baseline="0" dirty="0">
                        <a:ln>
                          <a:noFill/>
                        </a:ln>
                        <a:solidFill>
                          <a:schemeClr val="bg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CC6600"/>
                    </a:solidFill>
                  </a:tcPr>
                </a:tc>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1000" b="1" i="0" u="none" strike="noStrike" kern="1200" cap="none" normalizeH="0" baseline="0" dirty="0">
                          <a:ln>
                            <a:noFill/>
                          </a:ln>
                          <a:solidFill>
                            <a:srgbClr val="660066"/>
                          </a:solidFill>
                          <a:effectLst/>
                          <a:latin typeface="Times New Roman" pitchFamily="18" charset="0"/>
                          <a:ea typeface="標楷體" pitchFamily="65" charset="-120"/>
                          <a:cs typeface="Times New Roman" pitchFamily="18" charset="0"/>
                        </a:rPr>
                        <a:t>三級分的文章在表達上是不充分的，這種文章明顯具有下列特徵：</a:t>
                      </a: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hMerge="1">
                  <a:txBody>
                    <a:bodyPr/>
                    <a:lstStyle/>
                    <a:p>
                      <a:endParaRPr lang="zh-TW" altLang="en-US"/>
                    </a:p>
                  </a:txBody>
                  <a:tcPr/>
                </a:tc>
                <a:extLst>
                  <a:ext uri="{0D108BD9-81ED-4DB2-BD59-A6C34878D82A}">
                    <a16:rowId xmlns:a16="http://schemas.microsoft.com/office/drawing/2014/main" val="10016"/>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立意取材</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嘗試依據題目及主旨選取材料，但選取的材料不甚適當或發展不夠充分。</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7"/>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結構組織</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文章結構鬆散；或前後不連貫。</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8"/>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遣詞造句</a:t>
                      </a:r>
                      <a:endParaRPr kumimoji="0" lang="zh-TW" sz="10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用字遣詞不太恰當，或出現錯誤；或冗詞贅句過多。</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9"/>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錯別字、格式與標點符號</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有一些錯別字，及格式、標點符號運用上的錯誤，以致造成理解上的困難。</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20"/>
                  </a:ext>
                </a:extLst>
              </a:tr>
              <a:tr h="197475">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rPr>
                        <a:t>二級分</a:t>
                      </a:r>
                      <a:endParaRPr kumimoji="0" lang="zh-TW" sz="1400" b="0" i="0" u="none" strike="noStrike" cap="none" normalizeH="0" baseline="0" dirty="0">
                        <a:ln>
                          <a:noFill/>
                        </a:ln>
                        <a:solidFill>
                          <a:schemeClr val="bg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CC6600"/>
                    </a:solidFill>
                  </a:tcPr>
                </a:tc>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1000" b="1" i="0" u="none" strike="noStrike" kern="1200" cap="none" normalizeH="0" baseline="0" dirty="0">
                          <a:ln>
                            <a:noFill/>
                          </a:ln>
                          <a:solidFill>
                            <a:srgbClr val="660066"/>
                          </a:solidFill>
                          <a:effectLst/>
                          <a:latin typeface="Times New Roman" pitchFamily="18" charset="0"/>
                          <a:ea typeface="標楷體" pitchFamily="65" charset="-120"/>
                          <a:cs typeface="Times New Roman" pitchFamily="18" charset="0"/>
                        </a:rPr>
                        <a:t>二級分的文章在表達上呈現嚴重的問題，這種文章明顯具有下列特徵：</a:t>
                      </a: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hMerge="1">
                  <a:txBody>
                    <a:bodyPr/>
                    <a:lstStyle/>
                    <a:p>
                      <a:endParaRPr lang="zh-TW" altLang="en-US"/>
                    </a:p>
                  </a:txBody>
                  <a:tcPr/>
                </a:tc>
                <a:extLst>
                  <a:ext uri="{0D108BD9-81ED-4DB2-BD59-A6C34878D82A}">
                    <a16:rowId xmlns:a16="http://schemas.microsoft.com/office/drawing/2014/main" val="10021"/>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立意取材</a:t>
                      </a:r>
                      <a:endParaRPr kumimoji="0" lang="zh-TW" sz="10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雖嘗試依據題目及主旨選取材料，但所選取的材料不足，發展有限。</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22"/>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結構組織</a:t>
                      </a:r>
                      <a:endParaRPr kumimoji="0" lang="zh-TW" sz="10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文章結構不完整；或僅有單一段落，但可區分出結構。</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23"/>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a:ln>
                            <a:noFill/>
                          </a:ln>
                          <a:solidFill>
                            <a:schemeClr val="tx1"/>
                          </a:solidFill>
                          <a:effectLst/>
                          <a:latin typeface="Times New Roman" pitchFamily="18" charset="0"/>
                          <a:ea typeface="標楷體" pitchFamily="65" charset="-120"/>
                          <a:cs typeface="Times New Roman" pitchFamily="18" charset="0"/>
                        </a:rPr>
                        <a:t>遣詞造句</a:t>
                      </a:r>
                      <a:endParaRPr kumimoji="0" lang="zh-TW" sz="10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遣詞造句常有錯誤。</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24"/>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錯別字、格式與標點符號</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不太能掌握格式，不太會使用標點符號，錯別字頗多。</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25"/>
                  </a:ext>
                </a:extLst>
              </a:tr>
              <a:tr h="197475">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rPr>
                        <a:t>一級分</a:t>
                      </a:r>
                      <a:endParaRPr kumimoji="0" lang="zh-TW" sz="1400" b="0" i="0" u="none" strike="noStrike" cap="none" normalizeH="0" baseline="0" dirty="0">
                        <a:ln>
                          <a:noFill/>
                        </a:ln>
                        <a:solidFill>
                          <a:schemeClr val="bg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CC6600"/>
                    </a:solidFill>
                  </a:tcPr>
                </a:tc>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1000" b="1" i="0" u="none" strike="noStrike" kern="1200" cap="none" normalizeH="0" baseline="0" dirty="0">
                          <a:ln>
                            <a:noFill/>
                          </a:ln>
                          <a:solidFill>
                            <a:srgbClr val="660066"/>
                          </a:solidFill>
                          <a:effectLst/>
                          <a:latin typeface="Times New Roman" pitchFamily="18" charset="0"/>
                          <a:ea typeface="標楷體" pitchFamily="65" charset="-120"/>
                          <a:cs typeface="Times New Roman" pitchFamily="18" charset="0"/>
                        </a:rPr>
                        <a:t>一級分的文章在表達上呈現極嚴重的問題，這種文章明顯具有下列特徵：</a:t>
                      </a: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hMerge="1">
                  <a:txBody>
                    <a:bodyPr/>
                    <a:lstStyle/>
                    <a:p>
                      <a:endParaRPr lang="zh-TW" altLang="en-US"/>
                    </a:p>
                  </a:txBody>
                  <a:tcPr/>
                </a:tc>
                <a:extLst>
                  <a:ext uri="{0D108BD9-81ED-4DB2-BD59-A6C34878D82A}">
                    <a16:rowId xmlns:a16="http://schemas.microsoft.com/office/drawing/2014/main" val="10026"/>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立意取材</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僅解釋題目或說明；或雖提及文章主題，但材料過於簡略或無法選取相關材料加以發展。</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27"/>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結構組織</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沒有明顯的文章結構；或僅有單一段落，且不能辨認出結構。</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28"/>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遣詞造句</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用字遣詞極不恰當，頗多錯誤；或文句支離破碎，難以理解。</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29"/>
                  </a:ext>
                </a:extLst>
              </a:tr>
              <a:tr h="19747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錯別字、格式與標點符號</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sz="1000" b="0" i="0" u="none" strike="noStrike" cap="none" normalizeH="0" baseline="0" dirty="0">
                          <a:ln>
                            <a:noFill/>
                          </a:ln>
                          <a:solidFill>
                            <a:schemeClr val="tx1"/>
                          </a:solidFill>
                          <a:effectLst/>
                          <a:latin typeface="Times New Roman" pitchFamily="18" charset="0"/>
                          <a:ea typeface="標楷體" pitchFamily="65" charset="-120"/>
                          <a:cs typeface="Times New Roman" pitchFamily="18" charset="0"/>
                        </a:rPr>
                        <a:t>不能掌握格式，不會運用標點符號，錯別字極多。</a:t>
                      </a:r>
                      <a:endParaRPr kumimoji="0" lang="zh-TW" sz="1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30"/>
                  </a:ext>
                </a:extLst>
              </a:tr>
              <a:tr h="197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a:ln>
                            <a:noFill/>
                          </a:ln>
                          <a:solidFill>
                            <a:schemeClr val="bg1"/>
                          </a:solidFill>
                          <a:effectLst/>
                          <a:latin typeface="Times New Roman" pitchFamily="18" charset="0"/>
                          <a:ea typeface="標楷體" pitchFamily="65" charset="-120"/>
                          <a:cs typeface="Times New Roman" pitchFamily="18" charset="0"/>
                        </a:rPr>
                        <a:t>零級分</a:t>
                      </a:r>
                      <a:endParaRPr kumimoji="0" lang="zh-TW" sz="1400" b="0" i="0" u="none" strike="noStrike" cap="none" normalizeH="0" baseline="0" dirty="0">
                        <a:ln>
                          <a:noFill/>
                        </a:ln>
                        <a:solidFill>
                          <a:schemeClr val="bg1"/>
                        </a:solidFill>
                        <a:effectLst/>
                        <a:latin typeface="Calibri" pitchFamily="34" charset="0"/>
                        <a:ea typeface="標楷體" pitchFamily="65" charset="-120"/>
                        <a:cs typeface="Times New Roman" pitchFamily="18" charset="0"/>
                      </a:endParaRP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CC6600"/>
                    </a:solidFill>
                  </a:tcPr>
                </a:tc>
                <a:tc gridSpan="2">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sz="1000" b="1" i="0" u="none" strike="noStrike" kern="1200" cap="none" normalizeH="0" baseline="0" dirty="0">
                          <a:ln>
                            <a:noFill/>
                          </a:ln>
                          <a:solidFill>
                            <a:srgbClr val="660066"/>
                          </a:solidFill>
                          <a:effectLst/>
                          <a:latin typeface="Times New Roman" pitchFamily="18" charset="0"/>
                          <a:ea typeface="標楷體" pitchFamily="65" charset="-120"/>
                          <a:cs typeface="Times New Roman" pitchFamily="18" charset="0"/>
                        </a:rPr>
                        <a:t>使用詩歌體、完全離題、只抄寫題目或說明、空白卷。</a:t>
                      </a:r>
                    </a:p>
                  </a:txBody>
                  <a:tcPr marL="671" marR="671" marT="671" marB="671" anchor="ctr" horzOverflow="overflow">
                    <a:lnL w="19050" cap="flat" cmpd="sng" algn="ctr">
                      <a:solidFill>
                        <a:srgbClr val="993300"/>
                      </a:solidFill>
                      <a:prstDash val="solid"/>
                      <a:round/>
                      <a:headEnd type="none" w="med" len="med"/>
                      <a:tailEnd type="none" w="med" len="med"/>
                    </a:lnL>
                    <a:lnR w="19050" cap="flat" cmpd="sng" algn="ctr">
                      <a:solidFill>
                        <a:srgbClr val="993300"/>
                      </a:solidFill>
                      <a:prstDash val="solid"/>
                      <a:round/>
                      <a:headEnd type="none" w="med" len="med"/>
                      <a:tailEnd type="none" w="med" len="med"/>
                    </a:lnR>
                    <a:lnT w="19050" cap="flat" cmpd="sng" algn="ctr">
                      <a:solidFill>
                        <a:srgbClr val="993300"/>
                      </a:solidFill>
                      <a:prstDash val="solid"/>
                      <a:round/>
                      <a:headEnd type="none" w="med" len="med"/>
                      <a:tailEnd type="none" w="med" len="med"/>
                    </a:lnT>
                    <a:lnB w="19050" cap="flat" cmpd="sng" algn="ctr">
                      <a:solidFill>
                        <a:srgbClr val="993300"/>
                      </a:solidFill>
                      <a:prstDash val="solid"/>
                      <a:round/>
                      <a:headEnd type="none" w="med" len="med"/>
                      <a:tailEnd type="none" w="med" len="med"/>
                    </a:lnB>
                    <a:lnTlToBr>
                      <a:noFill/>
                    </a:lnTlToBr>
                    <a:lnBlToTr>
                      <a:noFill/>
                    </a:lnBlToTr>
                    <a:solidFill>
                      <a:srgbClr val="FFFFFF"/>
                    </a:solidFill>
                  </a:tcPr>
                </a:tc>
                <a:tc hMerge="1">
                  <a:txBody>
                    <a:bodyPr/>
                    <a:lstStyle/>
                    <a:p>
                      <a:endParaRPr lang="zh-TW" altLang="en-US"/>
                    </a:p>
                  </a:txBody>
                  <a:tcPr/>
                </a:tc>
                <a:extLst>
                  <a:ext uri="{0D108BD9-81ED-4DB2-BD59-A6C34878D82A}">
                    <a16:rowId xmlns:a16="http://schemas.microsoft.com/office/drawing/2014/main" val="10031"/>
                  </a:ext>
                </a:extLst>
              </a:tr>
            </a:tbl>
          </a:graphicData>
        </a:graphic>
      </p:graphicFrame>
    </p:spTree>
    <p:extLst>
      <p:ext uri="{BB962C8B-B14F-4D97-AF65-F5344CB8AC3E}">
        <p14:creationId xmlns:p14="http://schemas.microsoft.com/office/powerpoint/2010/main" val="49287766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0" y="642918"/>
            <a:ext cx="9144000" cy="800564"/>
          </a:xfrm>
        </p:spPr>
        <p:txBody>
          <a:bodyPr>
            <a:noAutofit/>
          </a:bodyPr>
          <a:lstStyle/>
          <a:p>
            <a:r>
              <a:rPr lang="zh-TW" altLang="en-US" sz="4000" dirty="0">
                <a:solidFill>
                  <a:schemeClr val="tx1"/>
                </a:solidFill>
                <a:effectLst>
                  <a:outerShdw blurRad="38100" dist="38100" dir="2700000" algn="tl">
                    <a:srgbClr val="000000">
                      <a:alpha val="43137"/>
                    </a:srgbClr>
                  </a:outerShdw>
                </a:effectLst>
                <a:latin typeface="標楷體" pitchFamily="65" charset="-120"/>
                <a:ea typeface="標楷體" pitchFamily="65" charset="-120"/>
              </a:rPr>
              <a:t>寫作測驗三等級</a:t>
            </a:r>
            <a:endParaRPr lang="zh-TW" altLang="en-US" sz="4000" b="0" dirty="0">
              <a:solidFill>
                <a:schemeClr val="tx1"/>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98306" name="投影片編號版面配置區 3"/>
          <p:cNvSpPr>
            <a:spLocks noGrp="1"/>
          </p:cNvSpPr>
          <p:nvPr>
            <p:ph type="sldNum" sz="quarter" idx="4294967295"/>
          </p:nvPr>
        </p:nvSpPr>
        <p:spPr bwMode="auto">
          <a:xfrm>
            <a:off x="0" y="6524625"/>
            <a:ext cx="571500" cy="228600"/>
          </a:xfrm>
          <a:prstGeom prst="rect">
            <a:avLst/>
          </a:prstGeom>
          <a:noFill/>
          <a:ln>
            <a:miter lim="800000"/>
            <a:headEnd/>
            <a:tailEnd/>
          </a:ln>
        </p:spPr>
        <p:txBody>
          <a:bodyPr/>
          <a:lstStyle/>
          <a:p>
            <a:fld id="{75BA75D3-3958-4F3C-9DF2-C9C6C05BC14F}" type="slidenum">
              <a:rPr lang="en-US" altLang="zh-TW" sz="1200" smtClean="0">
                <a:latin typeface="Times New Roman" pitchFamily="18" charset="0"/>
                <a:cs typeface="Times New Roman" pitchFamily="18" charset="0"/>
              </a:rPr>
              <a:pPr/>
              <a:t>49</a:t>
            </a:fld>
            <a:endParaRPr lang="en-US" altLang="zh-TW" sz="1200">
              <a:latin typeface="Times New Roman" pitchFamily="18" charset="0"/>
              <a:cs typeface="Times New Roman" pitchFamily="18" charset="0"/>
            </a:endParaRPr>
          </a:p>
        </p:txBody>
      </p:sp>
      <p:sp>
        <p:nvSpPr>
          <p:cNvPr id="10" name="矩形 9"/>
          <p:cNvSpPr/>
          <p:nvPr/>
        </p:nvSpPr>
        <p:spPr>
          <a:xfrm>
            <a:off x="7429520" y="2000240"/>
            <a:ext cx="1466856" cy="33737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12" name="資料庫圖表 11"/>
          <p:cNvGraphicFramePr/>
          <p:nvPr/>
        </p:nvGraphicFramePr>
        <p:xfrm>
          <a:off x="214282" y="1857364"/>
          <a:ext cx="8572560" cy="3032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文字方塊 13"/>
          <p:cNvSpPr txBox="1"/>
          <p:nvPr/>
        </p:nvSpPr>
        <p:spPr>
          <a:xfrm>
            <a:off x="1500166" y="4357694"/>
            <a:ext cx="1928826" cy="646331"/>
          </a:xfrm>
          <a:prstGeom prst="rect">
            <a:avLst/>
          </a:prstGeom>
          <a:noFill/>
        </p:spPr>
        <p:txBody>
          <a:bodyPr wrap="square" rtlCol="0">
            <a:spAutoFit/>
          </a:bodyPr>
          <a:lstStyle/>
          <a:p>
            <a:pPr algn="ctr"/>
            <a:r>
              <a:rPr lang="zh-TW" altLang="en-US" sz="3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待加強</a:t>
            </a:r>
          </a:p>
        </p:txBody>
      </p:sp>
      <p:sp>
        <p:nvSpPr>
          <p:cNvPr id="18" name="矩形 17"/>
          <p:cNvSpPr/>
          <p:nvPr/>
        </p:nvSpPr>
        <p:spPr>
          <a:xfrm>
            <a:off x="6858016" y="4357694"/>
            <a:ext cx="1107996" cy="646331"/>
          </a:xfrm>
          <a:prstGeom prst="rect">
            <a:avLst/>
          </a:prstGeom>
        </p:spPr>
        <p:txBody>
          <a:bodyPr wrap="none">
            <a:spAutoFit/>
          </a:bodyPr>
          <a:lstStyle/>
          <a:p>
            <a:pPr algn="ctr"/>
            <a:r>
              <a:rPr lang="zh-TW" altLang="en-US" sz="3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精熟</a:t>
            </a:r>
          </a:p>
        </p:txBody>
      </p:sp>
      <p:sp>
        <p:nvSpPr>
          <p:cNvPr id="20" name="拱形 19"/>
          <p:cNvSpPr/>
          <p:nvPr/>
        </p:nvSpPr>
        <p:spPr>
          <a:xfrm rot="10800000">
            <a:off x="857224" y="3357562"/>
            <a:ext cx="3143272" cy="928694"/>
          </a:xfrm>
          <a:prstGeom prst="blockArc">
            <a:avLst>
              <a:gd name="adj1" fmla="val 10645168"/>
              <a:gd name="adj2" fmla="val 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1" name="拱形 20"/>
          <p:cNvSpPr/>
          <p:nvPr/>
        </p:nvSpPr>
        <p:spPr>
          <a:xfrm rot="10800000">
            <a:off x="6572264" y="3357562"/>
            <a:ext cx="1714512" cy="928694"/>
          </a:xfrm>
          <a:prstGeom prst="blockArc">
            <a:avLst>
              <a:gd name="adj1" fmla="val 10645168"/>
              <a:gd name="adj2" fmla="val 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拱形 21"/>
          <p:cNvSpPr/>
          <p:nvPr/>
        </p:nvSpPr>
        <p:spPr>
          <a:xfrm rot="10800000">
            <a:off x="4714876" y="3286124"/>
            <a:ext cx="1071570" cy="928694"/>
          </a:xfrm>
          <a:prstGeom prst="blockArc">
            <a:avLst>
              <a:gd name="adj1" fmla="val 10645168"/>
              <a:gd name="adj2" fmla="val 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3" name="矩形 22"/>
          <p:cNvSpPr/>
          <p:nvPr/>
        </p:nvSpPr>
        <p:spPr>
          <a:xfrm>
            <a:off x="4714876" y="4286256"/>
            <a:ext cx="1107996" cy="646331"/>
          </a:xfrm>
          <a:prstGeom prst="rect">
            <a:avLst/>
          </a:prstGeom>
        </p:spPr>
        <p:txBody>
          <a:bodyPr wrap="none">
            <a:spAutoFit/>
          </a:bodyPr>
          <a:lstStyle/>
          <a:p>
            <a:pPr algn="ctr"/>
            <a:r>
              <a:rPr lang="zh-TW" altLang="en-US" sz="3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基礎</a:t>
            </a:r>
          </a:p>
        </p:txBody>
      </p:sp>
    </p:spTree>
    <p:extLst>
      <p:ext uri="{BB962C8B-B14F-4D97-AF65-F5344CB8AC3E}">
        <p14:creationId xmlns:p14="http://schemas.microsoft.com/office/powerpoint/2010/main" val="37682294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935596" y="1005259"/>
            <a:ext cx="7272808" cy="4847481"/>
          </a:xfrm>
          <a:prstGeom prst="rect">
            <a:avLst/>
          </a:prstGeom>
          <a:noFill/>
          <a:ln w="9525">
            <a:noFill/>
            <a:miter lim="800000"/>
            <a:headEnd/>
            <a:tailEnd/>
          </a:ln>
        </p:spPr>
        <p:txBody>
          <a:bodyPr wrap="square">
            <a:spAutoFit/>
          </a:bodyPr>
          <a:lstStyle/>
          <a:p>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雖然</a:t>
            </a:r>
            <a:r>
              <a:rPr lang="zh-TW" altLang="en-US" sz="4000" b="1" dirty="0">
                <a:solidFill>
                  <a:srgbClr val="008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延後</a:t>
            </a:r>
            <a:r>
              <a:rPr lang="en-US" altLang="zh-TW" sz="4000" b="1" dirty="0">
                <a:solidFill>
                  <a:srgbClr val="008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4</a:t>
            </a:r>
            <a:r>
              <a:rPr lang="zh-TW" altLang="en-US" sz="4000" b="1" dirty="0">
                <a:solidFill>
                  <a:srgbClr val="008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天開學</a:t>
            </a:r>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，不過</a:t>
            </a:r>
            <a:endParaRPr lang="en-US" altLang="zh-TW"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endParaRPr>
          </a:p>
          <a:p>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國中教育會考的</a:t>
            </a:r>
            <a:r>
              <a:rPr lang="zh-TW" altLang="en-US" sz="4800" b="1" dirty="0">
                <a:solidFill>
                  <a:srgbClr val="3333FF"/>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日程不變</a:t>
            </a:r>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a:t>
            </a:r>
            <a:endParaRPr lang="en-US" altLang="zh-TW"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endParaRPr>
          </a:p>
          <a:p>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各項</a:t>
            </a:r>
            <a:r>
              <a:rPr lang="zh-TW" altLang="en-US" sz="4000" b="1" dirty="0">
                <a:solidFill>
                  <a:srgbClr val="3333FF"/>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入學</a:t>
            </a:r>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作業的</a:t>
            </a:r>
            <a:r>
              <a:rPr lang="zh-TW" altLang="en-US" sz="4800" b="1" dirty="0">
                <a:solidFill>
                  <a:srgbClr val="3333FF"/>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日程也不變</a:t>
            </a:r>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a:t>
            </a:r>
            <a:endParaRPr lang="en-US" altLang="zh-TW"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endParaRPr>
          </a:p>
          <a:p>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完全按照簡章的規定進行。</a:t>
            </a:r>
          </a:p>
          <a:p>
            <a:pPr>
              <a:spcBef>
                <a:spcPts val="600"/>
              </a:spcBef>
            </a:pPr>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惟國中教育會考的</a:t>
            </a:r>
            <a:endParaRPr lang="en-US" altLang="zh-TW"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endParaRPr>
          </a:p>
          <a:p>
            <a:r>
              <a:rPr lang="zh-TW" altLang="en-US" sz="4800" b="1" dirty="0">
                <a:solidFill>
                  <a:srgbClr val="3333FF"/>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考試範圍</a:t>
            </a:r>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會做適當的</a:t>
            </a:r>
            <a:r>
              <a:rPr lang="zh-TW" altLang="en-US" sz="4000" b="1" dirty="0">
                <a:solidFill>
                  <a:srgbClr val="3333FF"/>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縮減</a:t>
            </a:r>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調整，</a:t>
            </a:r>
            <a:endParaRPr lang="en-US" altLang="zh-TW"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endParaRPr>
          </a:p>
          <a:p>
            <a:r>
              <a:rPr lang="zh-TW" altLang="en-US" sz="4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可参閱心測中心的公告。</a:t>
            </a:r>
            <a:endParaRPr lang="zh-TW" altLang="en-US" sz="4000" b="1" dirty="0">
              <a:solidFill>
                <a:srgbClr val="0000CC"/>
              </a:solidFill>
              <a:effectLst>
                <a:outerShdw blurRad="38100" dist="38100" dir="2700000" algn="tl">
                  <a:srgbClr val="000000"/>
                </a:outerShdw>
              </a:effectLst>
              <a:latin typeface="Times New Roman" panose="02020603050405020304"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699191532"/>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7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p:txBody>
          <a:bodyPr>
            <a:normAutofit/>
          </a:bodyPr>
          <a:lstStyle/>
          <a:p>
            <a:pPr>
              <a:defRPr/>
            </a:pPr>
            <a:r>
              <a:rPr lang="zh-TW" altLang="en-US" sz="4000" b="1" kern="1200" dirty="0">
                <a:solidFill>
                  <a:srgbClr val="663300"/>
                </a:solidFill>
                <a:effectLst>
                  <a:outerShdw blurRad="38100" dist="38100" dir="2700000" algn="tl">
                    <a:srgbClr val="000000">
                      <a:alpha val="43137"/>
                    </a:srgbClr>
                  </a:outerShdw>
                </a:effectLst>
                <a:latin typeface="Arial Black" pitchFamily="34" charset="0"/>
                <a:ea typeface="華康新特黑體" pitchFamily="49" charset="-120"/>
                <a:cs typeface="+mn-cs"/>
              </a:rPr>
              <a:t>國中教育會考</a:t>
            </a:r>
          </a:p>
        </p:txBody>
      </p:sp>
      <p:sp>
        <p:nvSpPr>
          <p:cNvPr id="5" name="Rectangle 2"/>
          <p:cNvSpPr>
            <a:spLocks noChangeArrowheads="1"/>
          </p:cNvSpPr>
          <p:nvPr/>
        </p:nvSpPr>
        <p:spPr bwMode="auto">
          <a:xfrm>
            <a:off x="1763713" y="5805488"/>
            <a:ext cx="5616575" cy="503237"/>
          </a:xfrm>
          <a:prstGeom prst="rect">
            <a:avLst/>
          </a:prstGeom>
          <a:solidFill>
            <a:srgbClr val="FFFF00"/>
          </a:solidFill>
          <a:ln w="38100" cmpd="sng">
            <a:solidFill>
              <a:srgbClr val="FF0000"/>
            </a:solidFill>
            <a:prstDash val="solid"/>
            <a:miter lim="800000"/>
            <a:headEnd/>
            <a:tailEnd/>
          </a:ln>
          <a:effectLst/>
        </p:spPr>
        <p:txBody>
          <a:bodyPr anchor="ctr"/>
          <a:lstStyle/>
          <a:p>
            <a:pPr algn="ctr">
              <a:defRPr/>
            </a:pPr>
            <a:r>
              <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rPr>
              <a:t>網址：</a:t>
            </a:r>
            <a:r>
              <a:rPr lang="en-US" altLang="zh-TW" sz="3200" b="1" dirty="0">
                <a:solidFill>
                  <a:srgbClr val="FF0000"/>
                </a:solidFill>
                <a:effectLst>
                  <a:outerShdw blurRad="38100" dist="38100" dir="2700000" algn="tl">
                    <a:srgbClr val="C0C0C0"/>
                  </a:outerShdw>
                </a:effectLst>
                <a:latin typeface="Times New Roman" pitchFamily="18" charset="0"/>
                <a:ea typeface="標楷體" pitchFamily="65" charset="-120"/>
                <a:hlinkClick r:id="rId3"/>
              </a:rPr>
              <a:t>https://cap.nace.edu.tw</a:t>
            </a:r>
            <a:endPar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endParaRPr>
          </a:p>
        </p:txBody>
      </p:sp>
      <p:pic>
        <p:nvPicPr>
          <p:cNvPr id="412674" name="Picture 2"/>
          <p:cNvPicPr>
            <a:picLocks noChangeAspect="1" noChangeArrowheads="1"/>
          </p:cNvPicPr>
          <p:nvPr/>
        </p:nvPicPr>
        <p:blipFill>
          <a:blip r:embed="rId4"/>
          <a:srcRect/>
          <a:stretch>
            <a:fillRect/>
          </a:stretch>
        </p:blipFill>
        <p:spPr bwMode="auto">
          <a:xfrm>
            <a:off x="2071670" y="1500174"/>
            <a:ext cx="4876800" cy="3901440"/>
          </a:xfrm>
          <a:prstGeom prst="rect">
            <a:avLst/>
          </a:prstGeom>
          <a:noFill/>
          <a:ln w="9525">
            <a:noFill/>
            <a:miter lim="800000"/>
            <a:headEnd/>
            <a:tailEnd/>
          </a:ln>
          <a:effectLst/>
        </p:spPr>
      </p:pic>
    </p:spTree>
    <p:extLst>
      <p:ext uri="{BB962C8B-B14F-4D97-AF65-F5344CB8AC3E}">
        <p14:creationId xmlns:p14="http://schemas.microsoft.com/office/powerpoint/2010/main" val="1404388063"/>
      </p:ext>
    </p:extLst>
  </p:cSld>
  <p:clrMapOvr>
    <a:masterClrMapping/>
  </p:clrMapOvr>
  <p:transition advTm="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77414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9" name="文字方塊 8"/>
          <p:cNvSpPr txBox="1"/>
          <p:nvPr/>
        </p:nvSpPr>
        <p:spPr>
          <a:xfrm>
            <a:off x="468313" y="404813"/>
            <a:ext cx="8207375" cy="641350"/>
          </a:xfrm>
          <a:prstGeom prst="rect">
            <a:avLst/>
          </a:prstGeom>
          <a:noFill/>
        </p:spPr>
        <p:txBody>
          <a:bodyPr>
            <a:spAutoFit/>
          </a:bodyPr>
          <a:lstStyle/>
          <a:p>
            <a:pPr indent="127000" algn="ctr">
              <a:spcAft>
                <a:spcPts val="0"/>
              </a:spcAft>
              <a:defRPr/>
            </a:pPr>
            <a:r>
              <a:rPr lang="zh-TW" altLang="zh-TW" sz="2800" kern="100" dirty="0">
                <a:solidFill>
                  <a:srgbClr val="FF0000"/>
                </a:solidFill>
                <a:latin typeface="Times New Roman"/>
                <a:ea typeface="新細明體"/>
                <a:cs typeface="Times New Roman"/>
              </a:rPr>
              <a:t>各科</a:t>
            </a:r>
            <a:r>
              <a:rPr lang="zh-TW" altLang="zh-TW" sz="36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能力等級加標示</a:t>
            </a:r>
            <a:r>
              <a:rPr lang="zh-TW" altLang="zh-TW" sz="2800" kern="100" dirty="0">
                <a:latin typeface="Times New Roman"/>
                <a:ea typeface="新細明體"/>
                <a:cs typeface="Times New Roman"/>
              </a:rPr>
              <a:t>與</a:t>
            </a:r>
            <a:r>
              <a:rPr lang="zh-TW" altLang="zh-TW" sz="36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答對題數</a:t>
            </a:r>
            <a:r>
              <a:rPr lang="zh-TW" altLang="zh-TW" sz="2800" kern="100" dirty="0">
                <a:latin typeface="Times New Roman"/>
                <a:ea typeface="新細明體"/>
                <a:cs typeface="Times New Roman"/>
              </a:rPr>
              <a:t>對照表</a:t>
            </a:r>
            <a:endParaRPr lang="zh-TW" altLang="en-US" sz="2800" b="0" dirty="0"/>
          </a:p>
        </p:txBody>
      </p:sp>
      <p:graphicFrame>
        <p:nvGraphicFramePr>
          <p:cNvPr id="774149" name="Group 5"/>
          <p:cNvGraphicFramePr>
            <a:graphicFrameLocks noGrp="1"/>
          </p:cNvGraphicFramePr>
          <p:nvPr>
            <p:extLst>
              <p:ext uri="{D42A27DB-BD31-4B8C-83A1-F6EECF244321}">
                <p14:modId xmlns:p14="http://schemas.microsoft.com/office/powerpoint/2010/main" val="1880895617"/>
              </p:ext>
            </p:extLst>
          </p:nvPr>
        </p:nvGraphicFramePr>
        <p:xfrm>
          <a:off x="250825" y="1196975"/>
          <a:ext cx="8569325" cy="3822704"/>
        </p:xfrm>
        <a:graphic>
          <a:graphicData uri="http://schemas.openxmlformats.org/drawingml/2006/table">
            <a:tbl>
              <a:tblPr/>
              <a:tblGrid>
                <a:gridCol w="714375">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712788">
                  <a:extLst>
                    <a:ext uri="{9D8B030D-6E8A-4147-A177-3AD203B41FA5}">
                      <a16:colId xmlns:a16="http://schemas.microsoft.com/office/drawing/2014/main" val="20002"/>
                    </a:ext>
                  </a:extLst>
                </a:gridCol>
                <a:gridCol w="714375">
                  <a:extLst>
                    <a:ext uri="{9D8B030D-6E8A-4147-A177-3AD203B41FA5}">
                      <a16:colId xmlns:a16="http://schemas.microsoft.com/office/drawing/2014/main" val="20003"/>
                    </a:ext>
                  </a:extLst>
                </a:gridCol>
                <a:gridCol w="714375">
                  <a:extLst>
                    <a:ext uri="{9D8B030D-6E8A-4147-A177-3AD203B41FA5}">
                      <a16:colId xmlns:a16="http://schemas.microsoft.com/office/drawing/2014/main" val="20004"/>
                    </a:ext>
                  </a:extLst>
                </a:gridCol>
                <a:gridCol w="714375">
                  <a:extLst>
                    <a:ext uri="{9D8B030D-6E8A-4147-A177-3AD203B41FA5}">
                      <a16:colId xmlns:a16="http://schemas.microsoft.com/office/drawing/2014/main" val="20005"/>
                    </a:ext>
                  </a:extLst>
                </a:gridCol>
                <a:gridCol w="714375">
                  <a:extLst>
                    <a:ext uri="{9D8B030D-6E8A-4147-A177-3AD203B41FA5}">
                      <a16:colId xmlns:a16="http://schemas.microsoft.com/office/drawing/2014/main" val="20006"/>
                    </a:ext>
                  </a:extLst>
                </a:gridCol>
                <a:gridCol w="714375">
                  <a:extLst>
                    <a:ext uri="{9D8B030D-6E8A-4147-A177-3AD203B41FA5}">
                      <a16:colId xmlns:a16="http://schemas.microsoft.com/office/drawing/2014/main" val="20007"/>
                    </a:ext>
                  </a:extLst>
                </a:gridCol>
                <a:gridCol w="712787">
                  <a:extLst>
                    <a:ext uri="{9D8B030D-6E8A-4147-A177-3AD203B41FA5}">
                      <a16:colId xmlns:a16="http://schemas.microsoft.com/office/drawing/2014/main" val="20008"/>
                    </a:ext>
                  </a:extLst>
                </a:gridCol>
                <a:gridCol w="714375">
                  <a:extLst>
                    <a:ext uri="{9D8B030D-6E8A-4147-A177-3AD203B41FA5}">
                      <a16:colId xmlns:a16="http://schemas.microsoft.com/office/drawing/2014/main" val="20009"/>
                    </a:ext>
                  </a:extLst>
                </a:gridCol>
                <a:gridCol w="714375">
                  <a:extLst>
                    <a:ext uri="{9D8B030D-6E8A-4147-A177-3AD203B41FA5}">
                      <a16:colId xmlns:a16="http://schemas.microsoft.com/office/drawing/2014/main" val="20010"/>
                    </a:ext>
                  </a:extLst>
                </a:gridCol>
                <a:gridCol w="714375">
                  <a:extLst>
                    <a:ext uri="{9D8B030D-6E8A-4147-A177-3AD203B41FA5}">
                      <a16:colId xmlns:a16="http://schemas.microsoft.com/office/drawing/2014/main" val="20011"/>
                    </a:ext>
                  </a:extLst>
                </a:gridCol>
              </a:tblGrid>
              <a:tr h="47783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等級</a:t>
                      </a:r>
                      <a:r>
                        <a:rPr kumimoji="0" lang="en-US" altLang="zh-TW"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zh-TW" altLang="en-US"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標示</a:t>
                      </a:r>
                    </a:p>
                  </a:txBody>
                  <a:tcPr marL="38726" marR="38726" marT="6834"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國文</a:t>
                      </a:r>
                      <a:endParaRPr kumimoji="0" lang="zh-TW" altLang="en-US"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英語</a:t>
                      </a:r>
                      <a:r>
                        <a:rPr kumimoji="0" lang="en-US" altLang="zh-TW" sz="1200" b="1"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rPr>
                        <a:t>(108)</a:t>
                      </a:r>
                      <a:endParaRPr kumimoji="0" lang="zh-TW" altLang="en-US" sz="1200" b="0"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數學</a:t>
                      </a:r>
                      <a:endParaRPr kumimoji="0" lang="zh-TW" altLang="en-US"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社會</a:t>
                      </a:r>
                      <a:endParaRPr kumimoji="0" lang="zh-TW" altLang="en-US"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自然</a:t>
                      </a:r>
                      <a:endParaRPr kumimoji="0" lang="zh-TW" altLang="en-US"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7783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Calibri" pitchFamily="34" charset="0"/>
                          <a:ea typeface="新細明體" pitchFamily="18" charset="-120"/>
                          <a:cs typeface="Times New Roman" pitchFamily="18" charset="0"/>
                        </a:rPr>
                        <a:t>精熟</a:t>
                      </a:r>
                      <a:endParaRPr kumimoji="0" lang="zh-TW" altLang="en-US" sz="2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38726" marR="38726" marT="6834"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A++</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44</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90.24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100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98.05-100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78.46</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100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93.46-100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55</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63</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63</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47</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52</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7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A+</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42</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43</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95.15-97.14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87.69-93.45</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51</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7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A</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41</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90.24-94.29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78.46-87.68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55</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47</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783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Calibri" pitchFamily="34" charset="0"/>
                          <a:ea typeface="新細明體" pitchFamily="18" charset="-120"/>
                          <a:cs typeface="Times New Roman" pitchFamily="18" charset="0"/>
                        </a:rPr>
                        <a:t>基礎</a:t>
                      </a:r>
                      <a:endParaRPr kumimoji="0" lang="zh-TW" altLang="en-US" sz="2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38726" marR="38726" marT="6834"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B++</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35</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39</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38.75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89.52</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1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81.58-89.52</a:t>
                      </a:r>
                      <a:endParaRPr kumimoji="0" lang="zh-TW" altLang="zh-TW" sz="11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36.92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78.45</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67.88-78.45</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24</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47</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46</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39</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46</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7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B+</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99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31</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34</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99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69.83-81.53</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57.31-67.87</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39</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46</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31</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783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B</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38.75-69.78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36.92-57.30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24</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38</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30</a:t>
                      </a:r>
                      <a:endPar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7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a:ln>
                            <a:noFill/>
                          </a:ln>
                          <a:solidFill>
                            <a:schemeClr val="tx1"/>
                          </a:solidFill>
                          <a:effectLst/>
                          <a:latin typeface="Calibri" pitchFamily="34" charset="0"/>
                          <a:ea typeface="新細明體" pitchFamily="18" charset="-120"/>
                          <a:cs typeface="Times New Roman" pitchFamily="18" charset="0"/>
                        </a:rPr>
                        <a:t>待加強</a:t>
                      </a:r>
                      <a:endParaRPr kumimoji="0" lang="zh-TW" altLang="en-US" sz="14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38726" marR="38726" marT="6834"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Times New Roman" pitchFamily="18" charset="0"/>
                          <a:ea typeface="新細明體" pitchFamily="18" charset="-120"/>
                          <a:cs typeface="Times New Roman" pitchFamily="18" charset="0"/>
                        </a:rPr>
                        <a:t>C</a:t>
                      </a:r>
                      <a:endParaRPr kumimoji="0" lang="zh-TW" altLang="zh-TW" sz="2000" b="0" i="0" u="none" strike="noStrike" cap="none" normalizeH="0" baseline="0">
                        <a:ln>
                          <a:noFill/>
                        </a:ln>
                        <a:solidFill>
                          <a:schemeClr val="tx1"/>
                        </a:solidFill>
                        <a:effectLst/>
                        <a:latin typeface="Times New Roman" pitchFamily="18" charset="0"/>
                        <a:ea typeface="新細明體" pitchFamily="18" charset="-120"/>
                        <a:cs typeface="Times New Roman" pitchFamily="18" charset="0"/>
                      </a:endParaRP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19</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zh-TW" altLang="en-US"/>
                    </a:p>
                  </a:txBody>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a:t>
                      </a:r>
                      <a:r>
                        <a:rPr kumimoji="0" 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38.70</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0-36.91</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分</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TW" altLang="en-US"/>
                    </a:p>
                  </a:txBody>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23</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10800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a:t>
                      </a:r>
                      <a:r>
                        <a:rPr kumimoji="0" lang="zh-TW"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a:t>
                      </a:r>
                      <a:r>
                        <a:rPr kumimoji="0" lang="en-US" altLang="zh-TW"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19</a:t>
                      </a:r>
                      <a:r>
                        <a:rPr kumimoji="0" lang="zh-TW" altLang="en-US" sz="12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題</a:t>
                      </a:r>
                    </a:p>
                  </a:txBody>
                  <a:tcPr marL="38726" marR="38726" marT="6834"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7" name="Rectangle 2"/>
          <p:cNvSpPr>
            <a:spLocks noChangeArrowheads="1"/>
          </p:cNvSpPr>
          <p:nvPr/>
        </p:nvSpPr>
        <p:spPr bwMode="auto">
          <a:xfrm>
            <a:off x="1" y="5786454"/>
            <a:ext cx="9143999" cy="503237"/>
          </a:xfrm>
          <a:prstGeom prst="rect">
            <a:avLst/>
          </a:prstGeom>
          <a:solidFill>
            <a:srgbClr val="FFFF00"/>
          </a:solidFill>
          <a:ln w="38100" cmpd="sng">
            <a:solidFill>
              <a:srgbClr val="FF0000"/>
            </a:solidFill>
            <a:prstDash val="solid"/>
            <a:miter lim="800000"/>
            <a:headEnd/>
            <a:tailEnd/>
          </a:ln>
          <a:effectLst/>
        </p:spPr>
        <p:txBody>
          <a:bodyPr anchor="ctr"/>
          <a:lstStyle/>
          <a:p>
            <a:pPr lvl="0" algn="ctr">
              <a:defRPr/>
            </a:pPr>
            <a:r>
              <a:rPr kumimoji="0" lang="en-US" altLang="zh-TW" sz="2800" b="1" dirty="0">
                <a:solidFill>
                  <a:srgbClr val="FF0000"/>
                </a:solidFill>
                <a:effectLst>
                  <a:outerShdw blurRad="38100" dist="38100" dir="2700000" algn="tl">
                    <a:srgbClr val="000000"/>
                  </a:outerShdw>
                </a:effectLst>
                <a:latin typeface="Times New Roman" pitchFamily="18" charset="0"/>
                <a:cs typeface="Times New Roman" pitchFamily="18" charset="0"/>
              </a:rPr>
              <a:t>6/1(</a:t>
            </a:r>
            <a:r>
              <a:rPr kumimoji="0" lang="zh-TW" altLang="en-US" sz="2800" b="1" dirty="0">
                <a:solidFill>
                  <a:srgbClr val="FF0000"/>
                </a:solidFill>
                <a:effectLst>
                  <a:outerShdw blurRad="38100" dist="38100" dir="2700000" algn="tl">
                    <a:srgbClr val="000000"/>
                  </a:outerShdw>
                </a:effectLst>
                <a:latin typeface="Times New Roman" pitchFamily="18" charset="0"/>
                <a:cs typeface="Times New Roman" pitchFamily="18" charset="0"/>
              </a:rPr>
              <a:t>星期二</a:t>
            </a:r>
            <a:r>
              <a:rPr kumimoji="0" lang="en-US" altLang="zh-TW" sz="2800" b="1" dirty="0">
                <a:solidFill>
                  <a:srgbClr val="FF0000"/>
                </a:solidFill>
                <a:effectLst>
                  <a:outerShdw blurRad="38100" dist="38100" dir="2700000" algn="tl">
                    <a:srgbClr val="000000"/>
                  </a:outerShdw>
                </a:effectLst>
                <a:latin typeface="Times New Roman" pitchFamily="18" charset="0"/>
                <a:cs typeface="Times New Roman" pitchFamily="18" charset="0"/>
              </a:rPr>
              <a:t>)</a:t>
            </a:r>
            <a:r>
              <a:rPr kumimoji="0" lang="zh-TW" altLang="en-US" sz="2800" b="1" dirty="0">
                <a:solidFill>
                  <a:srgbClr val="FF0000"/>
                </a:solidFill>
                <a:effectLst>
                  <a:outerShdw blurRad="38100" dist="38100" dir="2700000" algn="tl">
                    <a:srgbClr val="000000"/>
                  </a:outerShdw>
                </a:effectLst>
                <a:latin typeface="Times New Roman" pitchFamily="18" charset="0"/>
                <a:cs typeface="Times New Roman" pitchFamily="18" charset="0"/>
              </a:rPr>
              <a:t> </a:t>
            </a:r>
            <a:r>
              <a:rPr kumimoji="0" lang="en-US" altLang="zh-TW" sz="2800" b="1" u="sng" dirty="0">
                <a:effectLst>
                  <a:outerShdw blurRad="38100" dist="38100" dir="2700000" algn="tl">
                    <a:srgbClr val="FFFFFF"/>
                  </a:outerShdw>
                </a:effectLst>
                <a:latin typeface="Times New Roman" pitchFamily="18" charset="0"/>
                <a:cs typeface="Times New Roman" pitchFamily="18" charset="0"/>
              </a:rPr>
              <a:t>19</a:t>
            </a:r>
            <a:r>
              <a:rPr kumimoji="0" lang="zh-TW" altLang="en-US" sz="2800" b="1" u="sng" dirty="0">
                <a:effectLst>
                  <a:outerShdw blurRad="38100" dist="38100" dir="2700000" algn="tl">
                    <a:srgbClr val="FFFFFF"/>
                  </a:outerShdw>
                </a:effectLst>
                <a:latin typeface="Times New Roman" pitchFamily="18" charset="0"/>
                <a:cs typeface="Times New Roman" pitchFamily="18" charset="0"/>
              </a:rPr>
              <a:t>：</a:t>
            </a:r>
            <a:r>
              <a:rPr kumimoji="0" lang="en-US" altLang="zh-TW" sz="2800" b="1" u="sng" dirty="0">
                <a:effectLst>
                  <a:outerShdw blurRad="38100" dist="38100" dir="2700000" algn="tl">
                    <a:srgbClr val="FFFFFF"/>
                  </a:outerShdw>
                </a:effectLst>
                <a:latin typeface="Times New Roman" pitchFamily="18" charset="0"/>
                <a:cs typeface="Times New Roman" pitchFamily="18" charset="0"/>
              </a:rPr>
              <a:t>00</a:t>
            </a:r>
            <a:r>
              <a:rPr kumimoji="0" lang="zh-TW" altLang="en-US" sz="2800" b="1" dirty="0">
                <a:effectLst>
                  <a:outerShdw blurRad="38100" dist="38100" dir="2700000" algn="tl">
                    <a:srgbClr val="FFFFFF"/>
                  </a:outerShdw>
                </a:effectLst>
                <a:latin typeface="Times New Roman" pitchFamily="18" charset="0"/>
                <a:cs typeface="Times New Roman" pitchFamily="18" charset="0"/>
              </a:rPr>
              <a:t>起公告，</a:t>
            </a:r>
            <a:r>
              <a:rPr lang="zh-TW" altLang="en-US" sz="2800" b="1" dirty="0">
                <a:solidFill>
                  <a:srgbClr val="FF0000"/>
                </a:solidFill>
                <a:effectLst>
                  <a:outerShdw blurRad="38100" dist="38100" dir="2700000" algn="tl">
                    <a:srgbClr val="C0C0C0"/>
                  </a:outerShdw>
                </a:effectLst>
                <a:latin typeface="Times New Roman" pitchFamily="18" charset="0"/>
                <a:ea typeface="標楷體" pitchFamily="65" charset="-120"/>
              </a:rPr>
              <a:t>網址：</a:t>
            </a:r>
            <a:r>
              <a:rPr kumimoji="0" lang="en-US" altLang="zh-TW" sz="2800" b="1" dirty="0">
                <a:effectLst>
                  <a:outerShdw blurRad="38100" dist="38100" dir="2700000" algn="tl">
                    <a:srgbClr val="FFFFFF"/>
                  </a:outerShdw>
                </a:effectLst>
                <a:latin typeface="Times New Roman" pitchFamily="18" charset="0"/>
                <a:cs typeface="Times New Roman" pitchFamily="18" charset="0"/>
                <a:hlinkClick r:id="rId2"/>
              </a:rPr>
              <a:t>https://cap.nace.edu.tw</a:t>
            </a:r>
            <a:endParaRPr kumimoji="0" lang="zh-TW" altLang="en-US" sz="2800" b="1" dirty="0">
              <a:effectLst>
                <a:outerShdw blurRad="38100" dist="38100" dir="2700000" algn="tl">
                  <a:srgbClr val="FFFFFF"/>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765850478"/>
      </p:ext>
    </p:extLst>
  </p:cSld>
  <p:clrMapOvr>
    <a:masterClrMapping/>
  </p:clrMapOvr>
  <p:transition advTm="5000">
    <p:cut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775171"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9" name="文字方塊 8"/>
          <p:cNvSpPr txBox="1"/>
          <p:nvPr/>
        </p:nvSpPr>
        <p:spPr>
          <a:xfrm>
            <a:off x="468313" y="260350"/>
            <a:ext cx="8207375" cy="641350"/>
          </a:xfrm>
          <a:prstGeom prst="rect">
            <a:avLst/>
          </a:prstGeom>
          <a:noFill/>
        </p:spPr>
        <p:txBody>
          <a:bodyPr>
            <a:spAutoFit/>
          </a:bodyPr>
          <a:lstStyle/>
          <a:p>
            <a:pPr indent="127000" algn="just">
              <a:spcAft>
                <a:spcPts val="0"/>
              </a:spcAft>
              <a:defRPr/>
            </a:pPr>
            <a:r>
              <a:rPr lang="zh-TW" altLang="zh-TW" sz="2800" kern="100" dirty="0">
                <a:solidFill>
                  <a:srgbClr val="FF0000"/>
                </a:solidFill>
                <a:latin typeface="Times New Roman"/>
                <a:ea typeface="新細明體"/>
                <a:cs typeface="Times New Roman"/>
              </a:rPr>
              <a:t>各科</a:t>
            </a:r>
            <a:r>
              <a:rPr lang="zh-TW" altLang="zh-TW" sz="36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能力等級加標示</a:t>
            </a:r>
            <a:r>
              <a:rPr lang="zh-TW" altLang="en-US" sz="2800" kern="100" dirty="0">
                <a:latin typeface="Times New Roman"/>
                <a:ea typeface="新細明體"/>
                <a:cs typeface="Times New Roman"/>
              </a:rPr>
              <a:t>之</a:t>
            </a:r>
            <a:r>
              <a:rPr lang="zh-TW" altLang="en-US" sz="28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人數的</a:t>
            </a:r>
            <a:r>
              <a:rPr lang="zh-TW" altLang="en-US" sz="36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百分比</a:t>
            </a:r>
            <a:r>
              <a:rPr lang="zh-TW" altLang="en-US" sz="2800" kern="100" dirty="0">
                <a:latin typeface="Times New Roman"/>
                <a:ea typeface="新細明體"/>
                <a:cs typeface="Times New Roman"/>
              </a:rPr>
              <a:t>統計</a:t>
            </a:r>
            <a:r>
              <a:rPr lang="zh-TW" altLang="zh-TW" sz="2800" kern="100" dirty="0">
                <a:latin typeface="Times New Roman"/>
                <a:ea typeface="新細明體"/>
                <a:cs typeface="Times New Roman"/>
              </a:rPr>
              <a:t>表</a:t>
            </a:r>
            <a:endParaRPr lang="zh-TW" altLang="en-US" sz="2800" b="0" dirty="0"/>
          </a:p>
        </p:txBody>
      </p:sp>
      <p:sp>
        <p:nvSpPr>
          <p:cNvPr id="11" name="文字方塊 10"/>
          <p:cNvSpPr txBox="1"/>
          <p:nvPr/>
        </p:nvSpPr>
        <p:spPr>
          <a:xfrm>
            <a:off x="323850" y="4724400"/>
            <a:ext cx="8569325" cy="1569660"/>
          </a:xfrm>
          <a:prstGeom prst="rect">
            <a:avLst/>
          </a:prstGeom>
          <a:noFill/>
        </p:spPr>
        <p:txBody>
          <a:bodyPr>
            <a:spAutoFit/>
          </a:bodyPr>
          <a:lstStyle/>
          <a:p>
            <a:r>
              <a:rPr lang="zh-TW" altLang="en-US" sz="2000" dirty="0">
                <a:solidFill>
                  <a:srgbClr val="FF0000"/>
                </a:solidFill>
                <a:effectLst/>
                <a:latin typeface="Times New Roman" pitchFamily="18" charset="0"/>
                <a:cs typeface="Times New Roman" pitchFamily="18" charset="0"/>
              </a:rPr>
              <a:t>備註：</a:t>
            </a:r>
            <a:r>
              <a:rPr lang="en-US" altLang="zh-TW" sz="2000" dirty="0">
                <a:solidFill>
                  <a:srgbClr val="FF0000"/>
                </a:solidFill>
                <a:effectLst/>
                <a:latin typeface="Times New Roman" pitchFamily="18" charset="0"/>
                <a:cs typeface="Times New Roman" pitchFamily="18" charset="0"/>
              </a:rPr>
              <a:t>1.</a:t>
            </a:r>
            <a:r>
              <a:rPr lang="zh-TW" altLang="en-US" sz="2000" dirty="0">
                <a:solidFill>
                  <a:srgbClr val="FF0000"/>
                </a:solidFill>
                <a:effectLst/>
                <a:latin typeface="Times New Roman" pitchFamily="18" charset="0"/>
                <a:cs typeface="Times New Roman" pitchFamily="18" charset="0"/>
              </a:rPr>
              <a:t>以有效人數計算</a:t>
            </a:r>
            <a:r>
              <a:rPr lang="en-US" altLang="zh-TW" sz="2000" dirty="0">
                <a:solidFill>
                  <a:srgbClr val="FF0000"/>
                </a:solidFill>
                <a:effectLst/>
                <a:latin typeface="Times New Roman" pitchFamily="18" charset="0"/>
                <a:cs typeface="Times New Roman" pitchFamily="18" charset="0"/>
              </a:rPr>
              <a:t>(</a:t>
            </a:r>
            <a:r>
              <a:rPr lang="zh-TW" altLang="en-US" sz="2000" dirty="0">
                <a:solidFill>
                  <a:srgbClr val="FF0000"/>
                </a:solidFill>
                <a:effectLst/>
                <a:latin typeface="Times New Roman" pitchFamily="18" charset="0"/>
                <a:cs typeface="Times New Roman" pitchFamily="18" charset="0"/>
              </a:rPr>
              <a:t>扣除缺考、違規者</a:t>
            </a:r>
            <a:r>
              <a:rPr lang="en-US" altLang="zh-TW" sz="2000" dirty="0">
                <a:solidFill>
                  <a:srgbClr val="FF0000"/>
                </a:solidFill>
                <a:effectLst/>
                <a:latin typeface="Times New Roman" pitchFamily="18" charset="0"/>
                <a:cs typeface="Times New Roman" pitchFamily="18" charset="0"/>
              </a:rPr>
              <a:t>)</a:t>
            </a:r>
            <a:r>
              <a:rPr lang="zh-TW" altLang="en-US" sz="2000" dirty="0">
                <a:solidFill>
                  <a:srgbClr val="FF0000"/>
                </a:solidFill>
                <a:effectLst/>
                <a:latin typeface="Times New Roman" pitchFamily="18" charset="0"/>
                <a:cs typeface="Times New Roman" pitchFamily="18" charset="0"/>
              </a:rPr>
              <a:t>，各科有效人數分別為：</a:t>
            </a:r>
            <a:endParaRPr lang="en-US" altLang="zh-TW" sz="2000" dirty="0">
              <a:solidFill>
                <a:srgbClr val="FF0000"/>
              </a:solidFill>
              <a:effectLst/>
              <a:latin typeface="Times New Roman" pitchFamily="18" charset="0"/>
              <a:cs typeface="Times New Roman" pitchFamily="18" charset="0"/>
            </a:endParaRPr>
          </a:p>
          <a:p>
            <a:r>
              <a:rPr lang="zh-TW" altLang="en-US" sz="1600" dirty="0">
                <a:solidFill>
                  <a:srgbClr val="FF0000"/>
                </a:solidFill>
                <a:effectLst/>
                <a:latin typeface="Times New Roman" pitchFamily="18" charset="0"/>
                <a:cs typeface="Times New Roman" pitchFamily="18" charset="0"/>
              </a:rPr>
              <a:t>                     </a:t>
            </a:r>
            <a:r>
              <a:rPr lang="zh-TW" altLang="en-US" sz="1600" dirty="0">
                <a:solidFill>
                  <a:srgbClr val="CC3300"/>
                </a:solidFill>
                <a:effectLst>
                  <a:outerShdw blurRad="38100" dist="38100" dir="2700000" algn="tl">
                    <a:srgbClr val="000000"/>
                  </a:outerShdw>
                </a:effectLst>
                <a:latin typeface="Times New Roman" pitchFamily="18" charset="0"/>
                <a:cs typeface="Times New Roman" pitchFamily="18" charset="0"/>
              </a:rPr>
              <a:t>國文</a:t>
            </a:r>
            <a:r>
              <a:rPr lang="en-US" altLang="zh-TW" sz="1600" dirty="0">
                <a:solidFill>
                  <a:srgbClr val="CC3300"/>
                </a:solidFill>
                <a:effectLst>
                  <a:outerShdw blurRad="38100" dist="38100" dir="2700000" algn="tl">
                    <a:srgbClr val="000000"/>
                  </a:outerShdw>
                </a:effectLst>
                <a:latin typeface="Times New Roman" pitchFamily="18" charset="0"/>
                <a:cs typeface="Times New Roman" pitchFamily="18" charset="0"/>
              </a:rPr>
              <a:t>212,728</a:t>
            </a:r>
            <a:r>
              <a:rPr lang="zh-TW" altLang="en-US" sz="1600" dirty="0">
                <a:solidFill>
                  <a:srgbClr val="CC3300"/>
                </a:solidFill>
                <a:effectLst>
                  <a:outerShdw blurRad="38100" dist="38100" dir="2700000" algn="tl">
                    <a:srgbClr val="000000"/>
                  </a:outerShdw>
                </a:effectLst>
                <a:latin typeface="Times New Roman" pitchFamily="18" charset="0"/>
                <a:cs typeface="Times New Roman" pitchFamily="18" charset="0"/>
              </a:rPr>
              <a:t>人、英語</a:t>
            </a:r>
            <a:r>
              <a:rPr lang="en-US" altLang="zh-TW" sz="1600" dirty="0">
                <a:solidFill>
                  <a:srgbClr val="CC3300"/>
                </a:solidFill>
                <a:effectLst>
                  <a:outerShdw blurRad="38100" dist="38100" dir="2700000" algn="tl">
                    <a:srgbClr val="000000"/>
                  </a:outerShdw>
                </a:effectLst>
                <a:latin typeface="Times New Roman" pitchFamily="18" charset="0"/>
                <a:cs typeface="Times New Roman" pitchFamily="18" charset="0"/>
              </a:rPr>
              <a:t>211,839</a:t>
            </a:r>
            <a:r>
              <a:rPr lang="zh-TW" altLang="en-US" sz="1600" dirty="0">
                <a:solidFill>
                  <a:srgbClr val="CC3300"/>
                </a:solidFill>
                <a:effectLst>
                  <a:outerShdw blurRad="38100" dist="38100" dir="2700000" algn="tl">
                    <a:srgbClr val="000000"/>
                  </a:outerShdw>
                </a:effectLst>
                <a:latin typeface="Times New Roman" pitchFamily="18" charset="0"/>
                <a:cs typeface="Times New Roman" pitchFamily="18" charset="0"/>
              </a:rPr>
              <a:t>人、數學</a:t>
            </a:r>
            <a:r>
              <a:rPr lang="en-US" altLang="zh-TW" sz="1600" dirty="0">
                <a:solidFill>
                  <a:srgbClr val="CC3300"/>
                </a:solidFill>
                <a:effectLst>
                  <a:outerShdw blurRad="38100" dist="38100" dir="2700000" algn="tl">
                    <a:srgbClr val="000000"/>
                  </a:outerShdw>
                </a:effectLst>
                <a:latin typeface="Times New Roman" pitchFamily="18" charset="0"/>
                <a:cs typeface="Times New Roman" pitchFamily="18" charset="0"/>
              </a:rPr>
              <a:t>212,731</a:t>
            </a:r>
            <a:r>
              <a:rPr lang="zh-TW" altLang="en-US" sz="1600" dirty="0">
                <a:solidFill>
                  <a:srgbClr val="CC3300"/>
                </a:solidFill>
                <a:effectLst>
                  <a:outerShdw blurRad="38100" dist="38100" dir="2700000" algn="tl">
                    <a:srgbClr val="000000"/>
                  </a:outerShdw>
                </a:effectLst>
                <a:latin typeface="Times New Roman" pitchFamily="18" charset="0"/>
                <a:cs typeface="Times New Roman" pitchFamily="18" charset="0"/>
              </a:rPr>
              <a:t>人、社會</a:t>
            </a:r>
            <a:r>
              <a:rPr lang="en-US" altLang="zh-TW" sz="1600" dirty="0">
                <a:solidFill>
                  <a:srgbClr val="CC3300"/>
                </a:solidFill>
                <a:effectLst>
                  <a:outerShdw blurRad="38100" dist="38100" dir="2700000" algn="tl">
                    <a:srgbClr val="000000"/>
                  </a:outerShdw>
                </a:effectLst>
                <a:latin typeface="Times New Roman" pitchFamily="18" charset="0"/>
                <a:cs typeface="Times New Roman" pitchFamily="18" charset="0"/>
              </a:rPr>
              <a:t>212,776</a:t>
            </a:r>
            <a:r>
              <a:rPr lang="zh-TW" altLang="en-US" sz="1600" dirty="0">
                <a:solidFill>
                  <a:srgbClr val="CC3300"/>
                </a:solidFill>
                <a:effectLst>
                  <a:outerShdw blurRad="38100" dist="38100" dir="2700000" algn="tl">
                    <a:srgbClr val="000000"/>
                  </a:outerShdw>
                </a:effectLst>
                <a:latin typeface="Times New Roman" pitchFamily="18" charset="0"/>
                <a:cs typeface="Times New Roman" pitchFamily="18" charset="0"/>
              </a:rPr>
              <a:t>人、自然</a:t>
            </a:r>
            <a:r>
              <a:rPr lang="en-US" altLang="zh-TW" sz="1600" dirty="0">
                <a:solidFill>
                  <a:srgbClr val="CC3300"/>
                </a:solidFill>
                <a:effectLst>
                  <a:outerShdw blurRad="38100" dist="38100" dir="2700000" algn="tl">
                    <a:srgbClr val="000000"/>
                  </a:outerShdw>
                </a:effectLst>
                <a:latin typeface="Times New Roman" pitchFamily="18" charset="0"/>
                <a:cs typeface="Times New Roman" pitchFamily="18" charset="0"/>
              </a:rPr>
              <a:t>212,339</a:t>
            </a:r>
            <a:r>
              <a:rPr lang="zh-TW" altLang="en-US" sz="1600" dirty="0">
                <a:solidFill>
                  <a:srgbClr val="CC3300"/>
                </a:solidFill>
                <a:effectLst>
                  <a:outerShdw blurRad="38100" dist="38100" dir="2700000" algn="tl">
                    <a:srgbClr val="000000"/>
                  </a:outerShdw>
                </a:effectLst>
                <a:latin typeface="Times New Roman" pitchFamily="18" charset="0"/>
                <a:cs typeface="Times New Roman" pitchFamily="18" charset="0"/>
              </a:rPr>
              <a:t>人</a:t>
            </a:r>
            <a:endParaRPr lang="en-US" altLang="zh-TW" sz="1600" dirty="0">
              <a:solidFill>
                <a:srgbClr val="CC3300"/>
              </a:solidFill>
              <a:effectLst>
                <a:outerShdw blurRad="38100" dist="38100" dir="2700000" algn="tl">
                  <a:srgbClr val="000000"/>
                </a:outerShdw>
              </a:effectLst>
              <a:latin typeface="Times New Roman" pitchFamily="18" charset="0"/>
              <a:cs typeface="Times New Roman" pitchFamily="18" charset="0"/>
            </a:endParaRPr>
          </a:p>
          <a:p>
            <a:r>
              <a:rPr lang="zh-TW" altLang="en-US" sz="2000" dirty="0">
                <a:solidFill>
                  <a:srgbClr val="FF0000"/>
                </a:solidFill>
                <a:effectLst/>
                <a:latin typeface="Times New Roman" pitchFamily="18" charset="0"/>
                <a:cs typeface="Times New Roman" pitchFamily="18" charset="0"/>
              </a:rPr>
              <a:t>            </a:t>
            </a:r>
            <a:r>
              <a:rPr lang="en-US" altLang="zh-TW" sz="2000" dirty="0">
                <a:solidFill>
                  <a:srgbClr val="FF0000"/>
                </a:solidFill>
                <a:effectLst/>
                <a:latin typeface="Times New Roman" pitchFamily="18" charset="0"/>
                <a:cs typeface="Times New Roman" pitchFamily="18" charset="0"/>
              </a:rPr>
              <a:t>2.</a:t>
            </a:r>
            <a:r>
              <a:rPr lang="zh-TW" altLang="en-US" sz="2000" dirty="0">
                <a:solidFill>
                  <a:srgbClr val="FF0000"/>
                </a:solidFill>
                <a:effectLst/>
                <a:latin typeface="Times New Roman" pitchFamily="18" charset="0"/>
                <a:cs typeface="Times New Roman" pitchFamily="18" charset="0"/>
              </a:rPr>
              <a:t> 答對題數</a:t>
            </a:r>
            <a:r>
              <a:rPr lang="en-US" altLang="zh-TW" sz="1600" dirty="0">
                <a:solidFill>
                  <a:srgbClr val="CC3300"/>
                </a:solidFill>
                <a:effectLst>
                  <a:outerShdw blurRad="38100" dist="38100" dir="2700000" algn="tl">
                    <a:srgbClr val="000000"/>
                  </a:outerShdw>
                </a:effectLst>
                <a:latin typeface="Times New Roman" pitchFamily="18" charset="0"/>
                <a:cs typeface="Times New Roman" pitchFamily="18" charset="0"/>
              </a:rPr>
              <a:t>(</a:t>
            </a:r>
            <a:r>
              <a:rPr lang="zh-TW" altLang="en-US" sz="1600" dirty="0">
                <a:solidFill>
                  <a:srgbClr val="CC3300"/>
                </a:solidFill>
                <a:effectLst>
                  <a:outerShdw blurRad="38100" dist="38100" dir="2700000" algn="tl">
                    <a:srgbClr val="000000"/>
                  </a:outerShdw>
                </a:effectLst>
                <a:latin typeface="Times New Roman" pitchFamily="18" charset="0"/>
                <a:cs typeface="Times New Roman" pitchFamily="18" charset="0"/>
              </a:rPr>
              <a:t>國文、社會與自然</a:t>
            </a:r>
            <a:r>
              <a:rPr lang="en-US" altLang="zh-TW" sz="1600" dirty="0">
                <a:solidFill>
                  <a:srgbClr val="CC3300"/>
                </a:solidFill>
                <a:effectLst>
                  <a:outerShdw blurRad="38100" dist="38100" dir="2700000" algn="tl">
                    <a:srgbClr val="000000"/>
                  </a:outerShdw>
                </a:effectLst>
                <a:latin typeface="Times New Roman" pitchFamily="18" charset="0"/>
                <a:cs typeface="Times New Roman" pitchFamily="18" charset="0"/>
              </a:rPr>
              <a:t>)</a:t>
            </a:r>
            <a:r>
              <a:rPr lang="zh-TW" altLang="en-US" sz="2000" dirty="0">
                <a:solidFill>
                  <a:srgbClr val="FF0000"/>
                </a:solidFill>
                <a:effectLst/>
                <a:latin typeface="Times New Roman" pitchFamily="18" charset="0"/>
                <a:cs typeface="Times New Roman" pitchFamily="18" charset="0"/>
              </a:rPr>
              <a:t>或加權分數</a:t>
            </a:r>
            <a:r>
              <a:rPr lang="en-US" altLang="zh-TW" sz="2000" dirty="0">
                <a:solidFill>
                  <a:srgbClr val="FF0000"/>
                </a:solidFill>
                <a:effectLst/>
                <a:latin typeface="Times New Roman" pitchFamily="18" charset="0"/>
                <a:cs typeface="Times New Roman" pitchFamily="18" charset="0"/>
              </a:rPr>
              <a:t>(</a:t>
            </a:r>
            <a:r>
              <a:rPr lang="zh-TW" altLang="en-US" sz="1600" dirty="0">
                <a:solidFill>
                  <a:srgbClr val="CC3300"/>
                </a:solidFill>
                <a:effectLst>
                  <a:outerShdw blurRad="38100" dist="38100" dir="2700000" algn="tl">
                    <a:srgbClr val="000000"/>
                  </a:outerShdw>
                </a:effectLst>
                <a:latin typeface="Times New Roman" pitchFamily="18" charset="0"/>
                <a:cs typeface="Times New Roman" pitchFamily="18" charset="0"/>
              </a:rPr>
              <a:t>英語與數學</a:t>
            </a:r>
            <a:r>
              <a:rPr lang="en-US" altLang="zh-TW" sz="1600" dirty="0">
                <a:solidFill>
                  <a:srgbClr val="CC3300"/>
                </a:solidFill>
                <a:effectLst>
                  <a:outerShdw blurRad="38100" dist="38100" dir="2700000" algn="tl">
                    <a:srgbClr val="000000"/>
                  </a:outerShdw>
                </a:effectLst>
                <a:latin typeface="Times New Roman" pitchFamily="18" charset="0"/>
                <a:cs typeface="Times New Roman" pitchFamily="18" charset="0"/>
              </a:rPr>
              <a:t>)</a:t>
            </a:r>
            <a:r>
              <a:rPr lang="zh-TW" altLang="en-US" sz="2000" dirty="0">
                <a:solidFill>
                  <a:srgbClr val="FF0000"/>
                </a:solidFill>
                <a:effectLst/>
                <a:latin typeface="Times New Roman" pitchFamily="18" charset="0"/>
                <a:cs typeface="Times New Roman" pitchFamily="18" charset="0"/>
              </a:rPr>
              <a:t>相同者，均列為同</a:t>
            </a:r>
          </a:p>
          <a:p>
            <a:r>
              <a:rPr lang="zh-TW" altLang="en-US" sz="2000" dirty="0">
                <a:solidFill>
                  <a:srgbClr val="FF0000"/>
                </a:solidFill>
                <a:effectLst/>
                <a:latin typeface="Times New Roman" pitchFamily="18" charset="0"/>
                <a:cs typeface="Times New Roman" pitchFamily="18" charset="0"/>
              </a:rPr>
              <a:t>                一標示</a:t>
            </a:r>
            <a:r>
              <a:rPr lang="en-US" altLang="zh-TW" sz="2000" dirty="0">
                <a:solidFill>
                  <a:srgbClr val="FF0000"/>
                </a:solidFill>
                <a:effectLst/>
                <a:latin typeface="Times New Roman" pitchFamily="18" charset="0"/>
                <a:cs typeface="Times New Roman" pitchFamily="18" charset="0"/>
              </a:rPr>
              <a:t>(</a:t>
            </a:r>
            <a:r>
              <a:rPr lang="zh-TW" altLang="en-US" sz="2000" dirty="0">
                <a:solidFill>
                  <a:srgbClr val="3333FF"/>
                </a:solidFill>
                <a:effectLst>
                  <a:outerShdw blurRad="38100" dist="38100" dir="2700000" algn="tl">
                    <a:srgbClr val="000000"/>
                  </a:outerShdw>
                </a:effectLst>
                <a:latin typeface="Times New Roman" pitchFamily="18" charset="0"/>
                <a:cs typeface="Times New Roman" pitchFamily="18" charset="0"/>
              </a:rPr>
              <a:t>同分列同級</a:t>
            </a:r>
            <a:r>
              <a:rPr lang="en-US" altLang="zh-TW" sz="2000" dirty="0">
                <a:solidFill>
                  <a:srgbClr val="FF0000"/>
                </a:solidFill>
                <a:effectLst/>
                <a:latin typeface="Times New Roman" pitchFamily="18" charset="0"/>
                <a:cs typeface="Times New Roman" pitchFamily="18" charset="0"/>
              </a:rPr>
              <a:t>)</a:t>
            </a:r>
          </a:p>
          <a:p>
            <a:r>
              <a:rPr lang="zh-TW" altLang="en-US" sz="2000" dirty="0">
                <a:solidFill>
                  <a:srgbClr val="FF0000"/>
                </a:solidFill>
                <a:effectLst/>
              </a:rPr>
              <a:t>           </a:t>
            </a:r>
            <a:r>
              <a:rPr lang="en-US" altLang="zh-TW" sz="2000" dirty="0">
                <a:solidFill>
                  <a:srgbClr val="FF0000"/>
                </a:solidFill>
                <a:effectLst/>
              </a:rPr>
              <a:t>3.</a:t>
            </a:r>
            <a:r>
              <a:rPr lang="zh-TW" altLang="en-US" sz="2000" dirty="0">
                <a:solidFill>
                  <a:srgbClr val="FF0000"/>
                </a:solidFill>
                <a:effectLst/>
              </a:rPr>
              <a:t>表列科目不含</a:t>
            </a:r>
            <a:r>
              <a:rPr lang="zh-TW" altLang="en-US" sz="2000" dirty="0">
                <a:solidFill>
                  <a:srgbClr val="FF00FF"/>
                </a:solidFill>
                <a:effectLst/>
              </a:rPr>
              <a:t>寫作測驗 </a:t>
            </a:r>
          </a:p>
        </p:txBody>
      </p:sp>
      <p:graphicFrame>
        <p:nvGraphicFramePr>
          <p:cNvPr id="12" name="表格 11"/>
          <p:cNvGraphicFramePr>
            <a:graphicFrameLocks noGrp="1"/>
          </p:cNvGraphicFramePr>
          <p:nvPr>
            <p:extLst/>
          </p:nvPr>
        </p:nvGraphicFramePr>
        <p:xfrm>
          <a:off x="250825" y="1052513"/>
          <a:ext cx="8642350" cy="3529015"/>
        </p:xfrm>
        <a:graphic>
          <a:graphicData uri="http://schemas.openxmlformats.org/drawingml/2006/table">
            <a:tbl>
              <a:tblPr/>
              <a:tblGrid>
                <a:gridCol w="720725">
                  <a:extLst>
                    <a:ext uri="{9D8B030D-6E8A-4147-A177-3AD203B41FA5}">
                      <a16:colId xmlns:a16="http://schemas.microsoft.com/office/drawing/2014/main" val="20000"/>
                    </a:ext>
                  </a:extLst>
                </a:gridCol>
                <a:gridCol w="720725">
                  <a:extLst>
                    <a:ext uri="{9D8B030D-6E8A-4147-A177-3AD203B41FA5}">
                      <a16:colId xmlns:a16="http://schemas.microsoft.com/office/drawing/2014/main" val="20001"/>
                    </a:ext>
                  </a:extLst>
                </a:gridCol>
                <a:gridCol w="719138">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gridCol w="719137">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719138">
                  <a:extLst>
                    <a:ext uri="{9D8B030D-6E8A-4147-A177-3AD203B41FA5}">
                      <a16:colId xmlns:a16="http://schemas.microsoft.com/office/drawing/2014/main" val="20007"/>
                    </a:ext>
                  </a:extLst>
                </a:gridCol>
                <a:gridCol w="720725">
                  <a:extLst>
                    <a:ext uri="{9D8B030D-6E8A-4147-A177-3AD203B41FA5}">
                      <a16:colId xmlns:a16="http://schemas.microsoft.com/office/drawing/2014/main" val="20008"/>
                    </a:ext>
                  </a:extLst>
                </a:gridCol>
                <a:gridCol w="719137">
                  <a:extLst>
                    <a:ext uri="{9D8B030D-6E8A-4147-A177-3AD203B41FA5}">
                      <a16:colId xmlns:a16="http://schemas.microsoft.com/office/drawing/2014/main" val="20009"/>
                    </a:ext>
                  </a:extLst>
                </a:gridCol>
                <a:gridCol w="720725">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tblGrid>
              <a:tr h="304800">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en-US" sz="14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ea typeface="新細明體" pitchFamily="18" charset="-120"/>
                          <a:cs typeface="Times New Roman" pitchFamily="18" charset="0"/>
                        </a:rPr>
                        <a:t>等級類別</a:t>
                      </a:r>
                      <a:endParaRPr kumimoji="0" lang="zh-TW" altLang="en-US"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57195" marR="57195"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en-US"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國文</a:t>
                      </a:r>
                      <a:endParaRPr kumimoji="0" lang="zh-TW" altLang="en-US"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英語</a:t>
                      </a:r>
                      <a:endParaRPr kumimoji="0" lang="zh-TW" altLang="en-US" sz="14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數學</a:t>
                      </a:r>
                      <a:endParaRPr kumimoji="0" lang="zh-TW" altLang="en-US" sz="14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社會</a:t>
                      </a:r>
                      <a:endParaRPr kumimoji="0" lang="zh-TW" altLang="en-US" sz="14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en-US" sz="1400" b="0"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自然</a:t>
                      </a:r>
                      <a:endParaRPr kumimoji="0" lang="zh-TW" altLang="en-US" sz="14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30213">
                <a:tc rowSpan="3">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en-US" sz="14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精熟</a:t>
                      </a:r>
                      <a:endParaRPr kumimoji="0" lang="zh-TW" altLang="en-US" sz="1400" b="1"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outerShdw blurRad="38100" dist="38100" dir="2700000" algn="tl">
                              <a:srgbClr val="000000"/>
                            </a:outerShdw>
                          </a:effectLst>
                          <a:latin typeface="Times New Roman" pitchFamily="18" charset="0"/>
                          <a:ea typeface="微軟正黑體" pitchFamily="34" charset="-120"/>
                          <a:cs typeface="Times New Roman" pitchFamily="18" charset="0"/>
                        </a:rPr>
                        <a:t>(A)</a:t>
                      </a:r>
                      <a:endParaRPr kumimoji="0" lang="zh-TW" altLang="zh-TW" sz="2000" b="1" i="0" u="none" strike="noStrike" cap="none" normalizeH="0" baseline="0">
                        <a:ln>
                          <a:noFill/>
                        </a:ln>
                        <a:solidFill>
                          <a:srgbClr val="FF0000"/>
                        </a:solidFill>
                        <a:effectLst>
                          <a:outerShdw blurRad="38100" dist="38100" dir="2700000" algn="tl">
                            <a:srgbClr val="000000"/>
                          </a:outerShdw>
                        </a:effectLst>
                        <a:latin typeface="Calibri" pitchFamily="34" charset="0"/>
                        <a:ea typeface="微軟正黑體" pitchFamily="34" charset="-120"/>
                        <a:cs typeface="Times New Roman" pitchFamily="18" charset="0"/>
                      </a:endParaRPr>
                    </a:p>
                  </a:txBody>
                  <a:tcPr marL="57195" marR="57195"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A++</a:t>
                      </a:r>
                      <a:endParaRPr kumimoji="0" lang="zh-TW" altLang="zh-TW" sz="20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kern="1200"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19.87%</a:t>
                      </a:r>
                      <a:endParaRPr kumimoji="0" lang="zh-TW" altLang="zh-TW" sz="1400" b="0" i="0" u="none" strike="noStrike" kern="1200"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6.69%</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1" i="0" u="none" strike="noStrike" cap="none" normalizeH="0" baseline="0" dirty="0">
                          <a:ln>
                            <a:noFill/>
                          </a:ln>
                          <a:solidFill>
                            <a:srgbClr val="3333FF"/>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22.89%</a:t>
                      </a:r>
                      <a:endParaRPr kumimoji="0" lang="zh-TW" altLang="zh-TW" sz="1400" b="1" i="0" u="none" strike="noStrike" cap="none" normalizeH="0" baseline="0" dirty="0">
                        <a:ln>
                          <a:noFill/>
                        </a:ln>
                        <a:solidFill>
                          <a:srgbClr val="3333FF"/>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6.47%</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1" i="0" u="none" strike="noStrike" cap="none" normalizeH="0" baseline="0" dirty="0">
                          <a:ln>
                            <a:noFill/>
                          </a:ln>
                          <a:solidFill>
                            <a:srgbClr val="3333FF"/>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21.88%</a:t>
                      </a:r>
                      <a:endParaRPr kumimoji="0" lang="zh-TW" altLang="zh-TW" sz="1400" b="1" i="0" u="none" strike="noStrike" cap="none" normalizeH="0" baseline="0" dirty="0">
                        <a:ln>
                          <a:noFill/>
                        </a:ln>
                        <a:solidFill>
                          <a:srgbClr val="3333FF"/>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6.34%</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19.08%</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5.03%</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16.78%</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4.47%</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430213">
                <a:tc vMerge="1">
                  <a:txBody>
                    <a:bodyPr/>
                    <a:lstStyle/>
                    <a:p>
                      <a:endParaRPr lang="zh-TW" altLang="en-US"/>
                    </a:p>
                  </a:txBody>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A+</a:t>
                      </a:r>
                      <a:endParaRPr kumimoji="0" lang="zh-TW" altLang="zh-TW" sz="20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6.35%</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5.56%</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5.62%</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5.53%</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4.01%</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428625">
                <a:tc vMerge="1">
                  <a:txBody>
                    <a:bodyPr/>
                    <a:lstStyle/>
                    <a:p>
                      <a:endParaRPr lang="zh-TW" altLang="en-US"/>
                    </a:p>
                  </a:txBody>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A</a:t>
                      </a:r>
                      <a:endParaRPr kumimoji="0" lang="zh-TW" altLang="zh-TW" sz="20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6.83%</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10.86%</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9.92%</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8.52%</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8.30%</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430213">
                <a:tc rowSpan="3">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en-US" sz="14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基礎</a:t>
                      </a:r>
                      <a:endParaRPr kumimoji="0" lang="zh-TW" altLang="en-US" sz="1400" b="1"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outerShdw blurRad="38100" dist="38100" dir="2700000" algn="tl">
                              <a:srgbClr val="000000"/>
                            </a:outerShdw>
                          </a:effectLst>
                          <a:latin typeface="Times New Roman" pitchFamily="18" charset="0"/>
                          <a:ea typeface="微軟正黑體" pitchFamily="34" charset="-120"/>
                          <a:cs typeface="Times New Roman" pitchFamily="18" charset="0"/>
                        </a:rPr>
                        <a:t>(B)</a:t>
                      </a:r>
                      <a:endParaRPr kumimoji="0" lang="zh-TW" altLang="zh-TW" sz="2000" b="1" i="0" u="none" strike="noStrike" cap="none" normalizeH="0" baseline="0">
                        <a:ln>
                          <a:noFill/>
                        </a:ln>
                        <a:solidFill>
                          <a:srgbClr val="FF0000"/>
                        </a:solidFill>
                        <a:effectLst>
                          <a:outerShdw blurRad="38100" dist="38100" dir="2700000" algn="tl">
                            <a:srgbClr val="000000"/>
                          </a:outerShdw>
                        </a:effectLst>
                        <a:latin typeface="Times New Roman" pitchFamily="18" charset="0"/>
                        <a:ea typeface="微軟正黑體" pitchFamily="34" charset="-120"/>
                        <a:cs typeface="Times New Roman" pitchFamily="18" charset="0"/>
                      </a:endParaRPr>
                    </a:p>
                  </a:txBody>
                  <a:tcPr marL="57195" marR="57195"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B++</a:t>
                      </a:r>
                      <a:endParaRPr kumimoji="0" lang="zh-TW" altLang="zh-TW" sz="20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1" i="0" u="none" strike="noStrike" cap="none" normalizeH="0" baseline="0" dirty="0">
                          <a:ln>
                            <a:noFill/>
                          </a:ln>
                          <a:solidFill>
                            <a:srgbClr val="9900FF"/>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64.67%</a:t>
                      </a:r>
                      <a:endParaRPr kumimoji="0" lang="zh-TW" altLang="zh-TW" sz="1400" b="1" i="0" u="none" strike="noStrike" cap="none" normalizeH="0" baseline="0" dirty="0">
                        <a:ln>
                          <a:noFill/>
                        </a:ln>
                        <a:solidFill>
                          <a:srgbClr val="9900FF"/>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16.67%</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46.91%</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11.73%</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50.77%</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14.04%</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1" i="0" u="none" strike="noStrike" cap="none" normalizeH="0" baseline="0" dirty="0">
                          <a:ln>
                            <a:noFill/>
                          </a:ln>
                          <a:solidFill>
                            <a:srgbClr val="9900FF"/>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66.77%</a:t>
                      </a:r>
                      <a:endParaRPr kumimoji="0" lang="zh-TW" altLang="zh-TW" sz="1400" b="1" i="0" u="none" strike="noStrike" cap="none" normalizeH="0" baseline="0" dirty="0">
                        <a:ln>
                          <a:noFill/>
                        </a:ln>
                        <a:solidFill>
                          <a:srgbClr val="9900FF"/>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17.79%</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rowSpan="3">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1" i="0" u="none" strike="noStrike" cap="none" normalizeH="0" baseline="0" dirty="0">
                          <a:ln>
                            <a:noFill/>
                          </a:ln>
                          <a:solidFill>
                            <a:srgbClr val="9900FF"/>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63.08%</a:t>
                      </a:r>
                      <a:endParaRPr kumimoji="0" lang="zh-TW" altLang="zh-TW" sz="1400" b="1" i="0" u="none" strike="noStrike" cap="none" normalizeH="0" baseline="0" dirty="0">
                        <a:ln>
                          <a:noFill/>
                        </a:ln>
                        <a:solidFill>
                          <a:srgbClr val="9900FF"/>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16.15%</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4"/>
                  </a:ext>
                </a:extLst>
              </a:tr>
              <a:tr h="430213">
                <a:tc vMerge="1">
                  <a:txBody>
                    <a:bodyPr/>
                    <a:lstStyle/>
                    <a:p>
                      <a:endParaRPr lang="zh-TW" altLang="en-US"/>
                    </a:p>
                  </a:txBody>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B+</a:t>
                      </a:r>
                      <a:endParaRPr kumimoji="0" lang="zh-TW" altLang="zh-TW" sz="20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15.68%</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11.98%</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12.28%</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17.08%</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15.79%</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5"/>
                  </a:ext>
                </a:extLst>
              </a:tr>
              <a:tr h="430213">
                <a:tc vMerge="1">
                  <a:txBody>
                    <a:bodyPr/>
                    <a:lstStyle/>
                    <a:p>
                      <a:endParaRPr lang="zh-TW" altLang="en-US"/>
                    </a:p>
                  </a:txBody>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B</a:t>
                      </a:r>
                      <a:endParaRPr kumimoji="0" lang="zh-TW" altLang="zh-TW" sz="20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32.32%</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23.20%</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24.45%</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31.90%</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endParaRPr lang="zh-TW" altLang="en-US"/>
                    </a:p>
                  </a:txBody>
                  <a:tcPr/>
                </a:tc>
                <a:tc>
                  <a:txBody>
                    <a:bodyPr/>
                    <a:lstStyle/>
                    <a:p>
                      <a:pPr marL="0" marR="0" lvl="0" indent="0" algn="r"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31.14%</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6"/>
                  </a:ext>
                </a:extLst>
              </a:tr>
              <a:tr h="644525">
                <a:tc>
                  <a:txBody>
                    <a:body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en-US" sz="14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待加強</a:t>
                      </a:r>
                      <a:endParaRPr kumimoji="0" lang="zh-TW" altLang="en-US" sz="1400" b="1"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outerShdw blurRad="38100" dist="38100" dir="2700000" algn="tl">
                              <a:srgbClr val="000000"/>
                            </a:outerShdw>
                          </a:effectLst>
                          <a:latin typeface="Times New Roman" pitchFamily="18" charset="0"/>
                          <a:ea typeface="微軟正黑體" pitchFamily="34" charset="-120"/>
                          <a:cs typeface="Times New Roman" pitchFamily="18" charset="0"/>
                        </a:rPr>
                        <a:t>(C)</a:t>
                      </a:r>
                      <a:endParaRPr kumimoji="0" lang="zh-TW" altLang="zh-TW" sz="2000" b="1" i="0" u="none" strike="noStrike" cap="none" normalizeH="0" baseline="0">
                        <a:ln>
                          <a:noFill/>
                        </a:ln>
                        <a:solidFill>
                          <a:srgbClr val="FF0000"/>
                        </a:solidFill>
                        <a:effectLst>
                          <a:outerShdw blurRad="38100" dist="38100" dir="2700000" algn="tl">
                            <a:srgbClr val="000000"/>
                          </a:outerShdw>
                        </a:effectLst>
                        <a:latin typeface="Times New Roman" pitchFamily="18" charset="0"/>
                        <a:ea typeface="微軟正黑體" pitchFamily="34" charset="-120"/>
                        <a:cs typeface="Times New Roman" pitchFamily="18" charset="0"/>
                      </a:endParaRPr>
                    </a:p>
                  </a:txBody>
                  <a:tcPr marL="57195" marR="57195"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ts val="2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C</a:t>
                      </a:r>
                      <a:endParaRPr kumimoji="0" lang="zh-TW" altLang="zh-TW" sz="2000" b="0" i="0" u="none" strike="noStrike" cap="none" normalizeH="0" baseline="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gridSpan="2">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400" b="1" i="0" u="none" strike="noStrike" cap="none" normalizeH="0" baseline="0" dirty="0">
                          <a:ln>
                            <a:noFill/>
                          </a:ln>
                          <a:solidFill>
                            <a:srgbClr val="00CCFF"/>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15.46%</a:t>
                      </a:r>
                      <a:endParaRPr kumimoji="0" lang="zh-TW" altLang="zh-TW" sz="1400" b="1" i="0" u="none" strike="noStrike" cap="none" normalizeH="0" baseline="0" dirty="0">
                        <a:ln>
                          <a:noFill/>
                        </a:ln>
                        <a:solidFill>
                          <a:srgbClr val="00CCFF"/>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zh-TW" altLang="en-US"/>
                    </a:p>
                  </a:txBody>
                  <a:tcPr/>
                </a:tc>
                <a:tc gridSpan="2">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30.20%</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zh-TW" altLang="en-US"/>
                    </a:p>
                  </a:txBody>
                  <a:tcPr/>
                </a:tc>
                <a:tc gridSpan="2">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400" b="0" i="0" u="none" strike="noStrike" cap="none" normalizeH="0" baseline="0" dirty="0">
                          <a:ln>
                            <a:noFill/>
                          </a:ln>
                          <a:solidFill>
                            <a:srgbClr val="000000"/>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27.35%</a:t>
                      </a:r>
                      <a:endParaRPr kumimoji="0" lang="zh-TW" altLang="zh-TW" sz="14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zh-TW" altLang="en-US"/>
                    </a:p>
                  </a:txBody>
                  <a:tcPr/>
                </a:tc>
                <a:tc gridSpan="2">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400" b="1" i="0" u="none" strike="noStrike" cap="none" normalizeH="0" baseline="0" dirty="0">
                          <a:ln>
                            <a:noFill/>
                          </a:ln>
                          <a:solidFill>
                            <a:srgbClr val="00CCFF"/>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14.15%</a:t>
                      </a:r>
                      <a:endParaRPr kumimoji="0" lang="zh-TW" altLang="zh-TW" sz="1400" b="1" i="0" u="none" strike="noStrike" cap="none" normalizeH="0" baseline="0" dirty="0">
                        <a:ln>
                          <a:noFill/>
                        </a:ln>
                        <a:solidFill>
                          <a:srgbClr val="00CCFF"/>
                        </a:solidFill>
                        <a:effectLst>
                          <a:outerShdw blurRad="38100" dist="38100" dir="2700000" algn="tl">
                            <a:srgbClr val="FFFFFF"/>
                          </a:outerShdw>
                        </a:effectLst>
                        <a:latin typeface="Calibri" pitchFamily="34"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zh-TW" altLang="en-US"/>
                    </a:p>
                  </a:txBody>
                  <a:tcPr/>
                </a:tc>
                <a:tc gridSpan="2">
                  <a:txBody>
                    <a:body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400" b="1" i="0" u="none" strike="noStrike" kern="1200" cap="none" normalizeH="0" baseline="0" dirty="0">
                          <a:ln>
                            <a:noFill/>
                          </a:ln>
                          <a:solidFill>
                            <a:srgbClr val="00CCFF"/>
                          </a:solidFill>
                          <a:effectLst>
                            <a:outerShdw blurRad="38100" dist="38100" dir="2700000" algn="tl">
                              <a:srgbClr val="FFFFFF"/>
                            </a:outerShdw>
                          </a:effectLst>
                          <a:latin typeface="Times New Roman" pitchFamily="18" charset="0"/>
                          <a:ea typeface="微軟正黑體" pitchFamily="34" charset="-120"/>
                          <a:cs typeface="Times New Roman" pitchFamily="18" charset="0"/>
                        </a:rPr>
                        <a:t>20.14%</a:t>
                      </a:r>
                      <a:endParaRPr kumimoji="0" lang="zh-TW" altLang="zh-TW" sz="1400" b="1" i="0" u="none" strike="noStrike" kern="1200" cap="none" normalizeH="0" baseline="0" dirty="0">
                        <a:ln>
                          <a:noFill/>
                        </a:ln>
                        <a:solidFill>
                          <a:srgbClr val="00CCFF"/>
                        </a:solidFill>
                        <a:effectLst>
                          <a:outerShdw blurRad="38100" dist="38100" dir="2700000" algn="tl">
                            <a:srgbClr val="FFFFFF"/>
                          </a:outerShdw>
                        </a:effectLst>
                        <a:latin typeface="Times New Roman" pitchFamily="18" charset="0"/>
                        <a:ea typeface="微軟正黑體" pitchFamily="34" charset="-120"/>
                        <a:cs typeface="Times New Roman" pitchFamily="18" charset="0"/>
                      </a:endParaRPr>
                    </a:p>
                  </a:txBody>
                  <a:tcPr marL="57195" marR="57195"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CC"/>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8" name="Rectangle 2">
            <a:extLst>
              <a:ext uri="{FF2B5EF4-FFF2-40B4-BE49-F238E27FC236}">
                <a16:creationId xmlns:a16="http://schemas.microsoft.com/office/drawing/2014/main" id="{473B2577-E87C-4DEF-9A46-75EAD745E62A}"/>
              </a:ext>
            </a:extLst>
          </p:cNvPr>
          <p:cNvSpPr>
            <a:spLocks noChangeArrowheads="1"/>
          </p:cNvSpPr>
          <p:nvPr/>
        </p:nvSpPr>
        <p:spPr bwMode="auto">
          <a:xfrm>
            <a:off x="1" y="6354763"/>
            <a:ext cx="9143999" cy="503237"/>
          </a:xfrm>
          <a:prstGeom prst="rect">
            <a:avLst/>
          </a:prstGeom>
          <a:solidFill>
            <a:srgbClr val="FFFF00"/>
          </a:solidFill>
          <a:ln w="38100" cmpd="sng">
            <a:solidFill>
              <a:srgbClr val="FF0000"/>
            </a:solidFill>
            <a:prstDash val="solid"/>
            <a:miter lim="800000"/>
            <a:headEnd/>
            <a:tailEnd/>
          </a:ln>
          <a:effectLst/>
        </p:spPr>
        <p:txBody>
          <a:bodyPr anchor="ctr"/>
          <a:lstStyle/>
          <a:p>
            <a:pPr algn="ctr">
              <a:defRPr/>
            </a:pPr>
            <a:r>
              <a:rPr kumimoji="0" lang="en-US" altLang="zh-TW" sz="2800" b="1" dirty="0">
                <a:solidFill>
                  <a:srgbClr val="FF0000"/>
                </a:solidFill>
                <a:effectLst>
                  <a:outerShdw blurRad="38100" dist="38100" dir="2700000" algn="tl">
                    <a:srgbClr val="000000"/>
                  </a:outerShdw>
                </a:effectLst>
                <a:latin typeface="Times New Roman" pitchFamily="18" charset="0"/>
                <a:cs typeface="Times New Roman" pitchFamily="18" charset="0"/>
              </a:rPr>
              <a:t>6/4(</a:t>
            </a:r>
            <a:r>
              <a:rPr kumimoji="0" lang="zh-TW" altLang="en-US" sz="2800" b="1" dirty="0">
                <a:solidFill>
                  <a:srgbClr val="FF0000"/>
                </a:solidFill>
                <a:effectLst>
                  <a:outerShdw blurRad="38100" dist="38100" dir="2700000" algn="tl">
                    <a:srgbClr val="000000"/>
                  </a:outerShdw>
                </a:effectLst>
                <a:latin typeface="Times New Roman" pitchFamily="18" charset="0"/>
                <a:cs typeface="Times New Roman" pitchFamily="18" charset="0"/>
              </a:rPr>
              <a:t>星期五</a:t>
            </a:r>
            <a:r>
              <a:rPr kumimoji="0" lang="en-US" altLang="zh-TW" sz="2800" b="1" dirty="0">
                <a:solidFill>
                  <a:srgbClr val="FF0000"/>
                </a:solidFill>
                <a:effectLst>
                  <a:outerShdw blurRad="38100" dist="38100" dir="2700000" algn="tl">
                    <a:srgbClr val="000000"/>
                  </a:outerShdw>
                </a:effectLst>
                <a:latin typeface="Times New Roman" pitchFamily="18" charset="0"/>
                <a:cs typeface="Times New Roman" pitchFamily="18" charset="0"/>
              </a:rPr>
              <a:t>)</a:t>
            </a:r>
            <a:r>
              <a:rPr kumimoji="0" lang="zh-TW" altLang="en-US" sz="2800" b="1" dirty="0">
                <a:solidFill>
                  <a:srgbClr val="FF0000"/>
                </a:solidFill>
                <a:effectLst>
                  <a:outerShdw blurRad="38100" dist="38100" dir="2700000" algn="tl">
                    <a:srgbClr val="000000"/>
                  </a:outerShdw>
                </a:effectLst>
                <a:latin typeface="Times New Roman" pitchFamily="18" charset="0"/>
                <a:cs typeface="Times New Roman" pitchFamily="18" charset="0"/>
              </a:rPr>
              <a:t> </a:t>
            </a:r>
            <a:r>
              <a:rPr kumimoji="0" lang="en-US" altLang="zh-TW" sz="2800" b="1" u="sng" dirty="0">
                <a:effectLst>
                  <a:outerShdw blurRad="38100" dist="38100" dir="2700000" algn="tl">
                    <a:srgbClr val="FFFFFF"/>
                  </a:outerShdw>
                </a:effectLst>
                <a:latin typeface="Times New Roman" pitchFamily="18" charset="0"/>
                <a:cs typeface="Times New Roman" pitchFamily="18" charset="0"/>
              </a:rPr>
              <a:t>08</a:t>
            </a:r>
            <a:r>
              <a:rPr kumimoji="0" lang="zh-TW" altLang="en-US" sz="2800" b="1" u="sng" dirty="0">
                <a:effectLst>
                  <a:outerShdw blurRad="38100" dist="38100" dir="2700000" algn="tl">
                    <a:srgbClr val="FFFFFF"/>
                  </a:outerShdw>
                </a:effectLst>
                <a:latin typeface="Times New Roman" pitchFamily="18" charset="0"/>
                <a:cs typeface="Times New Roman" pitchFamily="18" charset="0"/>
              </a:rPr>
              <a:t>：</a:t>
            </a:r>
            <a:r>
              <a:rPr kumimoji="0" lang="en-US" altLang="zh-TW" sz="2800" b="1" u="sng" dirty="0">
                <a:effectLst>
                  <a:outerShdw blurRad="38100" dist="38100" dir="2700000" algn="tl">
                    <a:srgbClr val="FFFFFF"/>
                  </a:outerShdw>
                </a:effectLst>
                <a:latin typeface="Times New Roman" pitchFamily="18" charset="0"/>
                <a:cs typeface="Times New Roman" pitchFamily="18" charset="0"/>
              </a:rPr>
              <a:t>00</a:t>
            </a:r>
            <a:r>
              <a:rPr kumimoji="0" lang="zh-TW" altLang="en-US" sz="2800" b="1" dirty="0">
                <a:effectLst>
                  <a:outerShdw blurRad="38100" dist="38100" dir="2700000" algn="tl">
                    <a:srgbClr val="FFFFFF"/>
                  </a:outerShdw>
                </a:effectLst>
                <a:latin typeface="Times New Roman" pitchFamily="18" charset="0"/>
                <a:cs typeface="Times New Roman" pitchFamily="18" charset="0"/>
              </a:rPr>
              <a:t>起，</a:t>
            </a:r>
            <a:r>
              <a:rPr lang="zh-TW" altLang="en-US" sz="2800" b="1" dirty="0">
                <a:solidFill>
                  <a:srgbClr val="FF0000"/>
                </a:solidFill>
                <a:effectLst>
                  <a:outerShdw blurRad="38100" dist="38100" dir="2700000" algn="tl">
                    <a:srgbClr val="C0C0C0"/>
                  </a:outerShdw>
                </a:effectLst>
                <a:latin typeface="Times New Roman" pitchFamily="18" charset="0"/>
                <a:ea typeface="標楷體" pitchFamily="65" charset="-120"/>
              </a:rPr>
              <a:t>網址：</a:t>
            </a:r>
            <a:r>
              <a:rPr lang="en-US" altLang="zh-TW" sz="2800" b="1" dirty="0">
                <a:solidFill>
                  <a:srgbClr val="FF0000"/>
                </a:solidFill>
                <a:effectLst>
                  <a:outerShdw blurRad="38100" dist="38100" dir="2700000" algn="tl">
                    <a:srgbClr val="C0C0C0"/>
                  </a:outerShdw>
                </a:effectLst>
                <a:latin typeface="Times New Roman" pitchFamily="18" charset="0"/>
                <a:ea typeface="標楷體" pitchFamily="65" charset="-120"/>
                <a:hlinkClick r:id="rId2"/>
              </a:rPr>
              <a:t>https://cap.nace.edu.tw</a:t>
            </a:r>
            <a:endParaRPr lang="zh-TW" altLang="en-US" sz="2800" b="1" dirty="0">
              <a:solidFill>
                <a:srgbClr val="FF0000"/>
              </a:solidFill>
              <a:effectLst>
                <a:outerShdw blurRad="38100" dist="38100" dir="2700000" algn="tl">
                  <a:srgbClr val="C0C0C0"/>
                </a:outerShdw>
              </a:effectLst>
              <a:latin typeface="Times New Roman" pitchFamily="18" charset="0"/>
              <a:ea typeface="標楷體" pitchFamily="65" charset="-120"/>
            </a:endParaRPr>
          </a:p>
        </p:txBody>
      </p:sp>
    </p:spTree>
    <p:extLst>
      <p:ext uri="{BB962C8B-B14F-4D97-AF65-F5344CB8AC3E}">
        <p14:creationId xmlns:p14="http://schemas.microsoft.com/office/powerpoint/2010/main" val="1855075985"/>
      </p:ext>
    </p:extLst>
  </p:cSld>
  <p:clrMapOvr>
    <a:masterClrMapping/>
  </p:clrMapOvr>
  <p:transition advTm="5000">
    <p:cut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776195"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b="0">
              <a:effectLst/>
            </a:endParaRPr>
          </a:p>
        </p:txBody>
      </p:sp>
      <p:sp>
        <p:nvSpPr>
          <p:cNvPr id="9" name="文字方塊 8"/>
          <p:cNvSpPr txBox="1"/>
          <p:nvPr/>
        </p:nvSpPr>
        <p:spPr>
          <a:xfrm>
            <a:off x="0" y="333375"/>
            <a:ext cx="9144000" cy="854075"/>
          </a:xfrm>
          <a:prstGeom prst="rect">
            <a:avLst/>
          </a:prstGeom>
          <a:noFill/>
        </p:spPr>
        <p:txBody>
          <a:bodyPr>
            <a:spAutoFit/>
          </a:bodyPr>
          <a:lstStyle/>
          <a:p>
            <a:pPr indent="127000" algn="just">
              <a:spcAft>
                <a:spcPts val="0"/>
              </a:spcAft>
              <a:defRPr/>
            </a:pPr>
            <a:r>
              <a:rPr lang="zh-TW" altLang="zh-TW" sz="2800" kern="100" dirty="0">
                <a:effectLst/>
                <a:latin typeface="Times New Roman"/>
                <a:ea typeface="新細明體"/>
                <a:cs typeface="Times New Roman"/>
              </a:rPr>
              <a:t>各</a:t>
            </a:r>
            <a:r>
              <a:rPr lang="zh-TW" altLang="zh-TW" sz="3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能力等級類別</a:t>
            </a:r>
            <a:r>
              <a:rPr lang="zh-TW" altLang="zh-TW" sz="2800" kern="100" dirty="0">
                <a:effectLst/>
                <a:latin typeface="Times New Roman"/>
                <a:ea typeface="新細明體"/>
                <a:cs typeface="Times New Roman"/>
              </a:rPr>
              <a:t>暨</a:t>
            </a:r>
            <a:r>
              <a:rPr lang="zh-TW" altLang="zh-TW" sz="3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寫作測驗級分</a:t>
            </a:r>
            <a:r>
              <a:rPr lang="zh-TW" altLang="en-US" sz="2000" kern="100" dirty="0">
                <a:latin typeface="Times New Roman"/>
                <a:ea typeface="新細明體"/>
                <a:cs typeface="Times New Roman"/>
              </a:rPr>
              <a:t>之</a:t>
            </a:r>
            <a:r>
              <a:rPr lang="zh-TW" altLang="zh-TW" sz="30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人數</a:t>
            </a:r>
            <a:r>
              <a:rPr lang="en-US" altLang="zh-TW" sz="1200" kern="100" dirty="0">
                <a:effectLst/>
                <a:latin typeface="Times New Roman"/>
                <a:ea typeface="新細明體"/>
                <a:cs typeface="Times New Roman"/>
              </a:rPr>
              <a:t>&amp;</a:t>
            </a:r>
            <a:r>
              <a:rPr lang="zh-TW" altLang="zh-TW" sz="30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百分比</a:t>
            </a:r>
            <a:r>
              <a:rPr lang="zh-TW" altLang="zh-TW" sz="2800" kern="100" dirty="0">
                <a:effectLst/>
                <a:latin typeface="Times New Roman"/>
                <a:ea typeface="新細明體"/>
                <a:cs typeface="Times New Roman"/>
              </a:rPr>
              <a:t>統計表</a:t>
            </a:r>
            <a:endParaRPr lang="en-US" altLang="zh-TW" sz="2800" kern="100" dirty="0">
              <a:effectLst/>
              <a:latin typeface="Times New Roman"/>
              <a:ea typeface="新細明體"/>
              <a:cs typeface="Times New Roman"/>
            </a:endParaRPr>
          </a:p>
          <a:p>
            <a:pPr indent="127000" algn="ctr">
              <a:spcAft>
                <a:spcPts val="0"/>
              </a:spcAft>
              <a:defRPr/>
            </a:pPr>
            <a:r>
              <a:rPr lang="en-US" altLang="zh-TW" sz="2000" kern="100" dirty="0">
                <a:effectLst/>
                <a:latin typeface="Times New Roman"/>
                <a:ea typeface="新細明體"/>
                <a:cs typeface="Times New Roman"/>
              </a:rPr>
              <a:t>(</a:t>
            </a:r>
            <a:r>
              <a:rPr lang="zh-TW" altLang="en-US" sz="2000" kern="100" dirty="0">
                <a:effectLst/>
                <a:latin typeface="Times New Roman"/>
                <a:ea typeface="新細明體"/>
                <a:cs typeface="Times New Roman"/>
              </a:rPr>
              <a:t>計</a:t>
            </a:r>
            <a:r>
              <a:rPr lang="en-US" altLang="zh-TW" sz="2000" kern="100" dirty="0">
                <a:solidFill>
                  <a:srgbClr val="FF0000"/>
                </a:solidFill>
                <a:effectLst/>
                <a:latin typeface="Times New Roman"/>
                <a:ea typeface="新細明體"/>
                <a:cs typeface="Times New Roman"/>
              </a:rPr>
              <a:t>84</a:t>
            </a:r>
            <a:r>
              <a:rPr lang="zh-TW" altLang="en-US" sz="2000" kern="100" dirty="0">
                <a:effectLst/>
                <a:latin typeface="Times New Roman"/>
                <a:ea typeface="新細明體"/>
                <a:cs typeface="Times New Roman"/>
              </a:rPr>
              <a:t>種</a:t>
            </a:r>
            <a:r>
              <a:rPr lang="en-US" altLang="zh-TW" sz="2000" kern="100" dirty="0">
                <a:effectLst/>
                <a:latin typeface="Times New Roman"/>
                <a:ea typeface="新細明體"/>
                <a:cs typeface="Times New Roman"/>
              </a:rPr>
              <a:t>)</a:t>
            </a:r>
            <a:endParaRPr lang="zh-TW" altLang="en-US" sz="2000" b="0" dirty="0">
              <a:effectLst/>
            </a:endParaRPr>
          </a:p>
        </p:txBody>
      </p:sp>
      <p:graphicFrame>
        <p:nvGraphicFramePr>
          <p:cNvPr id="776197" name="Group 5"/>
          <p:cNvGraphicFramePr>
            <a:graphicFrameLocks noGrp="1"/>
          </p:cNvGraphicFramePr>
          <p:nvPr>
            <p:extLst/>
          </p:nvPr>
        </p:nvGraphicFramePr>
        <p:xfrm>
          <a:off x="323850" y="1341438"/>
          <a:ext cx="8496300" cy="4706941"/>
        </p:xfrm>
        <a:graphic>
          <a:graphicData uri="http://schemas.openxmlformats.org/drawingml/2006/table">
            <a:tbl>
              <a:tblPr/>
              <a:tblGrid>
                <a:gridCol w="792163">
                  <a:extLst>
                    <a:ext uri="{9D8B030D-6E8A-4147-A177-3AD203B41FA5}">
                      <a16:colId xmlns:a16="http://schemas.microsoft.com/office/drawing/2014/main" val="20000"/>
                    </a:ext>
                  </a:extLst>
                </a:gridCol>
                <a:gridCol w="573087">
                  <a:extLst>
                    <a:ext uri="{9D8B030D-6E8A-4147-A177-3AD203B41FA5}">
                      <a16:colId xmlns:a16="http://schemas.microsoft.com/office/drawing/2014/main" val="20001"/>
                    </a:ext>
                  </a:extLst>
                </a:gridCol>
                <a:gridCol w="792163">
                  <a:extLst>
                    <a:ext uri="{9D8B030D-6E8A-4147-A177-3AD203B41FA5}">
                      <a16:colId xmlns:a16="http://schemas.microsoft.com/office/drawing/2014/main" val="20002"/>
                    </a:ext>
                  </a:extLst>
                </a:gridCol>
                <a:gridCol w="528637">
                  <a:extLst>
                    <a:ext uri="{9D8B030D-6E8A-4147-A177-3AD203B41FA5}">
                      <a16:colId xmlns:a16="http://schemas.microsoft.com/office/drawing/2014/main" val="20003"/>
                    </a:ext>
                  </a:extLst>
                </a:gridCol>
                <a:gridCol w="528638">
                  <a:extLst>
                    <a:ext uri="{9D8B030D-6E8A-4147-A177-3AD203B41FA5}">
                      <a16:colId xmlns:a16="http://schemas.microsoft.com/office/drawing/2014/main" val="20004"/>
                    </a:ext>
                  </a:extLst>
                </a:gridCol>
                <a:gridCol w="527050">
                  <a:extLst>
                    <a:ext uri="{9D8B030D-6E8A-4147-A177-3AD203B41FA5}">
                      <a16:colId xmlns:a16="http://schemas.microsoft.com/office/drawing/2014/main" val="20005"/>
                    </a:ext>
                  </a:extLst>
                </a:gridCol>
                <a:gridCol w="528637">
                  <a:extLst>
                    <a:ext uri="{9D8B030D-6E8A-4147-A177-3AD203B41FA5}">
                      <a16:colId xmlns:a16="http://schemas.microsoft.com/office/drawing/2014/main" val="20006"/>
                    </a:ext>
                  </a:extLst>
                </a:gridCol>
                <a:gridCol w="528638">
                  <a:extLst>
                    <a:ext uri="{9D8B030D-6E8A-4147-A177-3AD203B41FA5}">
                      <a16:colId xmlns:a16="http://schemas.microsoft.com/office/drawing/2014/main" val="20007"/>
                    </a:ext>
                  </a:extLst>
                </a:gridCol>
                <a:gridCol w="528637">
                  <a:extLst>
                    <a:ext uri="{9D8B030D-6E8A-4147-A177-3AD203B41FA5}">
                      <a16:colId xmlns:a16="http://schemas.microsoft.com/office/drawing/2014/main" val="20008"/>
                    </a:ext>
                  </a:extLst>
                </a:gridCol>
                <a:gridCol w="528638">
                  <a:extLst>
                    <a:ext uri="{9D8B030D-6E8A-4147-A177-3AD203B41FA5}">
                      <a16:colId xmlns:a16="http://schemas.microsoft.com/office/drawing/2014/main" val="20009"/>
                    </a:ext>
                  </a:extLst>
                </a:gridCol>
                <a:gridCol w="527050">
                  <a:extLst>
                    <a:ext uri="{9D8B030D-6E8A-4147-A177-3AD203B41FA5}">
                      <a16:colId xmlns:a16="http://schemas.microsoft.com/office/drawing/2014/main" val="20010"/>
                    </a:ext>
                  </a:extLst>
                </a:gridCol>
                <a:gridCol w="528637">
                  <a:extLst>
                    <a:ext uri="{9D8B030D-6E8A-4147-A177-3AD203B41FA5}">
                      <a16:colId xmlns:a16="http://schemas.microsoft.com/office/drawing/2014/main" val="20011"/>
                    </a:ext>
                  </a:extLst>
                </a:gridCol>
                <a:gridCol w="528638">
                  <a:extLst>
                    <a:ext uri="{9D8B030D-6E8A-4147-A177-3AD203B41FA5}">
                      <a16:colId xmlns:a16="http://schemas.microsoft.com/office/drawing/2014/main" val="20012"/>
                    </a:ext>
                  </a:extLst>
                </a:gridCol>
                <a:gridCol w="528637">
                  <a:extLst>
                    <a:ext uri="{9D8B030D-6E8A-4147-A177-3AD203B41FA5}">
                      <a16:colId xmlns:a16="http://schemas.microsoft.com/office/drawing/2014/main" val="20013"/>
                    </a:ext>
                  </a:extLst>
                </a:gridCol>
                <a:gridCol w="527050">
                  <a:extLst>
                    <a:ext uri="{9D8B030D-6E8A-4147-A177-3AD203B41FA5}">
                      <a16:colId xmlns:a16="http://schemas.microsoft.com/office/drawing/2014/main" val="20014"/>
                    </a:ext>
                  </a:extLst>
                </a:gridCol>
              </a:tblGrid>
              <a:tr h="293688">
                <a:tc gridSpan="3">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能力等級</a:t>
                      </a:r>
                      <a:endParaRPr kumimoji="0" lang="zh-TW" altLang="en-US" sz="2000" b="0"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28575"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12">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outerShdw blurRad="38100" dist="38100" dir="2700000" algn="tl">
                              <a:srgbClr val="000000"/>
                            </a:outerShdw>
                          </a:effectLst>
                          <a:latin typeface="Times New Roman" pitchFamily="18" charset="0"/>
                          <a:ea typeface="新細明體" pitchFamily="18" charset="-120"/>
                          <a:cs typeface="Times New Roman" pitchFamily="18" charset="0"/>
                        </a:rPr>
                        <a:t>寫作測驗</a:t>
                      </a:r>
                      <a:endParaRPr kumimoji="0" lang="zh-TW" altLang="en-US" sz="2000" b="0"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28575" cap="flat" cmpd="dbl"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368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rPr>
                        <a:t>類別</a:t>
                      </a:r>
                      <a:endParaRPr kumimoji="0" lang="zh-TW" altLang="en-US"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rPr>
                        <a:t>人數</a:t>
                      </a:r>
                      <a:endParaRPr kumimoji="0" lang="zh-TW" altLang="en-US"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rPr>
                        <a:t>百分比</a:t>
                      </a:r>
                      <a:endParaRPr kumimoji="0" lang="zh-TW" altLang="en-US"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六級分</a:t>
                      </a:r>
                      <a:endParaRPr kumimoji="0" lang="zh-TW" altLang="en-US" sz="2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3">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五級分</a:t>
                      </a:r>
                      <a:endParaRPr kumimoji="0" lang="zh-TW" altLang="en-US" sz="2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3">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四級分</a:t>
                      </a:r>
                      <a:endParaRPr kumimoji="0" lang="zh-TW" altLang="en-US" sz="2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3">
                  <a:txBody>
                    <a:bodyPr/>
                    <a:lstStyle/>
                    <a:p>
                      <a:pPr marL="0" marR="0" lvl="0" indent="12700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三級分</a:t>
                      </a:r>
                      <a:r>
                        <a:rPr kumimoji="0" lang="zh-TW" altLang="en-US" sz="2000" b="1" i="0" u="none" strike="noStrike" cap="none" normalizeH="0" baseline="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以下</a:t>
                      </a:r>
                      <a:endParaRPr kumimoji="0" lang="zh-TW" altLang="en-US" sz="2000" b="0" i="0" u="none" strike="noStrike" cap="none" normalizeH="0" baseline="0">
                        <a:ln>
                          <a:noFill/>
                        </a:ln>
                        <a:solidFill>
                          <a:srgbClr val="3333FF"/>
                        </a:solidFill>
                        <a:effectLst>
                          <a:outerShdw blurRad="38100" dist="38100" dir="2700000" algn="tl">
                            <a:srgbClr val="000000"/>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121126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rPr>
                        <a:t>在</a:t>
                      </a:r>
                      <a:endParaRPr kumimoji="0" lang="en-US" altLang="zh-TW" sz="1600" b="1"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dirty="0">
                          <a:ln>
                            <a:noFill/>
                          </a:ln>
                          <a:solidFill>
                            <a:srgbClr val="9900CC"/>
                          </a:solidFill>
                          <a:effectLst/>
                          <a:latin typeface="Times New Roman" pitchFamily="18" charset="0"/>
                          <a:ea typeface="新細明體" pitchFamily="18" charset="-120"/>
                          <a:cs typeface="Times New Roman" pitchFamily="18" charset="0"/>
                        </a:rPr>
                        <a:t>此類別</a:t>
                      </a:r>
                      <a:endParaRPr kumimoji="0" lang="en-US" altLang="zh-TW" sz="1000" b="1" i="0" u="none" strike="noStrike" cap="none" normalizeH="0" baseline="0" dirty="0">
                        <a:ln>
                          <a:noFill/>
                        </a:ln>
                        <a:solidFill>
                          <a:srgbClr val="9900CC"/>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rPr>
                        <a:t>人數</a:t>
                      </a:r>
                      <a:endParaRPr kumimoji="0" lang="zh-TW" altLang="en-US" sz="16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rPr>
                        <a:t>占</a:t>
                      </a:r>
                      <a:endParaRPr kumimoji="0" lang="en-US" altLang="zh-TW" sz="1600" b="1"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dirty="0">
                          <a:ln>
                            <a:noFill/>
                          </a:ln>
                          <a:solidFill>
                            <a:srgbClr val="9900CC"/>
                          </a:solidFill>
                          <a:effectLst/>
                          <a:latin typeface="Times New Roman" pitchFamily="18" charset="0"/>
                          <a:ea typeface="新細明體" pitchFamily="18" charset="-120"/>
                          <a:cs typeface="Times New Roman" pitchFamily="18" charset="0"/>
                        </a:rPr>
                        <a:t>此類別</a:t>
                      </a:r>
                      <a:endParaRPr kumimoji="0" lang="en-US" altLang="zh-TW" sz="1000" b="1" i="0" u="none" strike="noStrike" cap="none" normalizeH="0" baseline="0" dirty="0">
                        <a:ln>
                          <a:noFill/>
                        </a:ln>
                        <a:solidFill>
                          <a:srgbClr val="9900CC"/>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dirty="0">
                          <a:ln>
                            <a:noFill/>
                          </a:ln>
                          <a:solidFill>
                            <a:srgbClr val="FF0000"/>
                          </a:solidFill>
                          <a:effectLst/>
                          <a:latin typeface="Times New Roman" pitchFamily="18" charset="0"/>
                          <a:ea typeface="新細明體" pitchFamily="18" charset="-120"/>
                          <a:cs typeface="Times New Roman" pitchFamily="18" charset="0"/>
                        </a:rPr>
                        <a:t>百分比</a:t>
                      </a:r>
                      <a:endParaRPr kumimoji="0" lang="zh-TW" altLang="en-US" sz="10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占</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rPr>
                        <a:t>全部考生</a:t>
                      </a:r>
                      <a:endParaRPr kumimoji="0" lang="en-US" altLang="zh-TW"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百分比</a:t>
                      </a:r>
                      <a:endParaRPr kumimoji="0" lang="zh-TW" altLang="en-US" sz="1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在</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rPr>
                        <a:t>此類別</a:t>
                      </a:r>
                      <a:endParaRPr kumimoji="0" lang="en-US" altLang="zh-TW"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人數</a:t>
                      </a:r>
                      <a:endParaRPr kumimoji="0" lang="zh-TW" altLang="en-US"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占</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rPr>
                        <a:t>此類別</a:t>
                      </a:r>
                      <a:endParaRPr kumimoji="0" lang="en-US" altLang="zh-TW"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百分比</a:t>
                      </a:r>
                      <a:endParaRPr kumimoji="0" lang="zh-TW" altLang="en-US" sz="1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占</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rPr>
                        <a:t>全部考生</a:t>
                      </a:r>
                      <a:endParaRPr kumimoji="0" lang="en-US" altLang="zh-TW"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百分比</a:t>
                      </a:r>
                      <a:endParaRPr kumimoji="0" lang="zh-TW" altLang="en-US" sz="1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在</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rPr>
                        <a:t>此類別</a:t>
                      </a:r>
                      <a:endParaRPr kumimoji="0" lang="en-US" altLang="zh-TW"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人數</a:t>
                      </a:r>
                      <a:endParaRPr kumimoji="0" lang="zh-TW" altLang="en-US"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占</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rPr>
                        <a:t>此類別</a:t>
                      </a:r>
                      <a:endParaRPr kumimoji="0" lang="en-US" altLang="zh-TW"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百分比</a:t>
                      </a:r>
                      <a:endParaRPr kumimoji="0" lang="zh-TW" altLang="en-US" sz="1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占</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rPr>
                        <a:t>全部考生</a:t>
                      </a:r>
                      <a:endParaRPr kumimoji="0" lang="en-US" altLang="zh-TW"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百分比</a:t>
                      </a:r>
                      <a:endParaRPr kumimoji="0" lang="zh-TW" altLang="en-US" sz="1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在</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rPr>
                        <a:t>此類別</a:t>
                      </a:r>
                      <a:endParaRPr kumimoji="0" lang="en-US" altLang="zh-TW"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人數</a:t>
                      </a:r>
                      <a:endParaRPr kumimoji="0" lang="zh-TW" altLang="en-US" sz="16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占</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rPr>
                        <a:t>此類別</a:t>
                      </a:r>
                      <a:endParaRPr kumimoji="0" lang="en-US" altLang="zh-TW" sz="1000" b="1" i="0" u="none" strike="noStrike" cap="none" normalizeH="0" baseline="0">
                        <a:ln>
                          <a:noFill/>
                        </a:ln>
                        <a:solidFill>
                          <a:srgbClr val="9900CC"/>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百分比</a:t>
                      </a:r>
                      <a:endParaRPr kumimoji="0" lang="zh-TW" altLang="en-US" sz="1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占</a:t>
                      </a:r>
                      <a:endParaRPr kumimoji="0" lang="en-US" altLang="zh-TW" sz="16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rPr>
                        <a:t>全部考生</a:t>
                      </a:r>
                      <a:endParaRPr kumimoji="0" lang="en-US" altLang="zh-TW" sz="1600" b="1" i="0" u="none" strike="noStrike" cap="none" normalizeH="0" baseline="0">
                        <a:ln>
                          <a:noFill/>
                        </a:ln>
                        <a:solidFill>
                          <a:srgbClr val="3333FF"/>
                        </a:solidFill>
                        <a:effectLst/>
                        <a:latin typeface="Times New Roman" pitchFamily="18" charset="0"/>
                        <a:ea typeface="新細明體" pitchFamily="18" charset="-120"/>
                        <a:cs typeface="Times New Roman" pitchFamily="18" charset="0"/>
                      </a:endParaRPr>
                    </a:p>
                    <a:p>
                      <a:pPr marL="0" marR="0" lvl="0" indent="0" algn="l" defTabSz="914400" rtl="0" eaLnBrk="1" fontAlgn="base" latinLnBrk="0" hangingPunct="1">
                        <a:lnSpc>
                          <a:spcPts val="2000"/>
                        </a:lnSpc>
                        <a:spcBef>
                          <a:spcPct val="0"/>
                        </a:spcBef>
                        <a:spcAft>
                          <a:spcPct val="0"/>
                        </a:spcAft>
                        <a:buClrTx/>
                        <a:buSzTx/>
                        <a:buFontTx/>
                        <a:buNone/>
                        <a:tabLst/>
                      </a:pPr>
                      <a:r>
                        <a:rPr kumimoji="0" lang="zh-TW" altLang="en-US" sz="1000" b="1" i="0" u="none" strike="noStrike" cap="none" normalizeH="0" baseline="0">
                          <a:ln>
                            <a:noFill/>
                          </a:ln>
                          <a:solidFill>
                            <a:srgbClr val="FF0000"/>
                          </a:solidFill>
                          <a:effectLst/>
                          <a:latin typeface="Times New Roman" pitchFamily="18" charset="0"/>
                          <a:ea typeface="新細明體" pitchFamily="18" charset="-120"/>
                          <a:cs typeface="Times New Roman" pitchFamily="18" charset="0"/>
                        </a:rPr>
                        <a:t>百分比</a:t>
                      </a:r>
                      <a:endParaRPr kumimoji="0" lang="zh-TW" altLang="en-US" sz="10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0196" marR="60196" marT="0" marB="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dirty="0">
                          <a:ln>
                            <a:noFill/>
                          </a:ln>
                          <a:solidFill>
                            <a:srgbClr val="FF0000"/>
                          </a:solidFill>
                          <a:effectLst>
                            <a:outerShdw blurRad="38100" dist="38100" dir="2700000" algn="tl">
                              <a:srgbClr val="FFFFFF"/>
                            </a:outerShdw>
                          </a:effectLst>
                          <a:latin typeface="Times New Roman" pitchFamily="18" charset="0"/>
                          <a:ea typeface="新細明體" pitchFamily="18" charset="-120"/>
                          <a:cs typeface="Times New Roman" pitchFamily="18" charset="0"/>
                        </a:rPr>
                        <a:t>5A</a:t>
                      </a:r>
                      <a:r>
                        <a:rPr kumimoji="0" lang="en-US" altLang="zh-TW" sz="1000" b="1"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0B0C</a:t>
                      </a:r>
                      <a:endParaRPr kumimoji="0" lang="zh-TW" altLang="zh-TW" sz="1000" b="1"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0196" marR="60196"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17066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200" b="1" i="0" u="none" strike="noStrike" cap="none" normalizeH="0" baseline="0" dirty="0">
                          <a:ln>
                            <a:noFill/>
                          </a:ln>
                          <a:solidFill>
                            <a:srgbClr val="FF0000"/>
                          </a:solidFill>
                          <a:effectLst>
                            <a:outerShdw blurRad="38100" dist="38100" dir="2700000" algn="tl">
                              <a:srgbClr val="FFFFFF"/>
                            </a:outerShdw>
                          </a:effectLst>
                          <a:latin typeface="Arial" pitchFamily="34" charset="0"/>
                          <a:ea typeface="新細明體" pitchFamily="18" charset="-120"/>
                        </a:rPr>
                        <a:t>8.07%</a:t>
                      </a:r>
                    </a:p>
                  </a:txBody>
                  <a:tcPr marL="0" marR="0"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713</a:t>
                      </a:r>
                    </a:p>
                  </a:txBody>
                  <a:tcPr marL="0" marR="0"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4.18%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8051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47.18%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3.81%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8147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47.74%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3.85%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155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0.91%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0.07%</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新細明體" pitchFamily="18" charset="-120"/>
                          <a:cs typeface="Times New Roman" pitchFamily="18" charset="0"/>
                        </a:rPr>
                        <a:t>4A1B0C</a:t>
                      </a:r>
                      <a:endParaRPr kumimoji="0" lang="zh-TW" altLang="zh-TW" sz="1400" b="1"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新細明體" pitchFamily="18" charset="-120"/>
                        <a:cs typeface="Times New Roman" pitchFamily="18" charset="0"/>
                      </a:endParaRPr>
                    </a:p>
                  </a:txBody>
                  <a:tcPr marL="60196" marR="60196"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10422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4.93%</a:t>
                      </a:r>
                    </a:p>
                  </a:txBody>
                  <a:tcPr marL="0" marR="0"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143</a:t>
                      </a:r>
                    </a:p>
                  </a:txBody>
                  <a:tcPr marL="0" marR="0"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1.37%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3795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36.41%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1.80%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6297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60.42%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2.98%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187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1.79%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0.09%</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新細明體" pitchFamily="18" charset="-120"/>
                          <a:cs typeface="Times New Roman" pitchFamily="18" charset="0"/>
                        </a:rPr>
                        <a:t>4A0B1C</a:t>
                      </a:r>
                      <a:endParaRPr kumimoji="0" lang="zh-TW" altLang="zh-TW" sz="1400" b="1"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新細明體" pitchFamily="18" charset="-120"/>
                        <a:cs typeface="Times New Roman" pitchFamily="18" charset="0"/>
                      </a:endParaRPr>
                    </a:p>
                  </a:txBody>
                  <a:tcPr marL="60196" marR="60196"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tx1"/>
                          </a:solidFill>
                          <a:effectLst>
                            <a:outerShdw blurRad="38100" dist="38100" dir="2700000" algn="tl">
                              <a:srgbClr val="FFFFFF"/>
                            </a:outerShdw>
                          </a:effectLst>
                          <a:latin typeface="Arial" pitchFamily="34" charset="0"/>
                          <a:ea typeface="新細明體" pitchFamily="18" charset="-120"/>
                        </a:rPr>
                        <a:t>0.01%</a:t>
                      </a:r>
                    </a:p>
                  </a:txBody>
                  <a:tcPr marL="0" marR="0"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a:t>
                      </a:r>
                    </a:p>
                  </a:txBody>
                  <a:tcPr marL="0" marR="0"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25.00%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62.50%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12.50%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0.00%</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a:ln>
                            <a:noFill/>
                          </a:ln>
                          <a:solidFill>
                            <a:schemeClr val="tx1"/>
                          </a:solidFill>
                          <a:effectLst>
                            <a:outerShdw blurRad="38100" dist="38100" dir="2700000" algn="tl">
                              <a:srgbClr val="FFFFFF"/>
                            </a:outerShdw>
                          </a:effectLst>
                          <a:latin typeface="Times New Roman" pitchFamily="18" charset="0"/>
                          <a:ea typeface="新細明體" pitchFamily="18" charset="-120"/>
                          <a:cs typeface="Times New Roman" pitchFamily="18" charset="0"/>
                        </a:rPr>
                        <a:t>3A2B0C</a:t>
                      </a:r>
                      <a:endParaRPr kumimoji="0" lang="zh-TW" altLang="zh-TW" sz="1400" b="1"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10843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5.13%</a:t>
                      </a:r>
                    </a:p>
                  </a:txBody>
                  <a:tcPr marL="0" marR="0"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110</a:t>
                      </a:r>
                    </a:p>
                  </a:txBody>
                  <a:tcPr marL="0" marR="0"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1.01%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3235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29.83%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1.53%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7224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66.62%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3.42%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274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2.53%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0.13%</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266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chemeClr val="tx1"/>
                          </a:solidFill>
                          <a:effectLst>
                            <a:outerShdw blurRad="38100" dist="38100" dir="2700000" algn="tl">
                              <a:srgbClr val="FFFFFF"/>
                            </a:outerShdw>
                          </a:effectLst>
                          <a:latin typeface="Times New Roman" pitchFamily="18" charset="0"/>
                          <a:ea typeface="新細明體" pitchFamily="18" charset="-120"/>
                          <a:cs typeface="Times New Roman" pitchFamily="18" charset="0"/>
                        </a:rPr>
                        <a:t>…</a:t>
                      </a:r>
                      <a:endParaRPr kumimoji="0" lang="zh-TW" altLang="zh-TW" sz="14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dirty="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chemeClr val="tx1"/>
                          </a:solidFill>
                          <a:effectLst>
                            <a:outerShdw blurRad="38100" dist="38100" dir="2700000" algn="tl">
                              <a:srgbClr val="FFFFFF"/>
                            </a:outerShdw>
                          </a:effectLst>
                          <a:latin typeface="Times New Roman" pitchFamily="18" charset="0"/>
                          <a:ea typeface="新細明體" pitchFamily="18" charset="-120"/>
                          <a:cs typeface="Times New Roman" pitchFamily="18" charset="0"/>
                        </a:rPr>
                        <a:t>0A1B4C</a:t>
                      </a:r>
                      <a:endParaRPr kumimoji="0" lang="zh-TW" altLang="zh-TW" sz="14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12704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6.01%</a:t>
                      </a:r>
                    </a:p>
                  </a:txBody>
                  <a:tcPr marL="0" marR="0"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a:t>
                      </a:r>
                    </a:p>
                  </a:txBody>
                  <a:tcPr marL="0" marR="0"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1.73%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6845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53.88%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3.24%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5639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44.39%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2.67%</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8"/>
                  </a:ext>
                </a:extLst>
              </a:tr>
              <a:tr h="436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a:ln>
                            <a:noFill/>
                          </a:ln>
                          <a:solidFill>
                            <a:schemeClr val="tx1"/>
                          </a:solidFill>
                          <a:effectLst>
                            <a:outerShdw blurRad="38100" dist="38100" dir="2700000" algn="tl">
                              <a:srgbClr val="FFFFFF"/>
                            </a:outerShdw>
                          </a:effectLst>
                          <a:latin typeface="Times New Roman" pitchFamily="18" charset="0"/>
                          <a:ea typeface="新細明體" pitchFamily="18" charset="-120"/>
                          <a:cs typeface="Times New Roman" pitchFamily="18" charset="0"/>
                        </a:rPr>
                        <a:t>0A0B5C</a:t>
                      </a:r>
                      <a:endParaRPr kumimoji="0" lang="zh-TW" altLang="zh-TW" sz="1400" b="1" i="0" u="none" strike="noStrike" cap="none" normalizeH="0" baseline="0">
                        <a:ln>
                          <a:noFill/>
                        </a:ln>
                        <a:solidFill>
                          <a:schemeClr val="tx1"/>
                        </a:solidFill>
                        <a:effectLst>
                          <a:outerShdw blurRad="38100" dist="38100" dir="2700000" algn="tl">
                            <a:srgbClr val="FFFFFF"/>
                          </a:outerShdw>
                        </a:effectLst>
                        <a:latin typeface="Calibri" pitchFamily="34" charset="0"/>
                        <a:ea typeface="新細明體" pitchFamily="18" charset="-120"/>
                        <a:cs typeface="Times New Roman" pitchFamily="18" charset="0"/>
                      </a:endParaRPr>
                    </a:p>
                  </a:txBody>
                  <a:tcPr marL="60196" marR="60196"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14190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6.71%</a:t>
                      </a:r>
                    </a:p>
                  </a:txBody>
                  <a:tcPr marL="0" marR="0"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a:t>
                      </a:r>
                    </a:p>
                  </a:txBody>
                  <a:tcPr marL="0" marR="0"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1110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0.78%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0.05%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5006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35.28%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2.37%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9074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63.95%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chemeClr val="tx1"/>
                          </a:solidFill>
                          <a:effectLst>
                            <a:outerShdw blurRad="38100" dist="38100" dir="2700000" algn="tl">
                              <a:srgbClr val="FFFFFF"/>
                            </a:outerShdw>
                          </a:effectLst>
                          <a:latin typeface="Arial" pitchFamily="34" charset="0"/>
                          <a:ea typeface="新細明體" pitchFamily="18" charset="-120"/>
                        </a:rPr>
                        <a:t>4.29%</a:t>
                      </a:r>
                    </a:p>
                  </a:txBody>
                  <a:tcPr marL="0" marR="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9"/>
                  </a:ext>
                </a:extLst>
              </a:tr>
            </a:tbl>
          </a:graphicData>
        </a:graphic>
      </p:graphicFrame>
      <p:sp>
        <p:nvSpPr>
          <p:cNvPr id="7" name="Rectangle 2">
            <a:extLst>
              <a:ext uri="{FF2B5EF4-FFF2-40B4-BE49-F238E27FC236}">
                <a16:creationId xmlns:a16="http://schemas.microsoft.com/office/drawing/2014/main" id="{6E2E263D-180A-4BCA-848F-3349E2D13FE8}"/>
              </a:ext>
            </a:extLst>
          </p:cNvPr>
          <p:cNvSpPr>
            <a:spLocks noChangeArrowheads="1"/>
          </p:cNvSpPr>
          <p:nvPr/>
        </p:nvSpPr>
        <p:spPr bwMode="auto">
          <a:xfrm>
            <a:off x="0" y="6326188"/>
            <a:ext cx="9143999" cy="503237"/>
          </a:xfrm>
          <a:prstGeom prst="rect">
            <a:avLst/>
          </a:prstGeom>
          <a:solidFill>
            <a:srgbClr val="FFFF00"/>
          </a:solidFill>
          <a:ln w="38100" cmpd="sng">
            <a:solidFill>
              <a:srgbClr val="FF0000"/>
            </a:solidFill>
            <a:prstDash val="solid"/>
            <a:miter lim="800000"/>
            <a:headEnd/>
            <a:tailEnd/>
          </a:ln>
          <a:effectLst/>
        </p:spPr>
        <p:txBody>
          <a:bodyPr anchor="ctr"/>
          <a:lstStyle/>
          <a:p>
            <a:pPr algn="ctr">
              <a:defRPr/>
            </a:pPr>
            <a:r>
              <a:rPr kumimoji="0" lang="en-US" altLang="zh-TW" sz="2800" b="1" dirty="0">
                <a:solidFill>
                  <a:srgbClr val="FF0000"/>
                </a:solidFill>
                <a:effectLst>
                  <a:outerShdw blurRad="38100" dist="38100" dir="2700000" algn="tl">
                    <a:srgbClr val="000000"/>
                  </a:outerShdw>
                </a:effectLst>
                <a:latin typeface="Times New Roman" pitchFamily="18" charset="0"/>
                <a:cs typeface="Times New Roman" pitchFamily="18" charset="0"/>
              </a:rPr>
              <a:t>6/4(</a:t>
            </a:r>
            <a:r>
              <a:rPr kumimoji="0" lang="zh-TW" altLang="en-US" sz="2800" b="1" dirty="0">
                <a:solidFill>
                  <a:srgbClr val="FF0000"/>
                </a:solidFill>
                <a:effectLst>
                  <a:outerShdw blurRad="38100" dist="38100" dir="2700000" algn="tl">
                    <a:srgbClr val="000000"/>
                  </a:outerShdw>
                </a:effectLst>
                <a:latin typeface="Times New Roman" pitchFamily="18" charset="0"/>
                <a:cs typeface="Times New Roman" pitchFamily="18" charset="0"/>
              </a:rPr>
              <a:t>星期五</a:t>
            </a:r>
            <a:r>
              <a:rPr kumimoji="0" lang="en-US" altLang="zh-TW" sz="2800" b="1" dirty="0">
                <a:solidFill>
                  <a:srgbClr val="FF0000"/>
                </a:solidFill>
                <a:effectLst>
                  <a:outerShdw blurRad="38100" dist="38100" dir="2700000" algn="tl">
                    <a:srgbClr val="000000"/>
                  </a:outerShdw>
                </a:effectLst>
                <a:latin typeface="Times New Roman" pitchFamily="18" charset="0"/>
                <a:cs typeface="Times New Roman" pitchFamily="18" charset="0"/>
              </a:rPr>
              <a:t>)</a:t>
            </a:r>
            <a:r>
              <a:rPr kumimoji="0" lang="zh-TW" altLang="en-US" sz="2800" b="1" dirty="0">
                <a:solidFill>
                  <a:srgbClr val="FF0000"/>
                </a:solidFill>
                <a:effectLst>
                  <a:outerShdw blurRad="38100" dist="38100" dir="2700000" algn="tl">
                    <a:srgbClr val="000000"/>
                  </a:outerShdw>
                </a:effectLst>
                <a:latin typeface="Times New Roman" pitchFamily="18" charset="0"/>
                <a:cs typeface="Times New Roman" pitchFamily="18" charset="0"/>
              </a:rPr>
              <a:t> </a:t>
            </a:r>
            <a:r>
              <a:rPr kumimoji="0" lang="en-US" altLang="zh-TW" sz="2800" b="1" u="sng" dirty="0">
                <a:effectLst>
                  <a:outerShdw blurRad="38100" dist="38100" dir="2700000" algn="tl">
                    <a:srgbClr val="FFFFFF"/>
                  </a:outerShdw>
                </a:effectLst>
                <a:latin typeface="Times New Roman" pitchFamily="18" charset="0"/>
                <a:cs typeface="Times New Roman" pitchFamily="18" charset="0"/>
              </a:rPr>
              <a:t>08</a:t>
            </a:r>
            <a:r>
              <a:rPr kumimoji="0" lang="zh-TW" altLang="en-US" sz="2800" b="1" u="sng" dirty="0">
                <a:effectLst>
                  <a:outerShdw blurRad="38100" dist="38100" dir="2700000" algn="tl">
                    <a:srgbClr val="FFFFFF"/>
                  </a:outerShdw>
                </a:effectLst>
                <a:latin typeface="Times New Roman" pitchFamily="18" charset="0"/>
                <a:cs typeface="Times New Roman" pitchFamily="18" charset="0"/>
              </a:rPr>
              <a:t>：</a:t>
            </a:r>
            <a:r>
              <a:rPr kumimoji="0" lang="en-US" altLang="zh-TW" sz="2800" b="1" u="sng" dirty="0">
                <a:effectLst>
                  <a:outerShdw blurRad="38100" dist="38100" dir="2700000" algn="tl">
                    <a:srgbClr val="FFFFFF"/>
                  </a:outerShdw>
                </a:effectLst>
                <a:latin typeface="Times New Roman" pitchFamily="18" charset="0"/>
                <a:cs typeface="Times New Roman" pitchFamily="18" charset="0"/>
              </a:rPr>
              <a:t>00</a:t>
            </a:r>
            <a:r>
              <a:rPr kumimoji="0" lang="zh-TW" altLang="en-US" sz="2800" b="1" dirty="0">
                <a:effectLst>
                  <a:outerShdw blurRad="38100" dist="38100" dir="2700000" algn="tl">
                    <a:srgbClr val="FFFFFF"/>
                  </a:outerShdw>
                </a:effectLst>
                <a:latin typeface="Times New Roman" pitchFamily="18" charset="0"/>
                <a:cs typeface="Times New Roman" pitchFamily="18" charset="0"/>
              </a:rPr>
              <a:t>起，</a:t>
            </a:r>
            <a:r>
              <a:rPr lang="zh-TW" altLang="en-US" sz="2800" b="1" dirty="0">
                <a:solidFill>
                  <a:srgbClr val="FF0000"/>
                </a:solidFill>
                <a:effectLst>
                  <a:outerShdw blurRad="38100" dist="38100" dir="2700000" algn="tl">
                    <a:srgbClr val="C0C0C0"/>
                  </a:outerShdw>
                </a:effectLst>
                <a:latin typeface="Times New Roman" pitchFamily="18" charset="0"/>
                <a:ea typeface="標楷體" pitchFamily="65" charset="-120"/>
              </a:rPr>
              <a:t>網址：</a:t>
            </a:r>
            <a:r>
              <a:rPr lang="en-US" altLang="zh-TW" sz="2800" b="1" dirty="0">
                <a:solidFill>
                  <a:srgbClr val="FF0000"/>
                </a:solidFill>
                <a:effectLst>
                  <a:outerShdw blurRad="38100" dist="38100" dir="2700000" algn="tl">
                    <a:srgbClr val="C0C0C0"/>
                  </a:outerShdw>
                </a:effectLst>
                <a:latin typeface="Times New Roman" pitchFamily="18" charset="0"/>
                <a:ea typeface="標楷體" pitchFamily="65" charset="-120"/>
                <a:hlinkClick r:id="rId2"/>
              </a:rPr>
              <a:t>https://cap.nace.edu.tw</a:t>
            </a:r>
            <a:endParaRPr lang="zh-TW" altLang="en-US" sz="2800" b="1" dirty="0">
              <a:solidFill>
                <a:srgbClr val="FF0000"/>
              </a:solidFill>
              <a:effectLst>
                <a:outerShdw blurRad="38100" dist="38100" dir="2700000" algn="tl">
                  <a:srgbClr val="C0C0C0"/>
                </a:outerShdw>
              </a:effectLst>
              <a:latin typeface="Times New Roman" pitchFamily="18" charset="0"/>
              <a:ea typeface="標楷體" pitchFamily="65" charset="-120"/>
            </a:endParaRPr>
          </a:p>
        </p:txBody>
      </p:sp>
    </p:spTree>
    <p:extLst>
      <p:ext uri="{BB962C8B-B14F-4D97-AF65-F5344CB8AC3E}">
        <p14:creationId xmlns:p14="http://schemas.microsoft.com/office/powerpoint/2010/main" val="791135693"/>
      </p:ext>
    </p:extLst>
  </p:cSld>
  <p:clrMapOvr>
    <a:masterClrMapping/>
  </p:clrMapOvr>
  <p:transition advTm="5000">
    <p:cut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357158" y="642918"/>
            <a:ext cx="8429684" cy="785818"/>
          </a:xfrm>
          <a:prstGeom prst="rect">
            <a:avLst/>
          </a:prstGeom>
          <a:solidFill>
            <a:srgbClr val="FFCCFF"/>
          </a:solidFill>
          <a:ln w="12700">
            <a:solidFill>
              <a:srgbClr val="3333FF"/>
            </a:solidFill>
            <a:miter lim="800000"/>
            <a:headEnd/>
            <a:tailEnd/>
          </a:ln>
        </p:spPr>
        <p:txBody>
          <a:bodyPr anchor="ctr"/>
          <a:lstStyle/>
          <a:p>
            <a:pPr eaLnBrk="0" hangingPunct="0">
              <a:defRPr/>
            </a:pPr>
            <a:r>
              <a:rPr lang="en-US" altLang="zh-TW" sz="3600" dirty="0">
                <a:solidFill>
                  <a:srgbClr val="008000"/>
                </a:solidFill>
                <a:effectLst>
                  <a:outerShdw blurRad="38100" dist="38100" dir="2700000" algn="tl">
                    <a:srgbClr val="000000"/>
                  </a:outerShdw>
                </a:effectLst>
                <a:latin typeface="Times New Roman" pitchFamily="18" charset="0"/>
                <a:cs typeface="Times New Roman" pitchFamily="18" charset="0"/>
              </a:rPr>
              <a:t>3</a:t>
            </a:r>
            <a:r>
              <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rPr>
              <a:t>.</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教育機會均等原則</a:t>
            </a:r>
            <a:r>
              <a:rPr lang="en-US" altLang="zh-TW" sz="2000" b="1" dirty="0">
                <a:effectLst>
                  <a:outerShdw blurRad="38100" dist="38100" dir="2700000" algn="tl">
                    <a:srgbClr val="000000"/>
                  </a:outerShdw>
                </a:effectLst>
                <a:latin typeface="Times New Roman" pitchFamily="18" charset="0"/>
                <a:cs typeface="Times New Roman" pitchFamily="18" charset="0"/>
              </a:rPr>
              <a:t>(</a:t>
            </a:r>
            <a:r>
              <a:rPr lang="zh-TW" altLang="en-US" sz="2000" b="1" dirty="0">
                <a:effectLst>
                  <a:outerShdw blurRad="38100" dist="38100" dir="2700000" algn="tl">
                    <a:srgbClr val="000000"/>
                  </a:outerShdw>
                </a:effectLst>
                <a:latin typeface="Times New Roman" pitchFamily="18" charset="0"/>
                <a:cs typeface="Times New Roman" pitchFamily="18" charset="0"/>
              </a:rPr>
              <a:t>每個人都只能佔一個缺</a:t>
            </a:r>
            <a:r>
              <a:rPr lang="en-US" altLang="zh-TW" sz="2000" b="1" dirty="0">
                <a:effectLst>
                  <a:outerShdw blurRad="38100" dist="38100" dir="2700000" algn="tl">
                    <a:srgbClr val="000000"/>
                  </a:outerShdw>
                </a:effectLst>
                <a:latin typeface="Times New Roman" pitchFamily="18" charset="0"/>
                <a:cs typeface="Times New Roman" pitchFamily="18" charset="0"/>
              </a:rPr>
              <a:t>)</a:t>
            </a:r>
            <a:endParaRPr lang="zh-TW" altLang="en-US" sz="2000" b="1" dirty="0">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7" name="矩形 6"/>
          <p:cNvSpPr/>
          <p:nvPr/>
        </p:nvSpPr>
        <p:spPr>
          <a:xfrm>
            <a:off x="714348" y="2000240"/>
            <a:ext cx="7643866" cy="2400657"/>
          </a:xfrm>
          <a:prstGeom prst="rect">
            <a:avLst/>
          </a:prstGeom>
          <a:solidFill>
            <a:srgbClr val="FFFFCC"/>
          </a:solidFill>
        </p:spPr>
        <p:txBody>
          <a:bodyPr wrap="square">
            <a:spAutoFit/>
          </a:bodyPr>
          <a:lstStyle/>
          <a:p>
            <a:pPr algn="just"/>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招生簡章中，通常都會有一段話：</a:t>
            </a:r>
            <a:endPar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lgn="just">
              <a:spcBef>
                <a:spcPts val="600"/>
              </a:spcBef>
            </a:pPr>
            <a:r>
              <a:rPr lang="zh-TW" altLang="en-US" sz="2400" b="1" dirty="0">
                <a:effectLst>
                  <a:outerShdw blurRad="38100" dist="38100" dir="2700000" algn="tl">
                    <a:srgbClr val="000000">
                      <a:alpha val="43137"/>
                    </a:srgbClr>
                  </a:outerShdw>
                </a:effectLst>
              </a:rPr>
              <a:t>已獲任一所高中職或五專錄取並</a:t>
            </a:r>
            <a:r>
              <a:rPr lang="zh-TW" altLang="en-US" sz="2400" b="1" dirty="0">
                <a:solidFill>
                  <a:srgbClr val="FF0000"/>
                </a:solidFill>
                <a:effectLst>
                  <a:outerShdw blurRad="38100" dist="38100" dir="2700000" algn="tl">
                    <a:srgbClr val="000000">
                      <a:alpha val="43137"/>
                    </a:srgbClr>
                  </a:outerShdw>
                </a:effectLst>
              </a:rPr>
              <a:t>完成報到手續</a:t>
            </a:r>
            <a:r>
              <a:rPr lang="zh-TW" altLang="en-US" sz="2400" b="1" dirty="0">
                <a:effectLst>
                  <a:outerShdw blurRad="38100" dist="38100" dir="2700000" algn="tl">
                    <a:srgbClr val="000000">
                      <a:alpha val="43137"/>
                    </a:srgbClr>
                  </a:outerShdw>
                </a:effectLst>
              </a:rPr>
              <a:t>之學生，如欲參加其他入學管道招生，應於簡章規定之期限內，以</a:t>
            </a:r>
            <a:r>
              <a:rPr lang="zh-TW" altLang="en-US" sz="2400" b="1" dirty="0">
                <a:solidFill>
                  <a:srgbClr val="3333FF"/>
                </a:solidFill>
                <a:effectLst>
                  <a:outerShdw blurRad="38100" dist="38100" dir="2700000" algn="tl">
                    <a:srgbClr val="000000">
                      <a:alpha val="43137"/>
                    </a:srgbClr>
                  </a:outerShdw>
                </a:effectLst>
              </a:rPr>
              <a:t>書面</a:t>
            </a:r>
            <a:r>
              <a:rPr lang="zh-TW" altLang="en-US" sz="2400" b="1" dirty="0">
                <a:effectLst>
                  <a:outerShdw blurRad="38100" dist="38100" dir="2700000" algn="tl">
                    <a:srgbClr val="000000">
                      <a:alpha val="43137"/>
                    </a:srgbClr>
                  </a:outerShdw>
                </a:effectLst>
              </a:rPr>
              <a:t>、</a:t>
            </a:r>
            <a:r>
              <a:rPr lang="zh-TW" altLang="en-US" sz="2400" b="1" dirty="0">
                <a:solidFill>
                  <a:srgbClr val="3333FF"/>
                </a:solidFill>
                <a:effectLst>
                  <a:outerShdw blurRad="38100" dist="38100" dir="2700000" algn="tl">
                    <a:srgbClr val="000000">
                      <a:alpha val="43137"/>
                    </a:srgbClr>
                  </a:outerShdw>
                </a:effectLst>
              </a:rPr>
              <a:t>親自</a:t>
            </a:r>
            <a:r>
              <a:rPr lang="zh-TW" altLang="en-US" sz="2400" b="1" dirty="0">
                <a:effectLst>
                  <a:outerShdw blurRad="38100" dist="38100" dir="2700000" algn="tl">
                    <a:srgbClr val="000000">
                      <a:alpha val="43137"/>
                    </a:srgbClr>
                  </a:outerShdw>
                </a:effectLst>
              </a:rPr>
              <a:t>到錄取學校辦妥</a:t>
            </a:r>
            <a:r>
              <a:rPr lang="zh-TW" altLang="en-US" sz="2400" b="1" dirty="0">
                <a:solidFill>
                  <a:srgbClr val="008000"/>
                </a:solidFill>
                <a:effectLst>
                  <a:outerShdw blurRad="38100" dist="38100" dir="2700000" algn="tl">
                    <a:srgbClr val="000000">
                      <a:alpha val="43137"/>
                    </a:srgbClr>
                  </a:outerShdw>
                </a:effectLst>
              </a:rPr>
              <a:t>放棄錄取資格</a:t>
            </a:r>
            <a:r>
              <a:rPr lang="zh-TW" altLang="en-US" sz="2400" b="1" dirty="0">
                <a:effectLst>
                  <a:outerShdw blurRad="38100" dist="38100" dir="2700000" algn="tl">
                    <a:srgbClr val="000000">
                      <a:alpha val="43137"/>
                    </a:srgbClr>
                  </a:outerShdw>
                </a:effectLst>
              </a:rPr>
              <a:t>手續，始得再報名本學年度其他入學管道招生</a:t>
            </a:r>
          </a:p>
          <a:p>
            <a:pPr algn="just">
              <a:spcBef>
                <a:spcPts val="600"/>
              </a:spcBef>
            </a:pPr>
            <a:r>
              <a:rPr lang="en-US" altLang="zh-TW" sz="2400" b="1" dirty="0">
                <a:effectLst>
                  <a:outerShdw blurRad="38100" dist="38100" dir="2700000" algn="tl">
                    <a:srgbClr val="000000">
                      <a:alpha val="43137"/>
                    </a:srgbClr>
                  </a:outerShdw>
                </a:effectLst>
              </a:rPr>
              <a:t>(</a:t>
            </a:r>
            <a:r>
              <a:rPr lang="zh-TW" altLang="en-US" sz="2400" b="1" dirty="0">
                <a:solidFill>
                  <a:srgbClr val="FF0000"/>
                </a:solidFill>
                <a:effectLst>
                  <a:outerShdw blurRad="38100" dist="38100" dir="2700000" algn="tl">
                    <a:srgbClr val="000000">
                      <a:alpha val="43137"/>
                    </a:srgbClr>
                  </a:outerShdw>
                </a:effectLst>
              </a:rPr>
              <a:t>不接受電話、通訊或傳真</a:t>
            </a:r>
            <a:r>
              <a:rPr lang="zh-TW" altLang="en-US" sz="2400" b="1" dirty="0">
                <a:effectLst>
                  <a:outerShdw blurRad="38100" dist="38100" dir="2700000" algn="tl">
                    <a:srgbClr val="000000">
                      <a:alpha val="43137"/>
                    </a:srgbClr>
                  </a:outerShdw>
                </a:effectLst>
              </a:rPr>
              <a:t>方式辦理</a:t>
            </a:r>
            <a:r>
              <a:rPr lang="en-US" altLang="zh-TW" sz="2400" b="1" dirty="0">
                <a:effectLst>
                  <a:outerShdw blurRad="38100" dist="38100" dir="2700000" algn="tl">
                    <a:srgbClr val="000000">
                      <a:alpha val="43137"/>
                    </a:srgbClr>
                  </a:outerShdw>
                </a:effectLst>
              </a:rPr>
              <a:t>)</a:t>
            </a:r>
            <a:endParaRPr lang="zh-TW" altLang="en-US" sz="2400" b="1" dirty="0">
              <a:effectLst>
                <a:outerShdw blurRad="38100" dist="38100" dir="2700000" algn="tl">
                  <a:srgbClr val="000000">
                    <a:alpha val="43137"/>
                  </a:srgbClr>
                </a:outerShdw>
              </a:effectLst>
            </a:endParaRPr>
          </a:p>
        </p:txBody>
      </p:sp>
      <p:sp>
        <p:nvSpPr>
          <p:cNvPr id="9" name="Rectangle 7"/>
          <p:cNvSpPr>
            <a:spLocks noChangeArrowheads="1"/>
          </p:cNvSpPr>
          <p:nvPr/>
        </p:nvSpPr>
        <p:spPr bwMode="auto">
          <a:xfrm>
            <a:off x="642910" y="4714884"/>
            <a:ext cx="7858180" cy="1323439"/>
          </a:xfrm>
          <a:prstGeom prst="rect">
            <a:avLst/>
          </a:prstGeom>
          <a:solidFill>
            <a:schemeClr val="accent1"/>
          </a:solidFill>
          <a:ln w="9525">
            <a:noFill/>
            <a:miter lim="800000"/>
            <a:headEnd/>
            <a:tailEnd/>
          </a:ln>
        </p:spPr>
        <p:txBody>
          <a:bodyPr wrap="square">
            <a:spAutoFit/>
          </a:bodyPr>
          <a:lstStyle/>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◆放榜後，未向錄取學校報到者，不用聲明放棄</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◆務必於簡章規定期限內辦理，並取得錄取學校的</a:t>
            </a:r>
            <a:r>
              <a:rPr lang="zh-TW" altLang="en-US" sz="20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書面同意</a:t>
            </a: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才算完成</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◆錄取學校發給書面同意書後，應再至</a:t>
            </a:r>
            <a:r>
              <a:rPr lang="zh-TW" altLang="en-US" sz="2000" b="1" dirty="0">
                <a:solidFill>
                  <a:srgbClr val="008000"/>
                </a:solidFill>
                <a:effectLst>
                  <a:outerShdw blurRad="38100" dist="38100" dir="2700000" algn="tl">
                    <a:srgbClr val="000000"/>
                  </a:outerShdw>
                </a:effectLst>
                <a:latin typeface="標楷體" pitchFamily="65" charset="-120"/>
                <a:ea typeface="標楷體" pitchFamily="65" charset="-120"/>
                <a:cs typeface="Times New Roman" pitchFamily="18" charset="0"/>
              </a:rPr>
              <a:t>適性入學資料管理平台</a:t>
            </a: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登錄，</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學生才能再報名後續入學管道招生</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grpSp>
        <p:nvGrpSpPr>
          <p:cNvPr id="2" name="群組 4"/>
          <p:cNvGrpSpPr/>
          <p:nvPr/>
        </p:nvGrpSpPr>
        <p:grpSpPr>
          <a:xfrm>
            <a:off x="1857356" y="2857496"/>
            <a:ext cx="5214974" cy="1571636"/>
            <a:chOff x="285720" y="1928802"/>
            <a:chExt cx="5214974" cy="1571636"/>
          </a:xfrm>
        </p:grpSpPr>
        <p:sp>
          <p:nvSpPr>
            <p:cNvPr id="6" name="圓角化對角線角落矩形 5"/>
            <p:cNvSpPr/>
            <p:nvPr/>
          </p:nvSpPr>
          <p:spPr>
            <a:xfrm>
              <a:off x="285720" y="1928802"/>
              <a:ext cx="5214974"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4"/>
            <p:cNvSpPr txBox="1">
              <a:spLocks/>
            </p:cNvSpPr>
            <p:nvPr/>
          </p:nvSpPr>
          <p:spPr bwMode="auto">
            <a:xfrm>
              <a:off x="285720" y="2000240"/>
              <a:ext cx="5214974"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放榜後，未向錄取學校報到者，</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要不要聲明放棄？</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amond(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357158" y="642918"/>
            <a:ext cx="8429684" cy="1643074"/>
          </a:xfrm>
          <a:prstGeom prst="rect">
            <a:avLst/>
          </a:prstGeom>
          <a:solidFill>
            <a:srgbClr val="FFCCFF"/>
          </a:solidFill>
          <a:ln w="12700">
            <a:solidFill>
              <a:srgbClr val="3333FF"/>
            </a:solidFill>
            <a:miter lim="800000"/>
            <a:headEnd/>
            <a:tailEnd/>
          </a:ln>
        </p:spPr>
        <p:txBody>
          <a:bodyPr anchor="ctr"/>
          <a:lstStyle/>
          <a:p>
            <a:pPr eaLnBrk="0" hangingPunct="0">
              <a:defRPr/>
            </a:pPr>
            <a:r>
              <a:rPr lang="en-US" altLang="zh-TW" sz="3600" dirty="0">
                <a:solidFill>
                  <a:srgbClr val="008000"/>
                </a:solidFill>
                <a:effectLst>
                  <a:outerShdw blurRad="38100" dist="38100" dir="2700000" algn="tl">
                    <a:srgbClr val="000000"/>
                  </a:outerShdw>
                </a:effectLst>
                <a:latin typeface="Times New Roman" pitchFamily="18" charset="0"/>
                <a:cs typeface="Times New Roman" pitchFamily="18" charset="0"/>
              </a:rPr>
              <a:t>4</a:t>
            </a:r>
            <a:r>
              <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rPr>
              <a:t>.</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對於沒有</a:t>
            </a:r>
            <a:r>
              <a:rPr lang="zh-TW" altLang="en-US" sz="6000" b="1" dirty="0">
                <a:solidFill>
                  <a:srgbClr val="FF0000"/>
                </a:solidFill>
                <a:effectLst>
                  <a:outerShdw blurRad="38100" dist="38100" dir="2700000" algn="tl">
                    <a:srgbClr val="000000"/>
                  </a:outerShdw>
                </a:effectLst>
                <a:latin typeface="Times New Roman" pitchFamily="18" charset="0"/>
                <a:cs typeface="Times New Roman" pitchFamily="18" charset="0"/>
              </a:rPr>
              <a:t>簡章</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的招生行為，</a:t>
            </a:r>
            <a:endPar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eaLnBrk="0" hangingPunct="0">
              <a:defRPr/>
            </a:pPr>
            <a:r>
              <a:rPr lang="zh-TW" altLang="en-US" sz="36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勿隨便同意學生就讀</a:t>
            </a:r>
            <a:r>
              <a:rPr lang="en-US" altLang="zh-TW" sz="2000" b="1" dirty="0">
                <a:effectLst>
                  <a:outerShdw blurRad="38100" dist="38100" dir="2700000" algn="tl">
                    <a:srgbClr val="000000"/>
                  </a:outerShdw>
                </a:effectLst>
                <a:latin typeface="Times New Roman" pitchFamily="18" charset="0"/>
                <a:cs typeface="Times New Roman" pitchFamily="18" charset="0"/>
              </a:rPr>
              <a:t>(</a:t>
            </a:r>
            <a:r>
              <a:rPr lang="zh-TW" altLang="en-US" sz="2000" b="1" dirty="0">
                <a:effectLst>
                  <a:outerShdw blurRad="38100" dist="38100" dir="2700000" algn="tl">
                    <a:srgbClr val="000000"/>
                  </a:outerShdw>
                </a:effectLst>
                <a:latin typeface="Times New Roman" pitchFamily="18" charset="0"/>
                <a:cs typeface="Times New Roman" pitchFamily="18" charset="0"/>
              </a:rPr>
              <a:t>沒簡章，完全沒有保障</a:t>
            </a:r>
            <a:r>
              <a:rPr lang="en-US" altLang="zh-TW" sz="2000" b="1" dirty="0">
                <a:effectLst>
                  <a:outerShdw blurRad="38100" dist="38100" dir="2700000" algn="tl">
                    <a:srgbClr val="000000"/>
                  </a:outerShdw>
                </a:effectLst>
                <a:latin typeface="Times New Roman" pitchFamily="18" charset="0"/>
                <a:cs typeface="Times New Roman" pitchFamily="18" charset="0"/>
              </a:rPr>
              <a:t>)</a:t>
            </a:r>
            <a:endParaRPr lang="zh-TW" altLang="en-US" sz="2000" b="1" dirty="0">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7" name="Rectangle 7"/>
          <p:cNvSpPr>
            <a:spLocks noChangeArrowheads="1"/>
          </p:cNvSpPr>
          <p:nvPr/>
        </p:nvSpPr>
        <p:spPr bwMode="auto">
          <a:xfrm>
            <a:off x="785786" y="2714620"/>
            <a:ext cx="4286280" cy="58477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◆保管好你的畢業證書</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8" name="Rectangle 7"/>
          <p:cNvSpPr>
            <a:spLocks noChangeArrowheads="1"/>
          </p:cNvSpPr>
          <p:nvPr/>
        </p:nvSpPr>
        <p:spPr bwMode="auto">
          <a:xfrm>
            <a:off x="785786" y="4786322"/>
            <a:ext cx="7143800" cy="1077218"/>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◆有問題向主管機關或主委學校反應，</a:t>
            </a:r>
            <a:endParaRPr lang="en-US" altLang="zh-TW"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請求協助</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9" name="Rectangle 7"/>
          <p:cNvSpPr>
            <a:spLocks noChangeArrowheads="1"/>
          </p:cNvSpPr>
          <p:nvPr/>
        </p:nvSpPr>
        <p:spPr bwMode="auto">
          <a:xfrm>
            <a:off x="785786" y="3786190"/>
            <a:ext cx="5072098" cy="58477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◆勿隨意繳交入學相關費用</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grpSp>
        <p:nvGrpSpPr>
          <p:cNvPr id="2" name="群組 5"/>
          <p:cNvGrpSpPr/>
          <p:nvPr/>
        </p:nvGrpSpPr>
        <p:grpSpPr>
          <a:xfrm>
            <a:off x="1142976" y="2643182"/>
            <a:ext cx="5572164" cy="1571636"/>
            <a:chOff x="285720" y="1928802"/>
            <a:chExt cx="4960585" cy="1571636"/>
          </a:xfrm>
        </p:grpSpPr>
        <p:sp>
          <p:nvSpPr>
            <p:cNvPr id="10" name="圓角化對角線角落矩形 9"/>
            <p:cNvSpPr/>
            <p:nvPr/>
          </p:nvSpPr>
          <p:spPr>
            <a:xfrm>
              <a:off x="285720" y="1928802"/>
              <a:ext cx="4960585"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4"/>
            <p:cNvSpPr txBox="1">
              <a:spLocks/>
            </p:cNvSpPr>
            <p:nvPr/>
          </p:nvSpPr>
          <p:spPr bwMode="auto">
            <a:xfrm>
              <a:off x="285720" y="2000240"/>
              <a:ext cx="4960585"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招生說明會拿到的制服、書包等，可以退還給學校嗎？</a:t>
              </a:r>
            </a:p>
          </p:txBody>
        </p:sp>
      </p:grpSp>
      <p:grpSp>
        <p:nvGrpSpPr>
          <p:cNvPr id="4" name="群組 11"/>
          <p:cNvGrpSpPr/>
          <p:nvPr/>
        </p:nvGrpSpPr>
        <p:grpSpPr>
          <a:xfrm>
            <a:off x="2643174" y="4500570"/>
            <a:ext cx="5286412" cy="1571636"/>
            <a:chOff x="285720" y="1928802"/>
            <a:chExt cx="4960585" cy="1571636"/>
          </a:xfrm>
        </p:grpSpPr>
        <p:sp>
          <p:nvSpPr>
            <p:cNvPr id="13" name="圓角化對角線角落矩形 12"/>
            <p:cNvSpPr/>
            <p:nvPr/>
          </p:nvSpPr>
          <p:spPr>
            <a:xfrm>
              <a:off x="285720" y="1928802"/>
              <a:ext cx="4960585"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ectangle 4"/>
            <p:cNvSpPr txBox="1">
              <a:spLocks/>
            </p:cNvSpPr>
            <p:nvPr/>
          </p:nvSpPr>
          <p:spPr bwMode="auto">
            <a:xfrm>
              <a:off x="285720" y="2000240"/>
              <a:ext cx="4960585"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只是參加招生說明會，卻被通知已錄取，怎麼辦？</a:t>
              </a:r>
            </a:p>
          </p:txBody>
        </p:sp>
      </p:grpSp>
      <p:sp>
        <p:nvSpPr>
          <p:cNvPr id="16" name="七角星形 15"/>
          <p:cNvSpPr/>
          <p:nvPr/>
        </p:nvSpPr>
        <p:spPr>
          <a:xfrm>
            <a:off x="5500694" y="4357694"/>
            <a:ext cx="3000396" cy="1857388"/>
          </a:xfrm>
          <a:prstGeom prst="star7">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00B050"/>
                </a:solidFill>
                <a:effectLst>
                  <a:outerShdw blurRad="38100" dist="38100" dir="2700000" algn="tl">
                    <a:srgbClr val="000000">
                      <a:alpha val="43137"/>
                    </a:srgbClr>
                  </a:outerShdw>
                </a:effectLst>
              </a:rPr>
              <a:t>不留</a:t>
            </a:r>
            <a:endParaRPr lang="en-US" altLang="zh-TW" sz="2800" b="1" dirty="0">
              <a:solidFill>
                <a:srgbClr val="00B050"/>
              </a:solidFill>
              <a:effectLst>
                <a:outerShdw blurRad="38100" dist="38100" dir="2700000" algn="tl">
                  <a:srgbClr val="000000">
                    <a:alpha val="43137"/>
                  </a:srgbClr>
                </a:outerShdw>
              </a:effectLst>
            </a:endParaRPr>
          </a:p>
          <a:p>
            <a:pPr algn="ctr"/>
            <a:r>
              <a:rPr lang="zh-TW" altLang="en-US" sz="2800" b="1" dirty="0">
                <a:solidFill>
                  <a:srgbClr val="00B050"/>
                </a:solidFill>
                <a:effectLst>
                  <a:outerShdw blurRad="38100" dist="38100" dir="2700000" algn="tl">
                    <a:srgbClr val="000000">
                      <a:alpha val="43137"/>
                    </a:srgbClr>
                  </a:outerShdw>
                </a:effectLst>
              </a:rPr>
              <a:t>身分證</a:t>
            </a:r>
            <a:r>
              <a:rPr lang="en-US" altLang="zh-TW" sz="2800" b="1" dirty="0">
                <a:solidFill>
                  <a:srgbClr val="00B050"/>
                </a:solidFill>
                <a:effectLst>
                  <a:outerShdw blurRad="38100" dist="38100" dir="2700000" algn="tl">
                    <a:srgbClr val="000000">
                      <a:alpha val="43137"/>
                    </a:srgbClr>
                  </a:outerShdw>
                </a:effectLst>
              </a:rPr>
              <a:t>&amp;</a:t>
            </a:r>
            <a:r>
              <a:rPr lang="zh-TW" altLang="en-US" sz="2800" b="1" dirty="0">
                <a:solidFill>
                  <a:srgbClr val="00B050"/>
                </a:solidFill>
                <a:effectLst>
                  <a:outerShdw blurRad="38100" dist="38100" dir="2700000" algn="tl">
                    <a:srgbClr val="000000">
                      <a:alpha val="43137"/>
                    </a:srgbClr>
                  </a:outerShdw>
                </a:effectLst>
              </a:rPr>
              <a:t>出生日期</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4)">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357158" y="642918"/>
            <a:ext cx="8429684" cy="1357322"/>
          </a:xfrm>
          <a:prstGeom prst="rect">
            <a:avLst/>
          </a:prstGeom>
          <a:solidFill>
            <a:srgbClr val="FFCCFF"/>
          </a:solidFill>
          <a:ln w="12700">
            <a:solidFill>
              <a:srgbClr val="3333FF"/>
            </a:solidFill>
            <a:miter lim="800000"/>
            <a:headEnd/>
            <a:tailEnd/>
          </a:ln>
        </p:spPr>
        <p:txBody>
          <a:bodyPr anchor="ctr"/>
          <a:lstStyle/>
          <a:p>
            <a:pPr eaLnBrk="0" hangingPunct="0">
              <a:defRPr/>
            </a:pPr>
            <a:r>
              <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rPr>
              <a:t>5.</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因應</a:t>
            </a:r>
            <a:r>
              <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rPr>
              <a:t>108</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課綱的實施，先了解各校的</a:t>
            </a:r>
            <a:endPar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eaLnBrk="0" hangingPunct="0">
              <a:defRPr/>
            </a:pPr>
            <a:r>
              <a:rPr lang="zh-TW" altLang="en-US" sz="36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zh-TW" altLang="en-US" sz="3600" b="1" dirty="0">
                <a:solidFill>
                  <a:srgbClr val="3333FF"/>
                </a:solidFill>
                <a:effectLst>
                  <a:outerShdw blurRad="38100" dist="38100" dir="2700000" algn="tl">
                    <a:srgbClr val="000000"/>
                  </a:outerShdw>
                </a:effectLst>
                <a:latin typeface="Times New Roman" pitchFamily="18" charset="0"/>
                <a:cs typeface="Times New Roman" pitchFamily="18" charset="0"/>
              </a:rPr>
              <a:t>課程規劃</a:t>
            </a:r>
            <a:r>
              <a:rPr lang="zh-TW" altLang="en-US" sz="3600" b="1" dirty="0">
                <a:solidFill>
                  <a:srgbClr val="008000"/>
                </a:solidFill>
                <a:effectLst>
                  <a:outerShdw blurRad="38100" dist="38100" dir="2700000" algn="tl">
                    <a:srgbClr val="000000"/>
                  </a:outerShdw>
                </a:effectLst>
                <a:latin typeface="Times New Roman" pitchFamily="18" charset="0"/>
                <a:cs typeface="Times New Roman" pitchFamily="18" charset="0"/>
              </a:rPr>
              <a:t>，以做為選填志願的參考</a:t>
            </a:r>
            <a:endParaRPr lang="zh-TW" altLang="en-US" sz="16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7" name="Rectangle 7"/>
          <p:cNvSpPr>
            <a:spLocks noChangeArrowheads="1"/>
          </p:cNvSpPr>
          <p:nvPr/>
        </p:nvSpPr>
        <p:spPr bwMode="auto">
          <a:xfrm>
            <a:off x="571472" y="5429264"/>
            <a:ext cx="6357982" cy="58477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◆入學後，請務必注意學校的宣導</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8" name="Rectangle 7"/>
          <p:cNvSpPr>
            <a:spLocks noChangeArrowheads="1"/>
          </p:cNvSpPr>
          <p:nvPr/>
        </p:nvSpPr>
        <p:spPr bwMode="auto">
          <a:xfrm>
            <a:off x="571472" y="2500306"/>
            <a:ext cx="8215370" cy="58477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en-US" altLang="zh-TW" sz="32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108</a:t>
            </a: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學年度起，高中職課程內容有重大改變</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9" name="Rectangle 7"/>
          <p:cNvSpPr>
            <a:spLocks noChangeArrowheads="1"/>
          </p:cNvSpPr>
          <p:nvPr/>
        </p:nvSpPr>
        <p:spPr bwMode="auto">
          <a:xfrm>
            <a:off x="571472" y="3500438"/>
            <a:ext cx="7143800" cy="150810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◆未來大學的入學方式也會有重大改變</a:t>
            </a:r>
            <a:endParaRPr lang="en-US" altLang="zh-TW"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學習歷程檔案</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學測、指考、統測</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升學管道</a:t>
            </a:r>
            <a:endParaRPr lang="en-US" altLang="zh-TW" sz="20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grpSp>
        <p:nvGrpSpPr>
          <p:cNvPr id="2" name="群組 5"/>
          <p:cNvGrpSpPr/>
          <p:nvPr/>
        </p:nvGrpSpPr>
        <p:grpSpPr>
          <a:xfrm>
            <a:off x="1714480" y="2285992"/>
            <a:ext cx="5000660" cy="1571636"/>
            <a:chOff x="285720" y="1928802"/>
            <a:chExt cx="5000660" cy="1571636"/>
          </a:xfrm>
        </p:grpSpPr>
        <p:sp>
          <p:nvSpPr>
            <p:cNvPr id="10" name="圓角化對角線角落矩形 9"/>
            <p:cNvSpPr/>
            <p:nvPr/>
          </p:nvSpPr>
          <p:spPr>
            <a:xfrm>
              <a:off x="285720" y="1928802"/>
              <a:ext cx="4929222"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4"/>
            <p:cNvSpPr txBox="1">
              <a:spLocks/>
            </p:cNvSpPr>
            <p:nvPr/>
          </p:nvSpPr>
          <p:spPr bwMode="auto">
            <a:xfrm>
              <a:off x="285720" y="2000240"/>
              <a:ext cx="5000660"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哪裡可以找到高中職、五專的特色課程資訊？</a:t>
              </a:r>
            </a:p>
          </p:txBody>
        </p:sp>
      </p:grpSp>
      <p:grpSp>
        <p:nvGrpSpPr>
          <p:cNvPr id="4" name="群組 11"/>
          <p:cNvGrpSpPr/>
          <p:nvPr/>
        </p:nvGrpSpPr>
        <p:grpSpPr>
          <a:xfrm>
            <a:off x="2500298" y="4214818"/>
            <a:ext cx="5000660" cy="1571636"/>
            <a:chOff x="285720" y="1928802"/>
            <a:chExt cx="5000660" cy="1571636"/>
          </a:xfrm>
        </p:grpSpPr>
        <p:sp>
          <p:nvSpPr>
            <p:cNvPr id="13" name="圓角化對角線角落矩形 12"/>
            <p:cNvSpPr/>
            <p:nvPr/>
          </p:nvSpPr>
          <p:spPr>
            <a:xfrm>
              <a:off x="285720" y="1928802"/>
              <a:ext cx="5000660"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ectangle 4"/>
            <p:cNvSpPr txBox="1">
              <a:spLocks/>
            </p:cNvSpPr>
            <p:nvPr/>
          </p:nvSpPr>
          <p:spPr bwMode="auto">
            <a:xfrm>
              <a:off x="285720" y="2000240"/>
              <a:ext cx="5000660"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哪裡可以找到未來大學</a:t>
              </a:r>
              <a:r>
                <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科大的入學資訊？</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4DDF354-5332-4856-8E36-B800F086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4"/>
          </a:xfrm>
          <a:prstGeom prst="rect">
            <a:avLst/>
          </a:prstGeom>
        </p:spPr>
      </p:pic>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6" name="文字方塊 5">
            <a:extLst>
              <a:ext uri="{FF2B5EF4-FFF2-40B4-BE49-F238E27FC236}">
                <a16:creationId xmlns:a16="http://schemas.microsoft.com/office/drawing/2014/main" id="{71A9E998-D87C-47F2-A666-11AC12B823E5}"/>
              </a:ext>
            </a:extLst>
          </p:cNvPr>
          <p:cNvSpPr txBox="1"/>
          <p:nvPr/>
        </p:nvSpPr>
        <p:spPr>
          <a:xfrm>
            <a:off x="4114800" y="2789381"/>
            <a:ext cx="914400" cy="914400"/>
          </a:xfrm>
          <a:prstGeom prst="rect">
            <a:avLst/>
          </a:prstGeom>
          <a:noFill/>
        </p:spPr>
        <p:txBody>
          <a:bodyPr wrap="square" rtlCol="0">
            <a:spAutoFit/>
          </a:bodyPr>
          <a:lstStyle/>
          <a:p>
            <a:endParaRPr lang="zh-TW" altLang="en-US"/>
          </a:p>
        </p:txBody>
      </p:sp>
      <p:sp>
        <p:nvSpPr>
          <p:cNvPr id="7" name="文字方塊 6">
            <a:extLst>
              <a:ext uri="{FF2B5EF4-FFF2-40B4-BE49-F238E27FC236}">
                <a16:creationId xmlns:a16="http://schemas.microsoft.com/office/drawing/2014/main" id="{CF8E4891-3396-422C-A5B6-0590683D4AE6}"/>
              </a:ext>
            </a:extLst>
          </p:cNvPr>
          <p:cNvSpPr txBox="1"/>
          <p:nvPr/>
        </p:nvSpPr>
        <p:spPr>
          <a:xfrm>
            <a:off x="1835696" y="2789381"/>
            <a:ext cx="5256584" cy="1446550"/>
          </a:xfrm>
          <a:prstGeom prst="rect">
            <a:avLst/>
          </a:prstGeom>
          <a:noFill/>
        </p:spPr>
        <p:txBody>
          <a:bodyPr wrap="square" rtlCol="0">
            <a:spAutoFit/>
          </a:bodyPr>
          <a:lstStyle/>
          <a:p>
            <a:pPr algn="ctr"/>
            <a:r>
              <a:rPr lang="zh-TW" altLang="en-US" sz="6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貳、適性入學</a:t>
            </a:r>
            <a:endParaRPr lang="en-US" altLang="zh-TW" sz="6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基北區</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110</a:t>
            </a:r>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學年度</a:t>
            </a:r>
            <a:r>
              <a:rPr lang="en-US" altLang="zh-TW"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25817680"/>
      </p:ext>
    </p:extLst>
  </p:cSld>
  <p:clrMapOvr>
    <a:masterClrMapping/>
  </p:clrMapOvr>
  <p:transition advTm="5000">
    <p:cut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id="{15968640-77E1-48AD-9860-E800BE1AEBE0}"/>
              </a:ext>
            </a:extLst>
          </p:cNvPr>
          <p:cNvSpPr/>
          <p:nvPr/>
        </p:nvSpPr>
        <p:spPr>
          <a:xfrm>
            <a:off x="3965156" y="810970"/>
            <a:ext cx="4464496" cy="2664292"/>
          </a:xfrm>
          <a:prstGeom prst="teardrop">
            <a:avLst/>
          </a:prstGeom>
          <a:solidFill>
            <a:srgbClr val="99FF99"/>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37011" y="1358286"/>
            <a:ext cx="4286280" cy="1569660"/>
          </a:xfrm>
          <a:prstGeom prst="rect">
            <a:avLst/>
          </a:prstGeom>
          <a:noFill/>
          <a:ln w="63500">
            <a:noFill/>
            <a:prstDash val="sysDot"/>
            <a:miter lim="800000"/>
            <a:headEnd/>
            <a:tailEnd/>
          </a:ln>
        </p:spPr>
        <p:txBody>
          <a:bodyPr wrap="square">
            <a:spAutoFit/>
          </a:bodyPr>
          <a:lstStyle/>
          <a:p>
            <a:pPr algn="ctr">
              <a:defRPr/>
            </a:pPr>
            <a:r>
              <a:rPr lang="zh-TW" altLang="en-US"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升學準備</a:t>
            </a:r>
            <a:endParaRPr lang="en-US" altLang="zh-TW"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endParaRPr>
          </a:p>
          <a:p>
            <a:pPr algn="ctr">
              <a:defRPr/>
            </a:pPr>
            <a:r>
              <a:rPr lang="zh-TW" altLang="en-US"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的方向</a:t>
            </a:r>
            <a:endParaRPr lang="zh-TW" altLang="en-US" sz="48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672782260"/>
      </p:ext>
    </p:extLst>
  </p:cSld>
  <p:clrMapOvr>
    <a:masterClrMapping/>
  </p:clrMapOvr>
  <p:transition advTm="5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77CD732-42F1-4D4C-B3F0-69F2CF7D1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60000"/>
                    </a14:imgEffect>
                  </a14:imgLayer>
                </a14:imgProps>
              </a:ext>
              <a:ext uri="{28A0092B-C50C-407E-A947-70E740481C1C}">
                <a14:useLocalDpi xmlns:a14="http://schemas.microsoft.com/office/drawing/2010/main" val="0"/>
              </a:ext>
            </a:extLst>
          </a:blip>
          <a:stretch>
            <a:fillRect/>
          </a:stretch>
        </p:blipFill>
        <p:spPr>
          <a:xfrm>
            <a:off x="0" y="-15790"/>
            <a:ext cx="9144000" cy="6858000"/>
          </a:xfrm>
          <a:prstGeom prst="rect">
            <a:avLst/>
          </a:prstGeom>
        </p:spPr>
      </p:pic>
      <p:sp>
        <p:nvSpPr>
          <p:cNvPr id="9218"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9219"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412619" y="2590345"/>
            <a:ext cx="4883782" cy="707886"/>
          </a:xfrm>
          <a:prstGeom prst="rect">
            <a:avLst/>
          </a:prstGeom>
          <a:noFill/>
          <a:ln w="9525">
            <a:noFill/>
            <a:miter lim="800000"/>
            <a:headEnd/>
            <a:tailEnd/>
          </a:ln>
        </p:spPr>
        <p:txBody>
          <a:bodyPr wrap="square">
            <a:spAutoFit/>
          </a:bodyPr>
          <a:lstStyle/>
          <a:p>
            <a:pPr>
              <a:spcBef>
                <a:spcPts val="1200"/>
              </a:spcBef>
              <a:defRPr/>
            </a:pPr>
            <a:r>
              <a:rPr lang="zh-TW" altLang="en-US" sz="4000" b="1" dirty="0">
                <a:solidFill>
                  <a:srgbClr val="FF00FF"/>
                </a:solidFill>
                <a:effectLst>
                  <a:outerShdw blurRad="38100" dist="38100" dir="2700000" algn="tl">
                    <a:srgbClr val="C0C0C0"/>
                  </a:outerShdw>
                </a:effectLst>
                <a:latin typeface="標楷體" pitchFamily="65" charset="-120"/>
                <a:ea typeface="標楷體" pitchFamily="65" charset="-120"/>
              </a:rPr>
              <a:t>提升個人的</a:t>
            </a:r>
            <a:r>
              <a:rPr lang="zh-TW" altLang="en-US" sz="4000" b="1" dirty="0">
                <a:solidFill>
                  <a:srgbClr val="6600CC"/>
                </a:solidFill>
                <a:effectLst>
                  <a:outerShdw blurRad="38100" dist="38100" dir="2700000" algn="tl">
                    <a:srgbClr val="C0C0C0"/>
                  </a:outerShdw>
                </a:effectLst>
                <a:latin typeface="標楷體" pitchFamily="65" charset="-120"/>
                <a:ea typeface="標楷體" pitchFamily="65" charset="-120"/>
              </a:rPr>
              <a:t>基本能力</a:t>
            </a:r>
          </a:p>
        </p:txBody>
      </p:sp>
      <p:sp>
        <p:nvSpPr>
          <p:cNvPr id="5" name="Rectangle 3"/>
          <p:cNvSpPr>
            <a:spLocks noChangeArrowheads="1"/>
          </p:cNvSpPr>
          <p:nvPr/>
        </p:nvSpPr>
        <p:spPr bwMode="auto">
          <a:xfrm>
            <a:off x="827584" y="872519"/>
            <a:ext cx="1872208" cy="1569660"/>
          </a:xfrm>
          <a:prstGeom prst="rect">
            <a:avLst/>
          </a:prstGeom>
          <a:solidFill>
            <a:srgbClr val="FFFFCC"/>
          </a:solidFill>
          <a:ln>
            <a:noFill/>
          </a:ln>
          <a:effectLst/>
          <a:extLst/>
        </p:spPr>
        <p:txBody>
          <a:bodyPr wrap="square">
            <a:spAutoFit/>
          </a:bodyPr>
          <a:lstStyle/>
          <a:p>
            <a:pPr algn="ctr">
              <a:defRPr/>
            </a:pPr>
            <a:r>
              <a:rPr lang="zh-TW" altLang="en-US" sz="4800" b="1" dirty="0">
                <a:solidFill>
                  <a:srgbClr val="CCECFF"/>
                </a:solidFill>
                <a:effectLst>
                  <a:outerShdw blurRad="38100" dist="38100" dir="2700000" algn="tl">
                    <a:srgbClr val="000000"/>
                  </a:outerShdw>
                </a:effectLst>
                <a:latin typeface="Arial" charset="0"/>
                <a:ea typeface="標楷體" pitchFamily="65" charset="-120"/>
              </a:rPr>
              <a:t>升學準備</a:t>
            </a:r>
          </a:p>
        </p:txBody>
      </p:sp>
      <p:sp>
        <p:nvSpPr>
          <p:cNvPr id="10" name="矩形 10">
            <a:extLst>
              <a:ext uri="{FF2B5EF4-FFF2-40B4-BE49-F238E27FC236}">
                <a16:creationId xmlns:a16="http://schemas.microsoft.com/office/drawing/2014/main" id="{F2D06C02-B14A-48EB-BFBE-B943CD0471D8}"/>
              </a:ext>
            </a:extLst>
          </p:cNvPr>
          <p:cNvSpPr>
            <a:spLocks noChangeArrowheads="1"/>
          </p:cNvSpPr>
          <p:nvPr/>
        </p:nvSpPr>
        <p:spPr bwMode="auto">
          <a:xfrm>
            <a:off x="4223603" y="4053809"/>
            <a:ext cx="5072798" cy="707886"/>
          </a:xfrm>
          <a:prstGeom prst="rect">
            <a:avLst/>
          </a:prstGeom>
          <a:noFill/>
          <a:ln w="9525">
            <a:noFill/>
            <a:miter lim="800000"/>
            <a:headEnd/>
            <a:tailEnd/>
          </a:ln>
        </p:spPr>
        <p:txBody>
          <a:bodyPr wrap="square">
            <a:spAutoFit/>
          </a:bodyPr>
          <a:lstStyle/>
          <a:p>
            <a:pPr>
              <a:spcBef>
                <a:spcPts val="1200"/>
              </a:spcBef>
              <a:defRPr/>
            </a:pPr>
            <a:r>
              <a:rPr lang="zh-TW" altLang="en-US" sz="4000" b="1" dirty="0">
                <a:solidFill>
                  <a:srgbClr val="3333FF"/>
                </a:solidFill>
                <a:effectLst>
                  <a:outerShdw blurRad="38100" dist="38100" dir="2700000" algn="tl">
                    <a:srgbClr val="C0C0C0"/>
                  </a:outerShdw>
                </a:effectLst>
                <a:latin typeface="標楷體" pitchFamily="65" charset="-120"/>
                <a:ea typeface="標楷體" pitchFamily="65" charset="-120"/>
              </a:rPr>
              <a:t>選擇適合的</a:t>
            </a:r>
            <a:r>
              <a:rPr lang="zh-TW" altLang="en-US" sz="4000" b="1" dirty="0">
                <a:solidFill>
                  <a:srgbClr val="6600CC"/>
                </a:solidFill>
                <a:effectLst>
                  <a:outerShdw blurRad="38100" dist="38100" dir="2700000" algn="tl">
                    <a:srgbClr val="C0C0C0"/>
                  </a:outerShdw>
                </a:effectLst>
                <a:latin typeface="標楷體" pitchFamily="65" charset="-120"/>
                <a:ea typeface="標楷體" pitchFamily="65" charset="-120"/>
              </a:rPr>
              <a:t>學校科系</a:t>
            </a:r>
            <a:endParaRPr lang="zh-TW" altLang="en-US" sz="5400" b="1" dirty="0">
              <a:solidFill>
                <a:srgbClr val="6600CC"/>
              </a:solidFill>
              <a:effectLst>
                <a:outerShdw blurRad="38100" dist="38100" dir="2700000" algn="tl">
                  <a:srgbClr val="C0C0C0"/>
                </a:outerShdw>
              </a:effectLst>
              <a:latin typeface="標楷體" pitchFamily="65" charset="-120"/>
              <a:ea typeface="標楷體" pitchFamily="65" charset="-120"/>
            </a:endParaRPr>
          </a:p>
        </p:txBody>
      </p:sp>
      <p:sp>
        <p:nvSpPr>
          <p:cNvPr id="11" name="矩形 10">
            <a:extLst>
              <a:ext uri="{FF2B5EF4-FFF2-40B4-BE49-F238E27FC236}">
                <a16:creationId xmlns:a16="http://schemas.microsoft.com/office/drawing/2014/main" id="{CDF91EC2-5D85-4730-BF73-4E97A4C48F7B}"/>
              </a:ext>
            </a:extLst>
          </p:cNvPr>
          <p:cNvSpPr>
            <a:spLocks noChangeArrowheads="1"/>
          </p:cNvSpPr>
          <p:nvPr/>
        </p:nvSpPr>
        <p:spPr bwMode="auto">
          <a:xfrm>
            <a:off x="2843808" y="5680159"/>
            <a:ext cx="7100021" cy="707886"/>
          </a:xfrm>
          <a:prstGeom prst="rect">
            <a:avLst/>
          </a:prstGeom>
          <a:noFill/>
          <a:ln w="9525">
            <a:noFill/>
            <a:miter lim="800000"/>
            <a:headEnd/>
            <a:tailEnd/>
          </a:ln>
        </p:spPr>
        <p:txBody>
          <a:bodyPr wrap="square">
            <a:spAutoFit/>
          </a:bodyPr>
          <a:lstStyle/>
          <a:p>
            <a:pPr>
              <a:spcBef>
                <a:spcPts val="1200"/>
              </a:spcBef>
              <a:defRPr/>
            </a:pPr>
            <a:r>
              <a:rPr lang="zh-TW" altLang="en-US" sz="4000" b="1" dirty="0">
                <a:solidFill>
                  <a:srgbClr val="006600"/>
                </a:solidFill>
                <a:effectLst>
                  <a:outerShdw blurRad="38100" dist="38100" dir="2700000" algn="tl">
                    <a:srgbClr val="C0C0C0"/>
                  </a:outerShdw>
                </a:effectLst>
                <a:latin typeface="標楷體" pitchFamily="65" charset="-120"/>
                <a:ea typeface="標楷體" pitchFamily="65" charset="-120"/>
              </a:rPr>
              <a:t>選擇適合的</a:t>
            </a:r>
            <a:r>
              <a:rPr lang="zh-TW" altLang="en-US" sz="4000" b="1" dirty="0">
                <a:solidFill>
                  <a:srgbClr val="6600CC"/>
                </a:solidFill>
                <a:effectLst>
                  <a:outerShdw blurRad="38100" dist="38100" dir="2700000" algn="tl">
                    <a:srgbClr val="C0C0C0"/>
                  </a:outerShdw>
                </a:effectLst>
                <a:latin typeface="標楷體" pitchFamily="65" charset="-120"/>
                <a:ea typeface="標楷體" pitchFamily="65" charset="-120"/>
              </a:rPr>
              <a:t>升學管道</a:t>
            </a:r>
          </a:p>
        </p:txBody>
      </p:sp>
    </p:spTree>
    <p:extLst>
      <p:ext uri="{BB962C8B-B14F-4D97-AF65-F5344CB8AC3E}">
        <p14:creationId xmlns:p14="http://schemas.microsoft.com/office/powerpoint/2010/main" val="46521720"/>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71">
                                            <p:txEl>
                                              <p:pRg st="0" end="0"/>
                                            </p:txEl>
                                          </p:spTgt>
                                        </p:tgtEl>
                                        <p:attrNameLst>
                                          <p:attrName>style.visibility</p:attrName>
                                        </p:attrNameLst>
                                      </p:cBhvr>
                                      <p:to>
                                        <p:strVal val="visible"/>
                                      </p:to>
                                    </p:set>
                                    <p:animEffect transition="in" filter="fade">
                                      <p:cBhvr>
                                        <p:cTn id="7" dur="500"/>
                                        <p:tgtEl>
                                          <p:spTgt spid="11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vertical)">
                                      <p:cBhvr>
                                        <p:cTn id="12" dur="1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linds(vertical)">
                                      <p:cBhvr>
                                        <p:cTn id="17"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000100" y="1928802"/>
            <a:ext cx="7143800" cy="4286280"/>
          </a:xfrm>
          <a:prstGeom prst="rect">
            <a:avLst/>
          </a:prstGeom>
          <a:noFill/>
          <a:ln w="9525">
            <a:noFill/>
            <a:miter lim="800000"/>
            <a:headEnd/>
            <a:tailEnd/>
          </a:ln>
        </p:spPr>
        <p:txBody>
          <a:bodyPr/>
          <a:lstStyle/>
          <a:p>
            <a:pPr marL="342900" indent="-342900" algn="ctr" eaLnBrk="0" hangingPunct="0">
              <a:spcBef>
                <a:spcPct val="20000"/>
              </a:spcBef>
            </a:pPr>
            <a:r>
              <a:rPr lang="en-US" altLang="zh-TW" sz="4800" b="1" u="sng" dirty="0">
                <a:solidFill>
                  <a:srgbClr val="9933FF"/>
                </a:solidFill>
                <a:effectLst>
                  <a:outerShdw blurRad="38100" dist="38100" dir="2700000" algn="tl">
                    <a:srgbClr val="000000"/>
                  </a:outerShdw>
                </a:effectLst>
                <a:latin typeface="Times New Roman" pitchFamily="18" charset="0"/>
                <a:ea typeface="標楷體" pitchFamily="65" charset="-120"/>
                <a:cs typeface="Times New Roman" pitchFamily="18" charset="0"/>
              </a:rPr>
              <a:t>Outline</a:t>
            </a:r>
          </a:p>
          <a:p>
            <a:pPr marL="342900" indent="-342900" eaLnBrk="0" hangingPunct="0">
              <a:spcBef>
                <a:spcPts val="2400"/>
              </a:spcBef>
            </a:pPr>
            <a:r>
              <a:rPr lang="zh-TW" altLang="en-US" sz="44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壹、前言</a:t>
            </a:r>
            <a:r>
              <a:rPr lang="en-US" altLang="zh-TW" sz="32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重大變革</a:t>
            </a:r>
            <a:r>
              <a:rPr lang="en-US" altLang="zh-TW" sz="32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&amp;</a:t>
            </a:r>
            <a:r>
              <a:rPr lang="zh-TW" altLang="en-US" sz="32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重要提醒</a:t>
            </a:r>
            <a:r>
              <a:rPr lang="en-US" altLang="zh-TW" sz="32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p>
          <a:p>
            <a:pPr marL="342900" indent="-342900" eaLnBrk="0" hangingPunct="0">
              <a:spcBef>
                <a:spcPts val="2400"/>
              </a:spcBef>
            </a:pPr>
            <a:r>
              <a:rPr lang="zh-TW" altLang="en-US" sz="44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貳、基北區適性入學方案</a:t>
            </a:r>
            <a:endParaRPr lang="en-US" altLang="zh-TW" sz="44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spcBef>
                <a:spcPts val="2400"/>
              </a:spcBef>
              <a:defRPr/>
            </a:pPr>
            <a:r>
              <a:rPr lang="zh-TW" altLang="en-US" sz="44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叁、分享與建議</a:t>
            </a:r>
            <a:endParaRPr lang="en-US" altLang="zh-TW" sz="44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5122" name="AutoShape 2" descr="ãæ¿å¤§éä¸­åç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 name="Rectangle 12"/>
          <p:cNvSpPr>
            <a:spLocks noChangeArrowheads="1"/>
          </p:cNvSpPr>
          <p:nvPr/>
        </p:nvSpPr>
        <p:spPr bwMode="auto">
          <a:xfrm>
            <a:off x="1921954" y="692696"/>
            <a:ext cx="5300092" cy="830997"/>
          </a:xfrm>
          <a:prstGeom prst="rect">
            <a:avLst/>
          </a:prstGeom>
          <a:solidFill>
            <a:srgbClr val="FFFF00"/>
          </a:solidFill>
          <a:ln w="63500">
            <a:solidFill>
              <a:srgbClr val="FF00FF"/>
            </a:solidFill>
            <a:miter lim="800000"/>
            <a:headEnd/>
            <a:tailEnd/>
          </a:ln>
        </p:spPr>
        <p:txBody>
          <a:bodyPr wrap="square" anchor="ctr">
            <a:spAutoFit/>
          </a:bodyPr>
          <a:lstStyle/>
          <a:p>
            <a:pPr algn="ctr">
              <a:defRPr/>
            </a:pPr>
            <a:r>
              <a:rPr lang="en-US" altLang="zh-TW"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110</a:t>
            </a:r>
            <a:r>
              <a:rPr lang="zh-TW" altLang="en-US" sz="2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學年度</a:t>
            </a:r>
            <a:r>
              <a:rPr lang="zh-TW" altLang="en-US"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適性入學</a:t>
            </a:r>
            <a:endParaRPr lang="zh-TW" altLang="en-US" sz="4800" b="1" dirty="0">
              <a:solidFill>
                <a:srgbClr val="3333FF"/>
              </a:solidFill>
              <a:effectLst>
                <a:outerShdw blurRad="38100" dist="38100" dir="2700000" algn="tl">
                  <a:srgbClr val="C0C0C0"/>
                </a:outerShdw>
              </a:effectLst>
              <a:latin typeface="標楷體" pitchFamily="65" charset="-120"/>
              <a:ea typeface="標楷體" pitchFamily="65" charset="-120"/>
              <a:cs typeface="華康儷中黑"/>
            </a:endParaRPr>
          </a:p>
        </p:txBody>
      </p:sp>
    </p:spTree>
  </p:cSld>
  <p:clrMapOvr>
    <a:masterClrMapping/>
  </p:clrMapOvr>
  <p:transition advTm="5000">
    <p:cut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pic>
        <p:nvPicPr>
          <p:cNvPr id="3" name="圖片 2">
            <a:extLst>
              <a:ext uri="{FF2B5EF4-FFF2-40B4-BE49-F238E27FC236}">
                <a16:creationId xmlns:a16="http://schemas.microsoft.com/office/drawing/2014/main" id="{E4149E8E-10B1-4682-AB7F-0B7C26E19B10}"/>
              </a:ext>
            </a:extLst>
          </p:cNvPr>
          <p:cNvPicPr>
            <a:picLocks noChangeAspect="1"/>
          </p:cNvPicPr>
          <p:nvPr/>
        </p:nvPicPr>
        <p:blipFill>
          <a:blip r:embed="rId2"/>
          <a:stretch>
            <a:fillRect/>
          </a:stretch>
        </p:blipFill>
        <p:spPr>
          <a:xfrm>
            <a:off x="0" y="-1"/>
            <a:ext cx="9144000" cy="6857995"/>
          </a:xfrm>
          <a:prstGeom prst="rect">
            <a:avLst/>
          </a:prstGeom>
        </p:spPr>
      </p:pic>
    </p:spTree>
    <p:extLst>
      <p:ext uri="{BB962C8B-B14F-4D97-AF65-F5344CB8AC3E}">
        <p14:creationId xmlns:p14="http://schemas.microsoft.com/office/powerpoint/2010/main" val="3530655911"/>
      </p:ext>
    </p:extLst>
  </p:cSld>
  <p:clrMapOvr>
    <a:masterClrMapping/>
  </p:clrMapOvr>
  <p:transition advTm="5000">
    <p:cut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pic>
        <p:nvPicPr>
          <p:cNvPr id="2" name="圖片 1">
            <a:extLst>
              <a:ext uri="{FF2B5EF4-FFF2-40B4-BE49-F238E27FC236}">
                <a16:creationId xmlns:a16="http://schemas.microsoft.com/office/drawing/2014/main" id="{D1ED9B65-992A-4076-B096-B8A86AEFC6E2}"/>
              </a:ext>
            </a:extLst>
          </p:cNvPr>
          <p:cNvPicPr>
            <a:picLocks noChangeAspect="1"/>
          </p:cNvPicPr>
          <p:nvPr/>
        </p:nvPicPr>
        <p:blipFill>
          <a:blip r:embed="rId2"/>
          <a:stretch>
            <a:fillRect/>
          </a:stretch>
        </p:blipFill>
        <p:spPr>
          <a:xfrm>
            <a:off x="0" y="-1"/>
            <a:ext cx="9144000" cy="6857995"/>
          </a:xfrm>
          <a:prstGeom prst="rect">
            <a:avLst/>
          </a:prstGeom>
        </p:spPr>
      </p:pic>
    </p:spTree>
    <p:extLst>
      <p:ext uri="{BB962C8B-B14F-4D97-AF65-F5344CB8AC3E}">
        <p14:creationId xmlns:p14="http://schemas.microsoft.com/office/powerpoint/2010/main" val="92956868"/>
      </p:ext>
    </p:extLst>
  </p:cSld>
  <p:clrMapOvr>
    <a:masterClrMapping/>
  </p:clrMapOvr>
  <p:transition advTm="5000">
    <p:cut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pic>
        <p:nvPicPr>
          <p:cNvPr id="3" name="圖片 2">
            <a:extLst>
              <a:ext uri="{FF2B5EF4-FFF2-40B4-BE49-F238E27FC236}">
                <a16:creationId xmlns:a16="http://schemas.microsoft.com/office/drawing/2014/main" id="{C177AEBA-202F-4128-988E-EE0ECCCAC19D}"/>
              </a:ext>
            </a:extLst>
          </p:cNvPr>
          <p:cNvPicPr>
            <a:picLocks noChangeAspect="1"/>
          </p:cNvPicPr>
          <p:nvPr/>
        </p:nvPicPr>
        <p:blipFill>
          <a:blip r:embed="rId2"/>
          <a:stretch>
            <a:fillRect/>
          </a:stretch>
        </p:blipFill>
        <p:spPr>
          <a:xfrm>
            <a:off x="0" y="-1"/>
            <a:ext cx="9144000" cy="6857995"/>
          </a:xfrm>
          <a:prstGeom prst="rect">
            <a:avLst/>
          </a:prstGeom>
        </p:spPr>
      </p:pic>
    </p:spTree>
    <p:extLst>
      <p:ext uri="{BB962C8B-B14F-4D97-AF65-F5344CB8AC3E}">
        <p14:creationId xmlns:p14="http://schemas.microsoft.com/office/powerpoint/2010/main" val="71816658"/>
      </p:ext>
    </p:extLst>
  </p:cSld>
  <p:clrMapOvr>
    <a:masterClrMapping/>
  </p:clrMapOvr>
  <p:transition advTm="5000">
    <p:cut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pic>
        <p:nvPicPr>
          <p:cNvPr id="2" name="圖片 1">
            <a:extLst>
              <a:ext uri="{FF2B5EF4-FFF2-40B4-BE49-F238E27FC236}">
                <a16:creationId xmlns:a16="http://schemas.microsoft.com/office/drawing/2014/main" id="{09F6E94B-BCED-4C1B-BA36-937CA5ABE67F}"/>
              </a:ext>
            </a:extLst>
          </p:cNvPr>
          <p:cNvPicPr>
            <a:picLocks noChangeAspect="1"/>
          </p:cNvPicPr>
          <p:nvPr/>
        </p:nvPicPr>
        <p:blipFill>
          <a:blip r:embed="rId2"/>
          <a:stretch>
            <a:fillRect/>
          </a:stretch>
        </p:blipFill>
        <p:spPr>
          <a:xfrm>
            <a:off x="0" y="-1"/>
            <a:ext cx="9144000" cy="6857995"/>
          </a:xfrm>
          <a:prstGeom prst="rect">
            <a:avLst/>
          </a:prstGeom>
        </p:spPr>
      </p:pic>
    </p:spTree>
    <p:extLst>
      <p:ext uri="{BB962C8B-B14F-4D97-AF65-F5344CB8AC3E}">
        <p14:creationId xmlns:p14="http://schemas.microsoft.com/office/powerpoint/2010/main" val="3990984173"/>
      </p:ext>
    </p:extLst>
  </p:cSld>
  <p:clrMapOvr>
    <a:masterClrMapping/>
  </p:clrMapOvr>
  <p:transition advTm="5000">
    <p:cut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id="{15968640-77E1-48AD-9860-E800BE1AEBE0}"/>
              </a:ext>
            </a:extLst>
          </p:cNvPr>
          <p:cNvSpPr/>
          <p:nvPr/>
        </p:nvSpPr>
        <p:spPr>
          <a:xfrm>
            <a:off x="3965156" y="810970"/>
            <a:ext cx="4464496" cy="2664292"/>
          </a:xfrm>
          <a:prstGeom prst="teardrop">
            <a:avLst/>
          </a:prstGeom>
          <a:solidFill>
            <a:srgbClr val="99FF99"/>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37011" y="1358286"/>
            <a:ext cx="4286280" cy="1569660"/>
          </a:xfrm>
          <a:prstGeom prst="rect">
            <a:avLst/>
          </a:prstGeom>
          <a:noFill/>
          <a:ln w="63500">
            <a:noFill/>
            <a:prstDash val="sysDot"/>
            <a:miter lim="800000"/>
            <a:headEnd/>
            <a:tailEnd/>
          </a:ln>
        </p:spPr>
        <p:txBody>
          <a:bodyPr wrap="square">
            <a:spAutoFit/>
          </a:bodyPr>
          <a:lstStyle/>
          <a:p>
            <a:pPr algn="ctr">
              <a:defRPr/>
            </a:pPr>
            <a:r>
              <a:rPr lang="zh-TW" altLang="en-US"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升學準備</a:t>
            </a:r>
            <a:endParaRPr lang="en-US" altLang="zh-TW"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endParaRPr>
          </a:p>
          <a:p>
            <a:pPr algn="ctr">
              <a:defRPr/>
            </a:pPr>
            <a:r>
              <a:rPr lang="zh-TW" altLang="en-US"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的重點</a:t>
            </a:r>
            <a:endParaRPr lang="zh-TW" altLang="en-US" sz="48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974276565"/>
      </p:ext>
    </p:extLst>
  </p:cSld>
  <p:clrMapOvr>
    <a:masterClrMapping/>
  </p:clrMapOvr>
  <p:transition advTm="5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2" name="Rectangle 7"/>
          <p:cNvSpPr>
            <a:spLocks noChangeArrowheads="1"/>
          </p:cNvSpPr>
          <p:nvPr/>
        </p:nvSpPr>
        <p:spPr bwMode="auto">
          <a:xfrm>
            <a:off x="395288" y="549275"/>
            <a:ext cx="2736850" cy="707886"/>
          </a:xfrm>
          <a:prstGeom prst="rect">
            <a:avLst/>
          </a:prstGeom>
          <a:solidFill>
            <a:srgbClr val="CCFFCC"/>
          </a:solidFill>
          <a:ln w="9525">
            <a:noFill/>
            <a:miter lim="800000"/>
            <a:headEnd/>
            <a:tailEnd/>
          </a:ln>
        </p:spPr>
        <p:txBody>
          <a:bodyPr>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1.</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辦理期程</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graphicFrame>
        <p:nvGraphicFramePr>
          <p:cNvPr id="6" name="表格 5"/>
          <p:cNvGraphicFramePr>
            <a:graphicFrameLocks noGrp="1"/>
          </p:cNvGraphicFramePr>
          <p:nvPr/>
        </p:nvGraphicFramePr>
        <p:xfrm>
          <a:off x="928662" y="1571612"/>
          <a:ext cx="7286675" cy="4145280"/>
        </p:xfrm>
        <a:graphic>
          <a:graphicData uri="http://schemas.openxmlformats.org/drawingml/2006/table">
            <a:tbl>
              <a:tblPr/>
              <a:tblGrid>
                <a:gridCol w="1153313">
                  <a:extLst>
                    <a:ext uri="{9D8B030D-6E8A-4147-A177-3AD203B41FA5}">
                      <a16:colId xmlns:a16="http://schemas.microsoft.com/office/drawing/2014/main" val="20000"/>
                    </a:ext>
                  </a:extLst>
                </a:gridCol>
                <a:gridCol w="6133362">
                  <a:extLst>
                    <a:ext uri="{9D8B030D-6E8A-4147-A177-3AD203B41FA5}">
                      <a16:colId xmlns:a16="http://schemas.microsoft.com/office/drawing/2014/main" val="20001"/>
                    </a:ext>
                  </a:extLst>
                </a:gridCol>
              </a:tblGrid>
              <a:tr h="0">
                <a:tc>
                  <a:txBody>
                    <a:bodyPr/>
                    <a:lstStyle/>
                    <a:p>
                      <a:pPr algn="ctr">
                        <a:spcAft>
                          <a:spcPts val="0"/>
                        </a:spcAft>
                      </a:pPr>
                      <a:r>
                        <a:rPr lang="zh-TW" sz="1600" kern="100" dirty="0">
                          <a:latin typeface="Times New Roman"/>
                          <a:ea typeface="新細明體"/>
                          <a:cs typeface="Times New Roman"/>
                        </a:rPr>
                        <a:t>日程</a:t>
                      </a:r>
                      <a:endParaRPr lang="zh-TW" sz="1600" kern="100" dirty="0">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1600" kern="100" dirty="0">
                          <a:latin typeface="Times New Roman"/>
                          <a:ea typeface="新細明體"/>
                          <a:cs typeface="Times New Roman"/>
                        </a:rPr>
                        <a:t>重要事項</a:t>
                      </a:r>
                      <a:endParaRPr lang="zh-TW" sz="1600" kern="100" dirty="0">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val="10000"/>
                  </a:ext>
                </a:extLst>
              </a:tr>
              <a:tr h="0">
                <a:tc>
                  <a:txBody>
                    <a:bodyPr/>
                    <a:lstStyle/>
                    <a:p>
                      <a:pPr algn="ctr">
                        <a:spcAft>
                          <a:spcPts val="0"/>
                        </a:spcAft>
                      </a:pPr>
                      <a:r>
                        <a:rPr lang="en-US" sz="1600" kern="100" dirty="0">
                          <a:latin typeface="Times New Roman"/>
                          <a:ea typeface="新細明體"/>
                          <a:cs typeface="Times New Roman"/>
                        </a:rPr>
                        <a:t>1</a:t>
                      </a:r>
                      <a:r>
                        <a:rPr lang="zh-TW" sz="1600" kern="100" dirty="0">
                          <a:latin typeface="Times New Roman"/>
                          <a:ea typeface="新細明體"/>
                          <a:cs typeface="Times New Roman"/>
                        </a:rPr>
                        <a:t>月份</a:t>
                      </a:r>
                      <a:endParaRPr lang="zh-TW" sz="1600" kern="100" dirty="0">
                        <a:latin typeface="Calibri"/>
                        <a:ea typeface="新細明體"/>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spcAft>
                          <a:spcPts val="0"/>
                        </a:spcAft>
                      </a:pPr>
                      <a:r>
                        <a:rPr lang="zh-TW" sz="1600" kern="100" dirty="0">
                          <a:latin typeface="Times New Roman"/>
                          <a:ea typeface="新細明體"/>
                          <a:cs typeface="Times New Roman"/>
                        </a:rPr>
                        <a:t>簡章公告</a:t>
                      </a:r>
                      <a:r>
                        <a:rPr lang="en-US" sz="1600" kern="100" dirty="0">
                          <a:latin typeface="Times New Roman"/>
                          <a:ea typeface="新細明體"/>
                          <a:cs typeface="Times New Roman"/>
                        </a:rPr>
                        <a:t>(</a:t>
                      </a:r>
                      <a:r>
                        <a:rPr lang="zh-TW" sz="1600" kern="100" dirty="0">
                          <a:latin typeface="Times New Roman"/>
                          <a:ea typeface="新細明體"/>
                          <a:cs typeface="Times New Roman"/>
                        </a:rPr>
                        <a:t>國中教育會考、各入學管道</a:t>
                      </a:r>
                      <a:r>
                        <a:rPr lang="en-US" sz="1600" kern="100" dirty="0">
                          <a:latin typeface="Times New Roman"/>
                          <a:ea typeface="新細明體"/>
                          <a:cs typeface="Times New Roman"/>
                        </a:rPr>
                        <a:t>)</a:t>
                      </a:r>
                      <a:endParaRPr lang="zh-TW" sz="16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0">
                <a:tc>
                  <a:txBody>
                    <a:bodyPr/>
                    <a:lstStyle/>
                    <a:p>
                      <a:pPr algn="ctr">
                        <a:spcAft>
                          <a:spcPts val="0"/>
                        </a:spcAft>
                      </a:pPr>
                      <a:r>
                        <a:rPr lang="en-US" sz="1600" kern="100" dirty="0">
                          <a:latin typeface="Times New Roman"/>
                          <a:ea typeface="新細明體"/>
                          <a:cs typeface="Times New Roman"/>
                        </a:rPr>
                        <a:t>3</a:t>
                      </a:r>
                      <a:r>
                        <a:rPr lang="zh-TW" sz="1600" kern="100" dirty="0">
                          <a:latin typeface="Times New Roman"/>
                          <a:ea typeface="新細明體"/>
                          <a:cs typeface="Times New Roman"/>
                        </a:rPr>
                        <a:t>月份</a:t>
                      </a:r>
                      <a:endParaRPr lang="zh-TW" sz="1600" kern="100" dirty="0">
                        <a:latin typeface="Calibri"/>
                        <a:ea typeface="新細明體"/>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spcAft>
                          <a:spcPts val="0"/>
                        </a:spcAft>
                      </a:pPr>
                      <a:r>
                        <a:rPr lang="zh-TW" sz="1600" kern="100" dirty="0">
                          <a:latin typeface="Times New Roman"/>
                          <a:ea typeface="新細明體"/>
                          <a:cs typeface="Times New Roman"/>
                        </a:rPr>
                        <a:t>考試報名</a:t>
                      </a:r>
                      <a:r>
                        <a:rPr lang="en-US" sz="1600" kern="100" dirty="0">
                          <a:latin typeface="Times New Roman"/>
                          <a:ea typeface="新細明體"/>
                          <a:cs typeface="Times New Roman"/>
                        </a:rPr>
                        <a:t>(</a:t>
                      </a:r>
                      <a:r>
                        <a:rPr lang="zh-TW" sz="1600" kern="100" dirty="0">
                          <a:latin typeface="Times New Roman"/>
                          <a:ea typeface="新細明體"/>
                          <a:cs typeface="Times New Roman"/>
                        </a:rPr>
                        <a:t>國中教育會考、特招術科考試</a:t>
                      </a:r>
                      <a:r>
                        <a:rPr lang="en-US" sz="1600" kern="100" dirty="0">
                          <a:latin typeface="Times New Roman"/>
                          <a:ea typeface="新細明體"/>
                          <a:cs typeface="Times New Roman"/>
                        </a:rPr>
                        <a:t>)</a:t>
                      </a:r>
                      <a:endParaRPr lang="zh-TW" sz="16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0">
                <a:tc>
                  <a:txBody>
                    <a:bodyPr/>
                    <a:lstStyle/>
                    <a:p>
                      <a:pPr algn="ctr">
                        <a:spcAft>
                          <a:spcPts val="0"/>
                        </a:spcAft>
                      </a:pPr>
                      <a:r>
                        <a:rPr lang="en-US" sz="1600" kern="100" dirty="0">
                          <a:latin typeface="Times New Roman"/>
                          <a:ea typeface="新細明體"/>
                          <a:cs typeface="Times New Roman"/>
                        </a:rPr>
                        <a:t>4</a:t>
                      </a:r>
                      <a:r>
                        <a:rPr lang="zh-TW" sz="1600" kern="100" dirty="0">
                          <a:latin typeface="Times New Roman"/>
                          <a:ea typeface="新細明體"/>
                          <a:cs typeface="Times New Roman"/>
                        </a:rPr>
                        <a:t>月份</a:t>
                      </a:r>
                      <a:endParaRPr lang="zh-TW" sz="1600" kern="100" dirty="0">
                        <a:latin typeface="Calibri"/>
                        <a:ea typeface="新細明體"/>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spcAft>
                          <a:spcPts val="0"/>
                        </a:spcAft>
                      </a:pPr>
                      <a:r>
                        <a:rPr lang="en-US" sz="1600" kern="100" dirty="0">
                          <a:latin typeface="Times New Roman"/>
                          <a:ea typeface="新細明體"/>
                          <a:cs typeface="Times New Roman"/>
                        </a:rPr>
                        <a:t>1.</a:t>
                      </a:r>
                      <a:r>
                        <a:rPr lang="zh-TW" sz="1600" kern="100" dirty="0">
                          <a:latin typeface="Times New Roman"/>
                          <a:ea typeface="新細明體"/>
                          <a:cs typeface="Times New Roman"/>
                        </a:rPr>
                        <a:t>特招術科考試</a:t>
                      </a:r>
                      <a:r>
                        <a:rPr lang="en-US" sz="1600" kern="100" dirty="0">
                          <a:latin typeface="Times New Roman"/>
                          <a:ea typeface="新細明體"/>
                          <a:cs typeface="Times New Roman"/>
                        </a:rPr>
                        <a:t>(</a:t>
                      </a:r>
                      <a:r>
                        <a:rPr lang="zh-TW" sz="1600" kern="100" dirty="0">
                          <a:latin typeface="Times New Roman"/>
                          <a:ea typeface="新細明體"/>
                          <a:cs typeface="Times New Roman"/>
                        </a:rPr>
                        <a:t>科學班、藝才班、職科甄選</a:t>
                      </a:r>
                      <a:r>
                        <a:rPr lang="en-US" sz="1600" kern="100" dirty="0">
                          <a:latin typeface="Times New Roman"/>
                          <a:ea typeface="新細明體"/>
                          <a:cs typeface="Times New Roman"/>
                        </a:rPr>
                        <a:t>)</a:t>
                      </a:r>
                      <a:endParaRPr lang="zh-TW" sz="1600" kern="100" dirty="0">
                        <a:latin typeface="Calibri"/>
                        <a:ea typeface="新細明體"/>
                        <a:cs typeface="Times New Roman"/>
                      </a:endParaRPr>
                    </a:p>
                    <a:p>
                      <a:pPr>
                        <a:spcAft>
                          <a:spcPts val="0"/>
                        </a:spcAft>
                      </a:pPr>
                      <a:r>
                        <a:rPr lang="en-US" sz="1600" kern="100" dirty="0">
                          <a:latin typeface="Times New Roman"/>
                          <a:ea typeface="新細明體"/>
                          <a:cs typeface="Times New Roman"/>
                        </a:rPr>
                        <a:t>2.</a:t>
                      </a:r>
                      <a:r>
                        <a:rPr lang="zh-TW" sz="1600" kern="100" dirty="0">
                          <a:latin typeface="Times New Roman"/>
                          <a:ea typeface="新細明體"/>
                          <a:cs typeface="Times New Roman"/>
                        </a:rPr>
                        <a:t>體育班、運動優良術科考試報名</a:t>
                      </a:r>
                      <a:endParaRPr lang="zh-TW" sz="16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0">
                <a:tc>
                  <a:txBody>
                    <a:bodyPr/>
                    <a:lstStyle/>
                    <a:p>
                      <a:pPr algn="ctr">
                        <a:spcAft>
                          <a:spcPts val="0"/>
                        </a:spcAft>
                      </a:pPr>
                      <a:r>
                        <a:rPr lang="en-US" sz="1600" kern="100" dirty="0">
                          <a:latin typeface="Times New Roman"/>
                          <a:ea typeface="新細明體"/>
                          <a:cs typeface="Times New Roman"/>
                        </a:rPr>
                        <a:t>5</a:t>
                      </a:r>
                      <a:r>
                        <a:rPr lang="zh-TW" sz="1600" kern="100" dirty="0">
                          <a:latin typeface="Times New Roman"/>
                          <a:ea typeface="新細明體"/>
                          <a:cs typeface="Times New Roman"/>
                        </a:rPr>
                        <a:t>月份</a:t>
                      </a:r>
                      <a:endParaRPr lang="zh-TW" sz="1600" kern="100" dirty="0">
                        <a:latin typeface="Calibri"/>
                        <a:ea typeface="新細明體"/>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spcAft>
                          <a:spcPts val="0"/>
                        </a:spcAft>
                      </a:pPr>
                      <a:r>
                        <a:rPr lang="en-US" sz="1600" kern="100" dirty="0">
                          <a:latin typeface="Times New Roman"/>
                          <a:ea typeface="新細明體"/>
                          <a:cs typeface="Times New Roman"/>
                        </a:rPr>
                        <a:t>1.</a:t>
                      </a:r>
                      <a:r>
                        <a:rPr lang="zh-TW" sz="1600" b="1" kern="100" dirty="0">
                          <a:solidFill>
                            <a:srgbClr val="FF0000"/>
                          </a:solidFill>
                          <a:latin typeface="Times New Roman"/>
                          <a:ea typeface="新細明體"/>
                          <a:cs typeface="Times New Roman"/>
                        </a:rPr>
                        <a:t>國中教育會考</a:t>
                      </a:r>
                      <a:endParaRPr lang="zh-TW" sz="1600" b="1" kern="100" dirty="0">
                        <a:solidFill>
                          <a:srgbClr val="FF0000"/>
                        </a:solidFill>
                        <a:latin typeface="Calibri"/>
                        <a:ea typeface="新細明體"/>
                        <a:cs typeface="Times New Roman"/>
                      </a:endParaRPr>
                    </a:p>
                    <a:p>
                      <a:pPr>
                        <a:spcAft>
                          <a:spcPts val="0"/>
                        </a:spcAft>
                      </a:pPr>
                      <a:r>
                        <a:rPr lang="en-US" sz="1600" kern="100" dirty="0">
                          <a:latin typeface="Times New Roman"/>
                          <a:ea typeface="新細明體"/>
                          <a:cs typeface="Times New Roman"/>
                        </a:rPr>
                        <a:t>2.</a:t>
                      </a:r>
                      <a:r>
                        <a:rPr lang="zh-TW" sz="1600" kern="100" dirty="0">
                          <a:latin typeface="Times New Roman"/>
                          <a:ea typeface="新細明體"/>
                          <a:cs typeface="Times New Roman"/>
                        </a:rPr>
                        <a:t>完全免試</a:t>
                      </a:r>
                      <a:endParaRPr lang="zh-TW" sz="1600" kern="100" dirty="0">
                        <a:latin typeface="Calibri"/>
                        <a:ea typeface="新細明體"/>
                        <a:cs typeface="Times New Roman"/>
                      </a:endParaRPr>
                    </a:p>
                    <a:p>
                      <a:pPr>
                        <a:spcAft>
                          <a:spcPts val="0"/>
                        </a:spcAft>
                      </a:pPr>
                      <a:r>
                        <a:rPr lang="en-US" sz="1600" kern="100" dirty="0">
                          <a:latin typeface="Times New Roman"/>
                          <a:ea typeface="新細明體"/>
                          <a:cs typeface="Times New Roman"/>
                        </a:rPr>
                        <a:t>3.</a:t>
                      </a:r>
                      <a:r>
                        <a:rPr lang="zh-TW" sz="1600" kern="100" dirty="0">
                          <a:latin typeface="Times New Roman"/>
                          <a:ea typeface="新細明體"/>
                          <a:cs typeface="Times New Roman"/>
                        </a:rPr>
                        <a:t>優先免試、直升入學報名</a:t>
                      </a:r>
                      <a:endParaRPr lang="zh-TW" sz="1600" kern="100" dirty="0">
                        <a:latin typeface="Calibri"/>
                        <a:ea typeface="新細明體"/>
                        <a:cs typeface="Times New Roman"/>
                      </a:endParaRPr>
                    </a:p>
                    <a:p>
                      <a:pPr>
                        <a:spcAft>
                          <a:spcPts val="0"/>
                        </a:spcAft>
                      </a:pPr>
                      <a:r>
                        <a:rPr lang="en-US" sz="1600" kern="100" dirty="0">
                          <a:latin typeface="Times New Roman"/>
                          <a:ea typeface="新細明體"/>
                          <a:cs typeface="Times New Roman"/>
                        </a:rPr>
                        <a:t>4.</a:t>
                      </a:r>
                      <a:r>
                        <a:rPr lang="zh-TW" sz="1600" kern="100" dirty="0">
                          <a:latin typeface="Times New Roman"/>
                          <a:ea typeface="新細明體"/>
                          <a:cs typeface="Times New Roman"/>
                        </a:rPr>
                        <a:t>技優甄審、產特優先入學、實用技能班報名</a:t>
                      </a:r>
                      <a:endParaRPr lang="zh-TW" sz="1600" kern="100" dirty="0">
                        <a:latin typeface="Calibri"/>
                        <a:ea typeface="新細明體"/>
                        <a:cs typeface="Times New Roman"/>
                      </a:endParaRPr>
                    </a:p>
                    <a:p>
                      <a:pPr>
                        <a:spcAft>
                          <a:spcPts val="0"/>
                        </a:spcAft>
                      </a:pPr>
                      <a:r>
                        <a:rPr lang="en-US" sz="1600" kern="100" dirty="0">
                          <a:latin typeface="Times New Roman"/>
                          <a:ea typeface="新細明體"/>
                          <a:cs typeface="Times New Roman"/>
                        </a:rPr>
                        <a:t>5.</a:t>
                      </a:r>
                      <a:r>
                        <a:rPr lang="zh-TW" sz="1600" kern="100" dirty="0">
                          <a:latin typeface="Times New Roman"/>
                          <a:ea typeface="新細明體"/>
                          <a:cs typeface="Times New Roman"/>
                        </a:rPr>
                        <a:t>體育班、運動優良術科考試</a:t>
                      </a:r>
                      <a:endParaRPr lang="zh-TW" sz="16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0">
                <a:tc>
                  <a:txBody>
                    <a:bodyPr/>
                    <a:lstStyle/>
                    <a:p>
                      <a:pPr algn="ctr">
                        <a:spcAft>
                          <a:spcPts val="0"/>
                        </a:spcAft>
                      </a:pPr>
                      <a:r>
                        <a:rPr lang="en-US" sz="1600" kern="100" dirty="0">
                          <a:latin typeface="Times New Roman"/>
                          <a:ea typeface="新細明體"/>
                          <a:cs typeface="Times New Roman"/>
                        </a:rPr>
                        <a:t>6</a:t>
                      </a:r>
                      <a:r>
                        <a:rPr lang="zh-TW" sz="1600" kern="100" dirty="0">
                          <a:latin typeface="Times New Roman"/>
                          <a:ea typeface="新細明體"/>
                          <a:cs typeface="Times New Roman"/>
                        </a:rPr>
                        <a:t>月份</a:t>
                      </a:r>
                      <a:endParaRPr lang="zh-TW" sz="1600" kern="100" dirty="0">
                        <a:latin typeface="Calibri"/>
                        <a:ea typeface="新細明體"/>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spcAft>
                          <a:spcPts val="0"/>
                        </a:spcAft>
                      </a:pPr>
                      <a:r>
                        <a:rPr lang="en-US" sz="1600" kern="100" dirty="0">
                          <a:latin typeface="Times New Roman"/>
                          <a:ea typeface="新細明體"/>
                          <a:cs typeface="Times New Roman"/>
                        </a:rPr>
                        <a:t>1.</a:t>
                      </a:r>
                      <a:r>
                        <a:rPr lang="zh-TW" sz="1600" kern="100" dirty="0">
                          <a:latin typeface="Times New Roman"/>
                          <a:ea typeface="新細明體"/>
                          <a:cs typeface="Times New Roman"/>
                        </a:rPr>
                        <a:t>公佈</a:t>
                      </a:r>
                      <a:r>
                        <a:rPr lang="zh-TW" sz="1600" b="1" kern="100" dirty="0">
                          <a:solidFill>
                            <a:srgbClr val="FF0000"/>
                          </a:solidFill>
                          <a:latin typeface="Times New Roman"/>
                          <a:ea typeface="新細明體"/>
                          <a:cs typeface="Times New Roman"/>
                        </a:rPr>
                        <a:t>國中教育會考成績</a:t>
                      </a:r>
                      <a:endParaRPr lang="zh-TW" sz="1600" b="1" kern="100" dirty="0">
                        <a:solidFill>
                          <a:srgbClr val="FF0000"/>
                        </a:solidFill>
                        <a:latin typeface="Calibri"/>
                        <a:ea typeface="新細明體"/>
                        <a:cs typeface="Times New Roman"/>
                      </a:endParaRPr>
                    </a:p>
                    <a:p>
                      <a:pPr>
                        <a:spcAft>
                          <a:spcPts val="0"/>
                        </a:spcAft>
                      </a:pPr>
                      <a:r>
                        <a:rPr lang="en-US" sz="1600" kern="100" dirty="0">
                          <a:latin typeface="Times New Roman"/>
                          <a:ea typeface="新細明體"/>
                          <a:cs typeface="Times New Roman"/>
                        </a:rPr>
                        <a:t>2.</a:t>
                      </a:r>
                      <a:r>
                        <a:rPr lang="zh-TW" sz="1600" kern="100" dirty="0">
                          <a:latin typeface="Times New Roman"/>
                          <a:ea typeface="新細明體"/>
                          <a:cs typeface="Times New Roman"/>
                        </a:rPr>
                        <a:t>學科特招考試</a:t>
                      </a:r>
                      <a:endParaRPr lang="zh-TW" sz="1600" kern="100" dirty="0">
                        <a:latin typeface="Calibri"/>
                        <a:ea typeface="新細明體"/>
                        <a:cs typeface="Times New Roman"/>
                      </a:endParaRPr>
                    </a:p>
                    <a:p>
                      <a:pPr>
                        <a:spcAft>
                          <a:spcPts val="0"/>
                        </a:spcAft>
                      </a:pPr>
                      <a:r>
                        <a:rPr lang="en-US" sz="1600" kern="100" dirty="0">
                          <a:latin typeface="Times New Roman"/>
                          <a:ea typeface="新細明體"/>
                          <a:cs typeface="Times New Roman"/>
                        </a:rPr>
                        <a:t>3.(</a:t>
                      </a:r>
                      <a:r>
                        <a:rPr lang="zh-TW" sz="1600" kern="100" dirty="0">
                          <a:latin typeface="Times New Roman"/>
                          <a:ea typeface="新細明體"/>
                          <a:cs typeface="Times New Roman"/>
                        </a:rPr>
                        <a:t>免試入學</a:t>
                      </a:r>
                      <a:r>
                        <a:rPr lang="en-US" sz="1600" kern="100" dirty="0">
                          <a:latin typeface="Times New Roman"/>
                          <a:ea typeface="新細明體"/>
                          <a:cs typeface="Times New Roman"/>
                        </a:rPr>
                        <a:t>+</a:t>
                      </a:r>
                      <a:r>
                        <a:rPr lang="zh-TW" sz="1600" kern="100" dirty="0">
                          <a:latin typeface="Times New Roman"/>
                          <a:ea typeface="新細明體"/>
                          <a:cs typeface="Times New Roman"/>
                        </a:rPr>
                        <a:t>學科特招</a:t>
                      </a:r>
                      <a:r>
                        <a:rPr lang="en-US" altLang="zh-TW" sz="1600" kern="100" dirty="0">
                          <a:latin typeface="Times New Roman"/>
                          <a:ea typeface="新細明體"/>
                          <a:cs typeface="Times New Roman"/>
                        </a:rPr>
                        <a:t>)</a:t>
                      </a:r>
                      <a:r>
                        <a:rPr lang="zh-TW" sz="1600" kern="100" dirty="0">
                          <a:latin typeface="Times New Roman"/>
                          <a:ea typeface="新細明體"/>
                          <a:cs typeface="Times New Roman"/>
                        </a:rPr>
                        <a:t>分發報名</a:t>
                      </a:r>
                      <a:r>
                        <a:rPr lang="en-US" sz="1600" kern="100" dirty="0">
                          <a:latin typeface="Times New Roman"/>
                          <a:ea typeface="新細明體"/>
                          <a:cs typeface="Times New Roman"/>
                        </a:rPr>
                        <a:t>&amp;</a:t>
                      </a:r>
                      <a:r>
                        <a:rPr lang="zh-TW" sz="1600" kern="100" dirty="0">
                          <a:latin typeface="Times New Roman"/>
                          <a:ea typeface="新細明體"/>
                          <a:cs typeface="Times New Roman"/>
                        </a:rPr>
                        <a:t>選填志願</a:t>
                      </a:r>
                      <a:endParaRPr lang="zh-TW" sz="1600" kern="100" dirty="0">
                        <a:latin typeface="Calibri"/>
                        <a:ea typeface="新細明體"/>
                        <a:cs typeface="Times New Roman"/>
                      </a:endParaRPr>
                    </a:p>
                    <a:p>
                      <a:pPr>
                        <a:spcAft>
                          <a:spcPts val="0"/>
                        </a:spcAft>
                      </a:pPr>
                      <a:r>
                        <a:rPr lang="en-US" sz="1600" kern="100" dirty="0">
                          <a:latin typeface="Times New Roman"/>
                          <a:ea typeface="新細明體"/>
                          <a:cs typeface="Times New Roman"/>
                        </a:rPr>
                        <a:t>4.</a:t>
                      </a:r>
                      <a:r>
                        <a:rPr lang="zh-TW" sz="1600" kern="100" dirty="0">
                          <a:latin typeface="Times New Roman"/>
                          <a:ea typeface="新細明體"/>
                          <a:cs typeface="Times New Roman"/>
                        </a:rPr>
                        <a:t>五專免試報名</a:t>
                      </a:r>
                      <a:endParaRPr lang="zh-TW" sz="16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0">
                <a:tc>
                  <a:txBody>
                    <a:bodyPr/>
                    <a:lstStyle/>
                    <a:p>
                      <a:pPr algn="ctr">
                        <a:spcAft>
                          <a:spcPts val="0"/>
                        </a:spcAft>
                      </a:pPr>
                      <a:r>
                        <a:rPr lang="en-US" sz="1600" kern="100" dirty="0">
                          <a:latin typeface="Times New Roman"/>
                          <a:ea typeface="新細明體"/>
                          <a:cs typeface="Times New Roman"/>
                        </a:rPr>
                        <a:t>7</a:t>
                      </a:r>
                      <a:r>
                        <a:rPr lang="zh-TW" sz="1600" kern="100" dirty="0">
                          <a:latin typeface="Times New Roman"/>
                          <a:ea typeface="新細明體"/>
                          <a:cs typeface="Times New Roman"/>
                        </a:rPr>
                        <a:t>月份</a:t>
                      </a:r>
                      <a:endParaRPr lang="zh-TW" sz="1600" kern="100" dirty="0">
                        <a:latin typeface="Calibri"/>
                        <a:ea typeface="新細明體"/>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tc>
                  <a:txBody>
                    <a:bodyPr/>
                    <a:lstStyle/>
                    <a:p>
                      <a:pPr>
                        <a:spcAft>
                          <a:spcPts val="0"/>
                        </a:spcAft>
                      </a:pPr>
                      <a:r>
                        <a:rPr lang="en-US" sz="1600" kern="100" dirty="0">
                          <a:latin typeface="Times New Roman"/>
                          <a:ea typeface="新細明體"/>
                          <a:cs typeface="Times New Roman"/>
                        </a:rPr>
                        <a:t>1.(</a:t>
                      </a:r>
                      <a:r>
                        <a:rPr lang="zh-TW" sz="1600" kern="100" dirty="0">
                          <a:latin typeface="Times New Roman"/>
                          <a:ea typeface="新細明體"/>
                          <a:cs typeface="Times New Roman"/>
                        </a:rPr>
                        <a:t>免試入學</a:t>
                      </a:r>
                      <a:r>
                        <a:rPr lang="en-US" sz="1600" kern="100" dirty="0">
                          <a:latin typeface="Times New Roman"/>
                          <a:ea typeface="新細明體"/>
                          <a:cs typeface="Times New Roman"/>
                        </a:rPr>
                        <a:t>+</a:t>
                      </a:r>
                      <a:r>
                        <a:rPr lang="zh-TW" sz="1600" kern="100" dirty="0">
                          <a:latin typeface="Times New Roman"/>
                          <a:ea typeface="新細明體"/>
                          <a:cs typeface="Times New Roman"/>
                        </a:rPr>
                        <a:t>學科特招</a:t>
                      </a:r>
                      <a:r>
                        <a:rPr lang="en-US" altLang="zh-TW" sz="1600" kern="100" dirty="0">
                          <a:latin typeface="Times New Roman"/>
                          <a:ea typeface="新細明體"/>
                          <a:cs typeface="Times New Roman"/>
                        </a:rPr>
                        <a:t>)</a:t>
                      </a:r>
                      <a:r>
                        <a:rPr lang="zh-TW" sz="1600" kern="100" dirty="0">
                          <a:latin typeface="Times New Roman"/>
                          <a:ea typeface="新細明體"/>
                          <a:cs typeface="Times New Roman"/>
                        </a:rPr>
                        <a:t>放榜、報到</a:t>
                      </a:r>
                      <a:endParaRPr lang="zh-TW" sz="1600" kern="100" dirty="0">
                        <a:latin typeface="Calibri"/>
                        <a:ea typeface="新細明體"/>
                        <a:cs typeface="Times New Roman"/>
                      </a:endParaRPr>
                    </a:p>
                    <a:p>
                      <a:pPr>
                        <a:spcAft>
                          <a:spcPts val="0"/>
                        </a:spcAft>
                      </a:pPr>
                      <a:r>
                        <a:rPr lang="en-US" sz="1600" kern="100" dirty="0">
                          <a:latin typeface="Times New Roman"/>
                          <a:ea typeface="新細明體"/>
                          <a:cs typeface="Times New Roman"/>
                        </a:rPr>
                        <a:t>2.</a:t>
                      </a:r>
                      <a:r>
                        <a:rPr lang="zh-TW" sz="1600" kern="100" dirty="0">
                          <a:latin typeface="Times New Roman"/>
                          <a:ea typeface="新細明體"/>
                          <a:cs typeface="Times New Roman"/>
                        </a:rPr>
                        <a:t>五專免試現場登記分發報到</a:t>
                      </a:r>
                      <a:endParaRPr lang="zh-TW" sz="1600" kern="100" dirty="0">
                        <a:latin typeface="Calibri"/>
                        <a:ea typeface="新細明體"/>
                        <a:cs typeface="Times New Roman"/>
                      </a:endParaRPr>
                    </a:p>
                    <a:p>
                      <a:pPr>
                        <a:spcAft>
                          <a:spcPts val="0"/>
                        </a:spcAft>
                      </a:pPr>
                      <a:r>
                        <a:rPr lang="en-US" sz="1600" kern="100" dirty="0">
                          <a:latin typeface="Times New Roman"/>
                          <a:ea typeface="新細明體"/>
                          <a:cs typeface="Times New Roman"/>
                        </a:rPr>
                        <a:t>3.</a:t>
                      </a:r>
                      <a:r>
                        <a:rPr lang="zh-TW" sz="1600" kern="100" dirty="0">
                          <a:latin typeface="Times New Roman"/>
                          <a:ea typeface="新細明體"/>
                          <a:cs typeface="Times New Roman"/>
                        </a:rPr>
                        <a:t>續招</a:t>
                      </a:r>
                      <a:endParaRPr lang="zh-TW" sz="1600" kern="100" dirty="0">
                        <a:latin typeface="Calibri"/>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bl>
          </a:graphicData>
        </a:graphic>
      </p:graphicFrame>
      <p:grpSp>
        <p:nvGrpSpPr>
          <p:cNvPr id="5" name="群組 14">
            <a:extLst>
              <a:ext uri="{FF2B5EF4-FFF2-40B4-BE49-F238E27FC236}">
                <a16:creationId xmlns:a16="http://schemas.microsoft.com/office/drawing/2014/main" id="{1DF72442-A745-440E-9114-9F803A4E6BE8}"/>
              </a:ext>
            </a:extLst>
          </p:cNvPr>
          <p:cNvGrpSpPr/>
          <p:nvPr/>
        </p:nvGrpSpPr>
        <p:grpSpPr>
          <a:xfrm>
            <a:off x="1142976" y="2071678"/>
            <a:ext cx="7072363" cy="3643339"/>
            <a:chOff x="-116556" y="5143512"/>
            <a:chExt cx="4079457" cy="1313991"/>
          </a:xfrm>
        </p:grpSpPr>
        <p:sp>
          <p:nvSpPr>
            <p:cNvPr id="7" name="爆炸 2 7">
              <a:extLst>
                <a:ext uri="{FF2B5EF4-FFF2-40B4-BE49-F238E27FC236}">
                  <a16:creationId xmlns:a16="http://schemas.microsoft.com/office/drawing/2014/main" id="{60F7944B-C1E4-4B91-A2D1-CE0A04CB6F30}"/>
                </a:ext>
              </a:extLst>
            </p:cNvPr>
            <p:cNvSpPr/>
            <p:nvPr/>
          </p:nvSpPr>
          <p:spPr>
            <a:xfrm>
              <a:off x="-116556" y="5143512"/>
              <a:ext cx="4079457" cy="1313991"/>
            </a:xfrm>
            <a:prstGeom prst="irregularSeal2">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4">
              <a:extLst>
                <a:ext uri="{FF2B5EF4-FFF2-40B4-BE49-F238E27FC236}">
                  <a16:creationId xmlns:a16="http://schemas.microsoft.com/office/drawing/2014/main" id="{A947B5DC-5266-4D5F-858B-CAA5A4896E9B}"/>
                </a:ext>
              </a:extLst>
            </p:cNvPr>
            <p:cNvSpPr txBox="1">
              <a:spLocks/>
            </p:cNvSpPr>
            <p:nvPr/>
          </p:nvSpPr>
          <p:spPr bwMode="auto">
            <a:xfrm>
              <a:off x="660483" y="5581509"/>
              <a:ext cx="2136859" cy="463761"/>
            </a:xfrm>
            <a:prstGeom prst="rect">
              <a:avLst/>
            </a:prstGeom>
            <a:noFill/>
            <a:ln w="12700">
              <a:noFill/>
              <a:miter lim="800000"/>
              <a:headEnd/>
              <a:tailEnd/>
            </a:ln>
          </p:spPr>
          <p:txBody>
            <a:bodyPr anchor="ctr"/>
            <a:lstStyle/>
            <a:p>
              <a:pPr algn="ctr" eaLnBrk="0" hangingPunct="0">
                <a:defRPr/>
              </a:pPr>
              <a:r>
                <a:rPr lang="zh-TW" altLang="en-US" sz="4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雖延後開學</a:t>
              </a:r>
              <a:endParaRPr lang="en-US" altLang="zh-TW" sz="4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ctr" eaLnBrk="0" hangingPunct="0">
                <a:defRPr/>
              </a:pPr>
              <a:r>
                <a:rPr lang="zh-TW" altLang="en-US" sz="4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但日程不變</a:t>
              </a:r>
            </a:p>
          </p:txBody>
        </p:sp>
      </p:gr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pic>
        <p:nvPicPr>
          <p:cNvPr id="3" name="圖片 2">
            <a:extLst>
              <a:ext uri="{FF2B5EF4-FFF2-40B4-BE49-F238E27FC236}">
                <a16:creationId xmlns:a16="http://schemas.microsoft.com/office/drawing/2014/main" id="{EE5C2608-6810-49A3-8047-559C18F7A8D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06882930"/>
      </p:ext>
    </p:extLst>
  </p:cSld>
  <p:clrMapOvr>
    <a:masterClrMapping/>
  </p:clrMapOvr>
  <p:transition advTm="5000">
    <p:cut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pic>
        <p:nvPicPr>
          <p:cNvPr id="2" name="圖片 1">
            <a:extLst>
              <a:ext uri="{FF2B5EF4-FFF2-40B4-BE49-F238E27FC236}">
                <a16:creationId xmlns:a16="http://schemas.microsoft.com/office/drawing/2014/main" id="{62881F63-2717-41F4-8A57-D62030C9B4E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13667378"/>
      </p:ext>
    </p:extLst>
  </p:cSld>
  <p:clrMapOvr>
    <a:masterClrMapping/>
  </p:clrMapOvr>
  <p:transition advTm="5000">
    <p:cut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2" name="Rectangle 7"/>
          <p:cNvSpPr>
            <a:spLocks noChangeArrowheads="1"/>
          </p:cNvSpPr>
          <p:nvPr/>
        </p:nvSpPr>
        <p:spPr bwMode="auto">
          <a:xfrm>
            <a:off x="323850" y="1341438"/>
            <a:ext cx="8504238" cy="4810548"/>
          </a:xfrm>
          <a:prstGeom prst="rect">
            <a:avLst/>
          </a:prstGeom>
          <a:noFill/>
          <a:ln w="9525">
            <a:noFill/>
            <a:miter lim="800000"/>
            <a:headEnd/>
            <a:tailEnd/>
          </a:ln>
        </p:spPr>
        <p:txBody>
          <a:bodyPr>
            <a:spAutoFit/>
          </a:bodyPr>
          <a:lstStyle/>
          <a:p>
            <a:pPr algn="just">
              <a:spcAft>
                <a:spcPct val="20000"/>
              </a:spcAft>
              <a:defRPr/>
            </a:pPr>
            <a:r>
              <a:rPr lang="zh-TW" altLang="en-US" sz="3600" b="1" dirty="0">
                <a:solidFill>
                  <a:srgbClr val="FF00FF"/>
                </a:solidFill>
                <a:effectLst>
                  <a:outerShdw blurRad="38100" dist="38100" dir="2700000" algn="tl">
                    <a:srgbClr val="C0C0C0"/>
                  </a:outerShdw>
                </a:effectLst>
                <a:latin typeface="Times New Roman" pitchFamily="18" charset="0"/>
                <a:ea typeface="華康儷中黑"/>
                <a:cs typeface="Times New Roman" pitchFamily="18" charset="0"/>
              </a:rPr>
              <a:t>   國中教育會考</a:t>
            </a:r>
            <a:endParaRPr lang="en-US" altLang="zh-TW" sz="3600" dirty="0">
              <a:latin typeface="Times New Roman" pitchFamily="18" charset="0"/>
              <a:ea typeface="華康儷中黑"/>
              <a:cs typeface="Times New Roman" pitchFamily="18" charset="0"/>
            </a:endParaRPr>
          </a:p>
          <a:p>
            <a:pPr algn="just">
              <a:defRPr/>
            </a:pPr>
            <a:r>
              <a:rPr lang="zh-TW" altLang="en-US" sz="2000" b="1" dirty="0">
                <a:solidFill>
                  <a:srgbClr val="FF00FF"/>
                </a:solidFill>
                <a:effectLst>
                  <a:outerShdw blurRad="38100" dist="38100" dir="2700000" algn="tl">
                    <a:srgbClr val="C0C0C0"/>
                  </a:outerShdw>
                </a:effectLst>
                <a:latin typeface="Times New Roman" pitchFamily="18" charset="0"/>
                <a:ea typeface="華康儷中黑"/>
                <a:cs typeface="Times New Roman" pitchFamily="18" charset="0"/>
              </a:rPr>
              <a:t>      </a:t>
            </a:r>
            <a:r>
              <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110</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年度訂於</a:t>
            </a:r>
            <a:r>
              <a:rPr lang="en-US" altLang="zh-TW" sz="20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110/</a:t>
            </a:r>
            <a:r>
              <a:rPr lang="en-US" altLang="zh-TW" sz="2000" b="1" u="sng"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5/15</a:t>
            </a:r>
            <a:r>
              <a:rPr lang="zh-TW" altLang="en-US" sz="2000" b="1" u="sng"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a:t>
            </a:r>
            <a:r>
              <a:rPr lang="en-US" altLang="zh-TW" sz="2000" b="1" u="sng"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16</a:t>
            </a:r>
            <a:r>
              <a:rPr lang="en-US" altLang="zh-TW" sz="2000" b="1" u="sng"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a:t>
            </a:r>
            <a:r>
              <a:rPr lang="zh-TW" altLang="en-US" sz="2000" b="1" u="sng"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星期六、日</a:t>
            </a:r>
            <a:r>
              <a:rPr lang="en-US" altLang="zh-TW" sz="2000" b="1" u="sng"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a:t>
            </a:r>
            <a:r>
              <a:rPr lang="zh-TW" altLang="en-US" sz="2000" b="1" u="sng"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考試</a:t>
            </a:r>
            <a:r>
              <a:rPr lang="zh-TW" altLang="en-US"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a:t>
            </a:r>
            <a:r>
              <a:rPr lang="zh-TW" altLang="en-US" b="1" dirty="0">
                <a:solidFill>
                  <a:srgbClr val="008000"/>
                </a:solidFill>
                <a:effectLst>
                  <a:outerShdw blurRad="38100" dist="38100" dir="2700000" algn="tl">
                    <a:srgbClr val="C0C0C0"/>
                  </a:outerShdw>
                </a:effectLst>
                <a:latin typeface="Times New Roman" pitchFamily="18" charset="0"/>
                <a:ea typeface="標楷體" pitchFamily="65" charset="-120"/>
                <a:cs typeface="Times New Roman" pitchFamily="18" charset="0"/>
              </a:rPr>
              <a:t>簡章已於</a:t>
            </a:r>
            <a:r>
              <a:rPr lang="en-US" altLang="zh-TW" b="1" dirty="0">
                <a:solidFill>
                  <a:srgbClr val="008000"/>
                </a:solidFill>
                <a:effectLst>
                  <a:outerShdw blurRad="38100" dist="38100" dir="2700000" algn="tl">
                    <a:srgbClr val="C0C0C0"/>
                  </a:outerShdw>
                </a:effectLst>
                <a:latin typeface="Times New Roman" pitchFamily="18" charset="0"/>
                <a:ea typeface="標楷體" pitchFamily="65" charset="-120"/>
                <a:cs typeface="Times New Roman" pitchFamily="18" charset="0"/>
              </a:rPr>
              <a:t>110/1/15</a:t>
            </a:r>
            <a:r>
              <a:rPr lang="zh-TW" altLang="en-US" b="1" dirty="0">
                <a:solidFill>
                  <a:srgbClr val="008000"/>
                </a:solidFill>
                <a:effectLst>
                  <a:outerShdw blurRad="38100" dist="38100" dir="2700000" algn="tl">
                    <a:srgbClr val="C0C0C0"/>
                  </a:outerShdw>
                </a:effectLst>
                <a:latin typeface="Times New Roman" pitchFamily="18" charset="0"/>
                <a:ea typeface="標楷體" pitchFamily="65" charset="-120"/>
                <a:cs typeface="Times New Roman" pitchFamily="18" charset="0"/>
              </a:rPr>
              <a:t>公告</a:t>
            </a:r>
            <a:endParaRPr lang="zh-TW" altLang="en-US" b="1" dirty="0">
              <a:solidFill>
                <a:srgbClr val="008000"/>
              </a:solidFill>
              <a:effectLst>
                <a:outerShdw blurRad="38100" dist="38100" dir="2700000" algn="tl">
                  <a:srgbClr val="C0C0C0"/>
                </a:outerShdw>
              </a:effectLst>
              <a:latin typeface="Times New Roman" pitchFamily="18" charset="0"/>
              <a:ea typeface="標楷體" pitchFamily="65" charset="-120"/>
            </a:endParaRPr>
          </a:p>
          <a:p>
            <a:pPr algn="just">
              <a:spcBef>
                <a:spcPct val="20000"/>
              </a:spcBef>
              <a:defRPr/>
            </a:pPr>
            <a:r>
              <a:rPr lang="zh-TW" altLang="en-US" sz="3600" b="1" dirty="0">
                <a:solidFill>
                  <a:srgbClr val="0000FF"/>
                </a:solidFill>
                <a:effectLst>
                  <a:outerShdw blurRad="38100" dist="38100" dir="2700000" algn="tl">
                    <a:srgbClr val="C0C0C0"/>
                  </a:outerShdw>
                </a:effectLst>
                <a:latin typeface="Times New Roman" pitchFamily="18" charset="0"/>
                <a:ea typeface="華康儷中黑"/>
                <a:cs typeface="華康儷中黑"/>
              </a:rPr>
              <a:t>   </a:t>
            </a:r>
            <a:r>
              <a:rPr lang="zh-TW" altLang="en-US" sz="3600" b="1" dirty="0">
                <a:solidFill>
                  <a:srgbClr val="FF00FF"/>
                </a:solidFill>
                <a:effectLst>
                  <a:outerShdw blurRad="38100" dist="38100" dir="2700000" algn="tl">
                    <a:srgbClr val="C0C0C0"/>
                  </a:outerShdw>
                </a:effectLst>
                <a:latin typeface="Times New Roman" pitchFamily="18" charset="0"/>
                <a:ea typeface="華康儷中黑"/>
                <a:cs typeface="華康儷中黑"/>
              </a:rPr>
              <a:t>特色招生</a:t>
            </a:r>
            <a:r>
              <a:rPr lang="en-US" altLang="zh-TW" sz="3600" b="1" dirty="0">
                <a:solidFill>
                  <a:srgbClr val="0000FF"/>
                </a:solidFill>
                <a:effectLst>
                  <a:outerShdw blurRad="38100" dist="38100" dir="2700000" algn="tl">
                    <a:srgbClr val="C0C0C0"/>
                  </a:outerShdw>
                </a:effectLst>
                <a:latin typeface="Times New Roman" pitchFamily="18" charset="0"/>
                <a:ea typeface="華康儷中黑"/>
                <a:cs typeface="華康儷中黑"/>
              </a:rPr>
              <a:t>｢</a:t>
            </a:r>
            <a:r>
              <a:rPr lang="zh-TW" altLang="en-US" sz="3600" b="1" dirty="0">
                <a:solidFill>
                  <a:srgbClr val="0000FF"/>
                </a:solidFill>
                <a:effectLst>
                  <a:outerShdw blurRad="38100" dist="38100" dir="2700000" algn="tl">
                    <a:srgbClr val="C0C0C0"/>
                  </a:outerShdw>
                </a:effectLst>
                <a:latin typeface="Times New Roman" pitchFamily="18" charset="0"/>
                <a:ea typeface="華康儷中黑"/>
                <a:cs typeface="華康儷中黑"/>
              </a:rPr>
              <a:t>術科</a:t>
            </a:r>
            <a:r>
              <a:rPr lang="en-US" altLang="zh-TW" sz="3600" b="1" dirty="0">
                <a:solidFill>
                  <a:srgbClr val="0000FF"/>
                </a:solidFill>
                <a:effectLst>
                  <a:outerShdw blurRad="38100" dist="38100" dir="2700000" algn="tl">
                    <a:srgbClr val="C0C0C0"/>
                  </a:outerShdw>
                </a:effectLst>
                <a:latin typeface="Times New Roman" pitchFamily="18" charset="0"/>
                <a:ea typeface="華康儷中黑"/>
                <a:cs typeface="華康儷中黑"/>
              </a:rPr>
              <a:t>｣</a:t>
            </a:r>
            <a:r>
              <a:rPr lang="zh-TW" altLang="en-US" sz="3600" b="1" dirty="0">
                <a:solidFill>
                  <a:srgbClr val="0000FF"/>
                </a:solidFill>
                <a:effectLst>
                  <a:outerShdw blurRad="38100" dist="38100" dir="2700000" algn="tl">
                    <a:srgbClr val="C0C0C0"/>
                  </a:outerShdw>
                </a:effectLst>
                <a:latin typeface="Times New Roman" pitchFamily="18" charset="0"/>
                <a:ea typeface="華康儷中黑"/>
                <a:cs typeface="華康儷中黑"/>
              </a:rPr>
              <a:t>考試</a:t>
            </a:r>
            <a:endParaRPr lang="en-US" altLang="zh-TW" sz="3600" b="1" dirty="0">
              <a:solidFill>
                <a:srgbClr val="0000FF"/>
              </a:solidFill>
              <a:effectLst>
                <a:outerShdw blurRad="38100" dist="38100" dir="2700000" algn="tl">
                  <a:srgbClr val="C0C0C0"/>
                </a:outerShdw>
              </a:effectLst>
              <a:latin typeface="Times New Roman" pitchFamily="18" charset="0"/>
              <a:ea typeface="華康儷中黑"/>
              <a:cs typeface="華康儷中黑"/>
            </a:endParaRPr>
          </a:p>
          <a:p>
            <a:pPr algn="just">
              <a:defRPr/>
            </a:pPr>
            <a:r>
              <a:rPr lang="zh-TW" altLang="en-US" sz="2000" b="1" dirty="0">
                <a:solidFill>
                  <a:srgbClr val="3333FF"/>
                </a:solidFill>
                <a:effectLst>
                  <a:outerShdw blurRad="38100" dist="38100" dir="2700000" algn="tl">
                    <a:srgbClr val="C0C0C0"/>
                  </a:outerShdw>
                </a:effectLst>
                <a:latin typeface="Times New Roman" pitchFamily="18" charset="0"/>
                <a:ea typeface="標楷體" pitchFamily="65" charset="-120"/>
              </a:rPr>
              <a:t>      </a:t>
            </a:r>
            <a:r>
              <a:rPr lang="zh-TW" altLang="en-US" sz="2000" b="1" dirty="0">
                <a:solidFill>
                  <a:srgbClr val="008000"/>
                </a:solidFill>
                <a:effectLst>
                  <a:outerShdw blurRad="38100" dist="38100" dir="2700000" algn="tl">
                    <a:srgbClr val="C0C0C0"/>
                  </a:outerShdw>
                </a:effectLst>
                <a:latin typeface="Times New Roman" pitchFamily="18" charset="0"/>
                <a:ea typeface="標楷體" pitchFamily="65" charset="-120"/>
              </a:rPr>
              <a:t>專業：</a:t>
            </a:r>
            <a:r>
              <a:rPr lang="zh-TW" altLang="en-US" sz="2000" b="1" dirty="0">
                <a:solidFill>
                  <a:srgbClr val="3333FF"/>
                </a:solidFill>
                <a:effectLst>
                  <a:outerShdw blurRad="38100" dist="38100" dir="2700000" algn="tl">
                    <a:srgbClr val="C0C0C0"/>
                  </a:outerShdw>
                </a:effectLst>
                <a:latin typeface="Times New Roman" pitchFamily="18" charset="0"/>
                <a:ea typeface="標楷體" pitchFamily="65" charset="-120"/>
              </a:rPr>
              <a:t>專業群</a:t>
            </a:r>
            <a:r>
              <a:rPr lang="zh-TW" altLang="zh-TW" sz="2000" b="1" dirty="0">
                <a:solidFill>
                  <a:srgbClr val="3333FF"/>
                </a:solidFill>
                <a:effectLst>
                  <a:outerShdw blurRad="38100" dist="38100" dir="2700000" algn="tl">
                    <a:srgbClr val="C0C0C0"/>
                  </a:outerShdw>
                </a:effectLst>
                <a:latin typeface="Times New Roman" pitchFamily="18" charset="0"/>
                <a:ea typeface="標楷體" pitchFamily="65" charset="-120"/>
              </a:rPr>
              <a:t>科</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甄選入學</a:t>
            </a:r>
            <a:endPar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endParaRPr>
          </a:p>
          <a:p>
            <a:pPr algn="just">
              <a:defRPr/>
            </a:pPr>
            <a:r>
              <a:rPr lang="zh-TW" altLang="en-US" sz="2000" b="1" dirty="0">
                <a:solidFill>
                  <a:srgbClr val="3333FF"/>
                </a:solidFill>
                <a:effectLst>
                  <a:outerShdw blurRad="38100" dist="38100" dir="2700000" algn="tl">
                    <a:srgbClr val="C0C0C0"/>
                  </a:outerShdw>
                </a:effectLst>
                <a:latin typeface="Times New Roman" pitchFamily="18" charset="0"/>
                <a:ea typeface="標楷體" pitchFamily="65" charset="-120"/>
              </a:rPr>
              <a:t>      </a:t>
            </a:r>
            <a:r>
              <a:rPr lang="zh-TW" altLang="en-US" sz="2000" b="1" dirty="0">
                <a:solidFill>
                  <a:srgbClr val="008000"/>
                </a:solidFill>
                <a:effectLst>
                  <a:outerShdw blurRad="38100" dist="38100" dir="2700000" algn="tl">
                    <a:srgbClr val="C0C0C0"/>
                  </a:outerShdw>
                </a:effectLst>
                <a:latin typeface="Times New Roman" pitchFamily="18" charset="0"/>
                <a:ea typeface="標楷體" pitchFamily="65" charset="-120"/>
              </a:rPr>
              <a:t>科學：</a:t>
            </a:r>
            <a:r>
              <a:rPr lang="zh-TW" altLang="en-US" sz="2000" b="1" dirty="0">
                <a:solidFill>
                  <a:srgbClr val="3333FF"/>
                </a:solidFill>
                <a:effectLst>
                  <a:outerShdw blurRad="38100" dist="38100" dir="2700000" algn="tl">
                    <a:srgbClr val="C0C0C0"/>
                  </a:outerShdw>
                </a:effectLst>
                <a:latin typeface="Times New Roman" pitchFamily="18" charset="0"/>
                <a:ea typeface="標楷體" pitchFamily="65" charset="-120"/>
              </a:rPr>
              <a:t>科學班</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甄選入學</a:t>
            </a:r>
            <a:r>
              <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建國高中、師大附中、北一女中</a:t>
            </a:r>
            <a:r>
              <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a:t>
            </a:r>
          </a:p>
          <a:p>
            <a:pPr algn="just">
              <a:defRPr/>
            </a:pPr>
            <a:r>
              <a:rPr lang="zh-TW" altLang="en-US" sz="2000" b="1" dirty="0">
                <a:solidFill>
                  <a:srgbClr val="3333FF"/>
                </a:solidFill>
                <a:effectLst>
                  <a:outerShdw blurRad="38100" dist="38100" dir="2700000" algn="tl">
                    <a:srgbClr val="C0C0C0"/>
                  </a:outerShdw>
                </a:effectLst>
                <a:latin typeface="Times New Roman" pitchFamily="18" charset="0"/>
                <a:ea typeface="標楷體" pitchFamily="65" charset="-120"/>
              </a:rPr>
              <a:t>      </a:t>
            </a:r>
            <a:r>
              <a:rPr lang="zh-TW" altLang="en-US" sz="2000" b="1" dirty="0">
                <a:solidFill>
                  <a:srgbClr val="008000"/>
                </a:solidFill>
                <a:effectLst>
                  <a:outerShdw blurRad="38100" dist="38100" dir="2700000" algn="tl">
                    <a:srgbClr val="C0C0C0"/>
                  </a:outerShdw>
                </a:effectLst>
                <a:latin typeface="Times New Roman" pitchFamily="18" charset="0"/>
                <a:ea typeface="標楷體" pitchFamily="65" charset="-120"/>
              </a:rPr>
              <a:t>體育：</a:t>
            </a:r>
            <a:r>
              <a:rPr lang="zh-TW" altLang="en-US" sz="2000" b="1" dirty="0">
                <a:solidFill>
                  <a:srgbClr val="3333FF"/>
                </a:solidFill>
                <a:effectLst>
                  <a:outerShdw blurRad="38100" dist="38100" dir="2700000" algn="tl">
                    <a:srgbClr val="C0C0C0"/>
                  </a:outerShdw>
                </a:effectLst>
                <a:latin typeface="Times New Roman" pitchFamily="18" charset="0"/>
                <a:ea typeface="標楷體" pitchFamily="65" charset="-120"/>
              </a:rPr>
              <a:t>運動績優</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甄選入學</a:t>
            </a:r>
            <a:r>
              <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體育班</a:t>
            </a:r>
            <a:r>
              <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or</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重點項目</a:t>
            </a:r>
            <a:r>
              <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a:t>
            </a:r>
          </a:p>
          <a:p>
            <a:pPr algn="just">
              <a:defRPr/>
            </a:pP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      </a:t>
            </a:r>
            <a:r>
              <a:rPr lang="zh-TW" altLang="en-US" sz="2000" b="1" dirty="0">
                <a:solidFill>
                  <a:srgbClr val="008000"/>
                </a:solidFill>
                <a:effectLst>
                  <a:outerShdw blurRad="38100" dist="38100" dir="2700000" algn="tl">
                    <a:srgbClr val="C0C0C0"/>
                  </a:outerShdw>
                </a:effectLst>
                <a:latin typeface="Times New Roman" pitchFamily="18" charset="0"/>
                <a:ea typeface="標楷體" pitchFamily="65" charset="-120"/>
              </a:rPr>
              <a:t>藝術：</a:t>
            </a:r>
            <a:r>
              <a:rPr lang="zh-TW" altLang="en-US" sz="2000" b="1" dirty="0">
                <a:solidFill>
                  <a:srgbClr val="3333FF"/>
                </a:solidFill>
                <a:effectLst>
                  <a:outerShdw blurRad="38100" dist="38100" dir="2700000" algn="tl">
                    <a:srgbClr val="C0C0C0"/>
                  </a:outerShdw>
                </a:effectLst>
                <a:latin typeface="Times New Roman" pitchFamily="18" charset="0"/>
                <a:ea typeface="標楷體" pitchFamily="65" charset="-120"/>
              </a:rPr>
              <a:t>藝才班</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甄選入學</a:t>
            </a:r>
            <a:r>
              <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a:t>
            </a:r>
            <a:r>
              <a:rPr lang="zh-TW"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音樂班</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a:t>
            </a:r>
            <a:r>
              <a:rPr lang="zh-TW"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美術班</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a:t>
            </a:r>
            <a:r>
              <a:rPr lang="zh-TW"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舞蹈班、戲劇班</a:t>
            </a:r>
            <a:r>
              <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rPr>
              <a:t>)</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      </a:t>
            </a:r>
            <a:endPar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endParaRPr>
          </a:p>
          <a:p>
            <a:pPr algn="just">
              <a:spcBef>
                <a:spcPts val="600"/>
              </a:spcBef>
              <a:defRPr/>
            </a:pPr>
            <a:r>
              <a:rPr lang="zh-TW" altLang="en-US" sz="3600" b="1" dirty="0">
                <a:solidFill>
                  <a:srgbClr val="FF00FF"/>
                </a:solidFill>
                <a:effectLst>
                  <a:outerShdw blurRad="38100" dist="38100" dir="2700000" algn="tl">
                    <a:srgbClr val="C0C0C0"/>
                  </a:outerShdw>
                </a:effectLst>
                <a:latin typeface="Times New Roman" pitchFamily="18" charset="0"/>
                <a:ea typeface="華康儷中黑"/>
                <a:cs typeface="華康儷中黑"/>
              </a:rPr>
              <a:t>   特色招生</a:t>
            </a:r>
            <a:r>
              <a:rPr lang="en-US" altLang="zh-TW" sz="3600" b="1" dirty="0">
                <a:solidFill>
                  <a:srgbClr val="0000FF"/>
                </a:solidFill>
                <a:effectLst>
                  <a:outerShdw blurRad="38100" dist="38100" dir="2700000" algn="tl">
                    <a:srgbClr val="C0C0C0"/>
                  </a:outerShdw>
                </a:effectLst>
                <a:latin typeface="Times New Roman" pitchFamily="18" charset="0"/>
                <a:ea typeface="華康儷中黑"/>
                <a:cs typeface="華康儷中黑"/>
              </a:rPr>
              <a:t>｢</a:t>
            </a:r>
            <a:r>
              <a:rPr lang="zh-TW" altLang="en-US" sz="3600" b="1" dirty="0">
                <a:solidFill>
                  <a:srgbClr val="0000FF"/>
                </a:solidFill>
                <a:effectLst>
                  <a:outerShdw blurRad="38100" dist="38100" dir="2700000" algn="tl">
                    <a:srgbClr val="C0C0C0"/>
                  </a:outerShdw>
                </a:effectLst>
                <a:latin typeface="Times New Roman" pitchFamily="18" charset="0"/>
                <a:ea typeface="華康儷中黑"/>
                <a:cs typeface="華康儷中黑"/>
              </a:rPr>
              <a:t>學科</a:t>
            </a:r>
            <a:r>
              <a:rPr lang="en-US" altLang="zh-TW" sz="3600" b="1" dirty="0">
                <a:solidFill>
                  <a:srgbClr val="0000FF"/>
                </a:solidFill>
                <a:effectLst>
                  <a:outerShdw blurRad="38100" dist="38100" dir="2700000" algn="tl">
                    <a:srgbClr val="C0C0C0"/>
                  </a:outerShdw>
                </a:effectLst>
                <a:latin typeface="Times New Roman" pitchFamily="18" charset="0"/>
                <a:ea typeface="華康儷中黑"/>
                <a:cs typeface="華康儷中黑"/>
              </a:rPr>
              <a:t>｣</a:t>
            </a:r>
            <a:r>
              <a:rPr lang="zh-TW" altLang="en-US" sz="3600" b="1" dirty="0">
                <a:solidFill>
                  <a:srgbClr val="0000FF"/>
                </a:solidFill>
                <a:effectLst>
                  <a:outerShdw blurRad="38100" dist="38100" dir="2700000" algn="tl">
                    <a:srgbClr val="C0C0C0"/>
                  </a:outerShdw>
                </a:effectLst>
                <a:latin typeface="Times New Roman" pitchFamily="18" charset="0"/>
                <a:ea typeface="華康儷中黑"/>
                <a:cs typeface="華康儷中黑"/>
              </a:rPr>
              <a:t>考試</a:t>
            </a:r>
            <a:r>
              <a:rPr lang="en-US" altLang="zh-TW" sz="1500" b="1" dirty="0">
                <a:solidFill>
                  <a:srgbClr val="FF0000"/>
                </a:solidFill>
                <a:effectLst>
                  <a:outerShdw blurRad="38100" dist="38100" dir="2700000" algn="tl">
                    <a:srgbClr val="C0C0C0"/>
                  </a:outerShdw>
                </a:effectLst>
                <a:latin typeface="Times New Roman" pitchFamily="18" charset="0"/>
                <a:ea typeface="標楷體" pitchFamily="65" charset="-120"/>
              </a:rPr>
              <a:t>(</a:t>
            </a:r>
            <a:r>
              <a:rPr lang="zh-TW" altLang="en-US" sz="1500" b="1" dirty="0">
                <a:solidFill>
                  <a:srgbClr val="FF0000"/>
                </a:solidFill>
                <a:effectLst>
                  <a:outerShdw blurRad="38100" dist="38100" dir="2700000" algn="tl">
                    <a:srgbClr val="C0C0C0"/>
                  </a:outerShdw>
                </a:effectLst>
                <a:latin typeface="Times New Roman" pitchFamily="18" charset="0"/>
                <a:ea typeface="標楷體" pitchFamily="65" charset="-120"/>
              </a:rPr>
              <a:t>師大附中、政大附中、西松高中、海大附中</a:t>
            </a:r>
            <a:r>
              <a:rPr lang="en-US" altLang="zh-TW" sz="1500" b="1" dirty="0">
                <a:solidFill>
                  <a:srgbClr val="FF0000"/>
                </a:solidFill>
                <a:effectLst>
                  <a:outerShdw blurRad="38100" dist="38100" dir="2700000" algn="tl">
                    <a:srgbClr val="C0C0C0"/>
                  </a:outerShdw>
                </a:effectLst>
                <a:latin typeface="Times New Roman" pitchFamily="18" charset="0"/>
                <a:ea typeface="標楷體" pitchFamily="65" charset="-120"/>
              </a:rPr>
              <a:t>)</a:t>
            </a:r>
          </a:p>
          <a:p>
            <a:pPr algn="just">
              <a:spcAft>
                <a:spcPct val="20000"/>
              </a:spcAft>
              <a:defRPr/>
            </a:pPr>
            <a:r>
              <a:rPr lang="zh-TW" altLang="en-US" sz="3600" b="1" dirty="0">
                <a:solidFill>
                  <a:srgbClr val="FF00FF"/>
                </a:solidFill>
                <a:effectLst>
                  <a:outerShdw blurRad="38100" dist="38100" dir="2700000" algn="tl">
                    <a:srgbClr val="C0C0C0"/>
                  </a:outerShdw>
                </a:effectLst>
                <a:latin typeface="Times New Roman" pitchFamily="18" charset="0"/>
                <a:ea typeface="華康儷中黑"/>
                <a:cs typeface="華康儷中黑"/>
              </a:rPr>
              <a:t>   技術型高中免試獨招</a:t>
            </a:r>
            <a:endParaRPr lang="en-US" altLang="zh-TW" sz="3600" b="1" dirty="0">
              <a:solidFill>
                <a:srgbClr val="FF00FF"/>
              </a:solidFill>
              <a:effectLst>
                <a:outerShdw blurRad="38100" dist="38100" dir="2700000" algn="tl">
                  <a:srgbClr val="C0C0C0"/>
                </a:outerShdw>
              </a:effectLst>
              <a:latin typeface="Times New Roman" pitchFamily="18" charset="0"/>
              <a:ea typeface="華康儷中黑"/>
              <a:cs typeface="華康儷中黑"/>
            </a:endParaRPr>
          </a:p>
          <a:p>
            <a:pPr algn="just">
              <a:defRPr/>
            </a:pPr>
            <a:r>
              <a:rPr lang="zh-TW" altLang="en-US" sz="3600" b="1" dirty="0">
                <a:solidFill>
                  <a:srgbClr val="FF00FF"/>
                </a:solidFill>
                <a:effectLst>
                  <a:outerShdw blurRad="38100" dist="38100" dir="2700000" algn="tl">
                    <a:srgbClr val="C0C0C0"/>
                  </a:outerShdw>
                </a:effectLst>
                <a:latin typeface="Times New Roman" pitchFamily="18" charset="0"/>
                <a:ea typeface="華康儷中黑"/>
                <a:cs typeface="華康儷中黑"/>
              </a:rPr>
              <a:t>   私校獨招</a:t>
            </a:r>
            <a:r>
              <a:rPr lang="zh-TW" altLang="en-US" sz="2000" b="1" dirty="0">
                <a:solidFill>
                  <a:srgbClr val="FF0000"/>
                </a:solidFill>
                <a:effectLst>
                  <a:outerShdw blurRad="38100" dist="38100" dir="2700000" algn="tl">
                    <a:srgbClr val="C0C0C0"/>
                  </a:outerShdw>
                </a:effectLst>
                <a:latin typeface="Times New Roman" pitchFamily="18" charset="0"/>
                <a:ea typeface="標楷體" pitchFamily="65" charset="-120"/>
              </a:rPr>
              <a:t> </a:t>
            </a:r>
            <a:endParaRPr lang="en-US" altLang="zh-TW" sz="2000" b="1" dirty="0">
              <a:solidFill>
                <a:srgbClr val="FF0000"/>
              </a:solidFill>
              <a:effectLst>
                <a:outerShdw blurRad="38100" dist="38100" dir="2700000" algn="tl">
                  <a:srgbClr val="C0C0C0"/>
                </a:outerShdw>
              </a:effectLst>
              <a:latin typeface="Times New Roman" pitchFamily="18" charset="0"/>
              <a:ea typeface="標楷體" pitchFamily="65" charset="-120"/>
            </a:endParaRPr>
          </a:p>
        </p:txBody>
      </p:sp>
      <p:sp>
        <p:nvSpPr>
          <p:cNvPr id="3" name="Rectangle 7"/>
          <p:cNvSpPr>
            <a:spLocks noChangeArrowheads="1"/>
          </p:cNvSpPr>
          <p:nvPr/>
        </p:nvSpPr>
        <p:spPr bwMode="auto">
          <a:xfrm>
            <a:off x="395288" y="549275"/>
            <a:ext cx="2736850" cy="701675"/>
          </a:xfrm>
          <a:prstGeom prst="rect">
            <a:avLst/>
          </a:prstGeom>
          <a:solidFill>
            <a:srgbClr val="CCFFCC"/>
          </a:solidFill>
          <a:ln w="9525">
            <a:noFill/>
            <a:miter lim="800000"/>
            <a:headEnd/>
            <a:tailEnd/>
          </a:ln>
        </p:spPr>
        <p:txBody>
          <a:bodyPr>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有關考試</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linds(horizontal)">
                                      <p:cBhvr>
                                        <p:cTn id="15" dur="500"/>
                                        <p:tgtEl>
                                          <p:spTgt spid="2">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linds(horizontal)">
                                      <p:cBhvr>
                                        <p:cTn id="21" dur="500"/>
                                        <p:tgtEl>
                                          <p:spTgt spid="2">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linds(horizontal)">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blinds(horizontal)">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blinds(horizontal)">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blinds(horizontal)">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516063" y="250825"/>
            <a:ext cx="6151562" cy="646331"/>
          </a:xfrm>
          <a:prstGeom prst="rect">
            <a:avLst/>
          </a:prstGeom>
          <a:solidFill>
            <a:schemeClr val="accent2">
              <a:lumMod val="20000"/>
              <a:lumOff val="80000"/>
            </a:schemeClr>
          </a:solidFill>
        </p:spPr>
        <p:txBody>
          <a:bodyPr>
            <a:spAutoFit/>
          </a:bodyPr>
          <a:lstStyle/>
          <a:p>
            <a:pPr algn="ctr">
              <a:defRPr/>
            </a:pPr>
            <a:r>
              <a:rPr kumimoji="0" lang="en-US" altLang="zh-TW" sz="3600" b="1" dirty="0">
                <a:solidFill>
                  <a:srgbClr val="7030A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110</a:t>
            </a:r>
            <a:r>
              <a:rPr kumimoji="0" lang="zh-TW" altLang="en-US" sz="3600" b="1" dirty="0">
                <a:solidFill>
                  <a:srgbClr val="7030A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年</a:t>
            </a:r>
            <a:r>
              <a:rPr kumimoji="0" lang="zh-TW" altLang="en-US" sz="1000" b="1" dirty="0">
                <a:solidFill>
                  <a:srgbClr val="7030A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kumimoji="0" lang="zh-TW" alt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國中教育會考</a:t>
            </a:r>
            <a:r>
              <a:rPr kumimoji="0" lang="zh-TW" altLang="zh-TW"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考試日期和時間</a:t>
            </a:r>
            <a:endParaRPr kumimoji="0" lang="zh-TW" altLang="en-US" sz="28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aphicFrame>
        <p:nvGraphicFramePr>
          <p:cNvPr id="382027" name="Group 75"/>
          <p:cNvGraphicFramePr>
            <a:graphicFrameLocks noGrp="1"/>
          </p:cNvGraphicFramePr>
          <p:nvPr>
            <p:extLst>
              <p:ext uri="{D42A27DB-BD31-4B8C-83A1-F6EECF244321}">
                <p14:modId xmlns:p14="http://schemas.microsoft.com/office/powerpoint/2010/main" val="2414467166"/>
              </p:ext>
            </p:extLst>
          </p:nvPr>
        </p:nvGraphicFramePr>
        <p:xfrm>
          <a:off x="785786" y="1071546"/>
          <a:ext cx="7559675" cy="5296802"/>
        </p:xfrm>
        <a:graphic>
          <a:graphicData uri="http://schemas.openxmlformats.org/drawingml/2006/table">
            <a:tbl>
              <a:tblPr/>
              <a:tblGrid>
                <a:gridCol w="649287">
                  <a:extLst>
                    <a:ext uri="{9D8B030D-6E8A-4147-A177-3AD203B41FA5}">
                      <a16:colId xmlns:a16="http://schemas.microsoft.com/office/drawing/2014/main" val="20000"/>
                    </a:ext>
                  </a:extLst>
                </a:gridCol>
                <a:gridCol w="1616075">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741488">
                  <a:extLst>
                    <a:ext uri="{9D8B030D-6E8A-4147-A177-3AD203B41FA5}">
                      <a16:colId xmlns:a16="http://schemas.microsoft.com/office/drawing/2014/main" val="20003"/>
                    </a:ext>
                  </a:extLst>
                </a:gridCol>
                <a:gridCol w="1876425">
                  <a:extLst>
                    <a:ext uri="{9D8B030D-6E8A-4147-A177-3AD203B41FA5}">
                      <a16:colId xmlns:a16="http://schemas.microsoft.com/office/drawing/2014/main" val="20004"/>
                    </a:ext>
                  </a:extLst>
                </a:gridCol>
              </a:tblGrid>
              <a:tr h="3429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TW" altLang="en-US" sz="1200" b="0" i="0" u="none" strike="noStrike" cap="none" normalizeH="0" baseline="0" dirty="0">
                        <a:ln>
                          <a:noFill/>
                        </a:ln>
                        <a:solidFill>
                          <a:schemeClr val="tx1"/>
                        </a:solidFill>
                        <a:effectLst/>
                        <a:latin typeface="Arial" pitchFamily="34" charset="0"/>
                        <a:ea typeface="新細明體" pitchFamily="18" charset="-120"/>
                      </a:endParaRPr>
                    </a:p>
                  </a:txBody>
                  <a:tcPr marL="60017" marR="60017" marT="29977" marB="29977" anchor="ctr" horzOverflow="overflow">
                    <a:lnL w="38100" cap="flat" cmpd="sng" algn="ctr">
                      <a:solidFill>
                        <a:schemeClr val="tx1"/>
                      </a:solidFill>
                      <a:prstDash val="solid"/>
                      <a:round/>
                      <a:headEnd type="none" w="med" len="med"/>
                      <a:tailEnd type="none" w="med" len="med"/>
                    </a:lnL>
                    <a:lnR w="6350" cap="flat" cmpd="sng" algn="ctr">
                      <a:solidFill>
                        <a:srgbClr val="CC9900"/>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DA80"/>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5</a:t>
                      </a:r>
                      <a:r>
                        <a:rPr kumimoji="1" lang="zh-TW" altLang="en-US"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月</a:t>
                      </a:r>
                      <a:r>
                        <a:rPr kumimoji="1" lang="en-US" altLang="zh-TW"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15</a:t>
                      </a:r>
                      <a:r>
                        <a:rPr kumimoji="1" lang="zh-TW" altLang="en-US"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日（星期六）</a:t>
                      </a:r>
                    </a:p>
                  </a:txBody>
                  <a:tcPr marL="60017" marR="60017" marT="29977" marB="29977" anchor="ctr" horzOverflow="overflow">
                    <a:lnL w="6350" cap="flat" cmpd="sng" algn="ctr">
                      <a:solidFill>
                        <a:srgbClr val="CC9900"/>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DA80"/>
                    </a:solidFill>
                  </a:tcPr>
                </a:tc>
                <a:tc hMerge="1">
                  <a:txBody>
                    <a:bodyPr/>
                    <a:lstStyle/>
                    <a:p>
                      <a:endParaRPr lang="zh-TW" alt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5</a:t>
                      </a:r>
                      <a:r>
                        <a:rPr kumimoji="1" lang="zh-TW" altLang="en-US"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月</a:t>
                      </a:r>
                      <a:r>
                        <a:rPr kumimoji="1" lang="en-US" altLang="zh-TW"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16</a:t>
                      </a:r>
                      <a:r>
                        <a:rPr kumimoji="1" lang="zh-TW" altLang="en-US"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日（星期日）</a:t>
                      </a:r>
                    </a:p>
                  </a:txBody>
                  <a:tcPr marL="60017" marR="60017" marT="29977" marB="29977" anchor="ct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DA80"/>
                    </a:solidFill>
                  </a:tcPr>
                </a:tc>
                <a:tc hMerge="1">
                  <a:txBody>
                    <a:bodyPr/>
                    <a:lstStyle/>
                    <a:p>
                      <a:endParaRPr lang="zh-TW" altLang="en-US"/>
                    </a:p>
                  </a:txBody>
                  <a:tcPr/>
                </a:tc>
                <a:extLst>
                  <a:ext uri="{0D108BD9-81ED-4DB2-BD59-A6C34878D82A}">
                    <a16:rowId xmlns:a16="http://schemas.microsoft.com/office/drawing/2014/main" val="10000"/>
                  </a:ext>
                </a:extLst>
              </a:tr>
              <a:tr h="344488">
                <a:tc row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上</a:t>
                      </a:r>
                      <a:endParaRPr kumimoji="1" lang="en-US" altLang="zh-TW" sz="3200" b="0" i="0" u="none" strike="noStrike" cap="none" normalizeH="0" baseline="0" dirty="0">
                        <a:ln>
                          <a:noFill/>
                        </a:ln>
                        <a:solidFill>
                          <a:schemeClr val="tx1"/>
                        </a:solidFill>
                        <a:effectLst/>
                        <a:latin typeface="微軟正黑體" pitchFamily="34" charset="-12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午</a:t>
                      </a:r>
                    </a:p>
                  </a:txBody>
                  <a:tcPr marL="60017" marR="60017" marT="29977" marB="29977" anchor="ct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DA8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8:20-8:30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8:20-8:30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extLst>
                  <a:ext uri="{0D108BD9-81ED-4DB2-BD59-A6C34878D82A}">
                    <a16:rowId xmlns:a16="http://schemas.microsoft.com/office/drawing/2014/main" val="10001"/>
                  </a:ext>
                </a:extLst>
              </a:tr>
              <a:tr h="400050">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8:30-</a:t>
                      </a: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9:40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社會</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8:30-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9:40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自然</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extLst>
                  <a:ext uri="{0D108BD9-81ED-4DB2-BD59-A6C34878D82A}">
                    <a16:rowId xmlns:a16="http://schemas.microsoft.com/office/drawing/2014/main" val="10002"/>
                  </a:ext>
                </a:extLst>
              </a:tr>
              <a:tr h="34448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9:40-10:20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9:40-10:20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a:ln>
                            <a:noFill/>
                          </a:ln>
                          <a:solidFill>
                            <a:schemeClr val="tx1"/>
                          </a:solidFill>
                          <a:effectLst/>
                          <a:latin typeface="微軟正黑體" pitchFamily="34" charset="-120"/>
                          <a:ea typeface="新細明體" pitchFamily="18" charset="-12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4448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10:20-10:30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10:20-10:30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4"/>
                  </a:ext>
                </a:extLst>
              </a:tr>
              <a:tr h="440478">
                <a:tc vMerge="1">
                  <a:txBody>
                    <a:bodyPr/>
                    <a:lstStyle/>
                    <a:p>
                      <a:endParaRPr lang="zh-TW" altLang="en-US"/>
                    </a:p>
                  </a:txBody>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10:30-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11:50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數學    </a:t>
                      </a:r>
                      <a:r>
                        <a:rPr kumimoji="1" lang="zh-TW" altLang="en-US" sz="2400" b="0" i="0" u="none" strike="noStrike" cap="none" normalizeH="0" baseline="0" dirty="0">
                          <a:ln>
                            <a:noFill/>
                          </a:ln>
                          <a:solidFill>
                            <a:srgbClr val="FF0000"/>
                          </a:solidFill>
                          <a:effectLst/>
                          <a:latin typeface="Times New Roman" panose="02020603050405020304" pitchFamily="18" charset="0"/>
                          <a:ea typeface="新細明體" pitchFamily="18" charset="-120"/>
                          <a:cs typeface="Times New Roman" panose="02020603050405020304" pitchFamily="18" charset="0"/>
                        </a:rPr>
                        <a:t>                   </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10:30-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11:30</a:t>
                      </a:r>
                      <a:endParaRPr kumimoji="1" lang="zh-TW" altLang="en-US"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英語</a:t>
                      </a:r>
                      <a:r>
                        <a:rPr kumimoji="1" lang="en-US" altLang="zh-TW"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a:t>
                      </a: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閱讀</a:t>
                      </a:r>
                      <a:r>
                        <a:rPr kumimoji="1" lang="en-US" altLang="zh-TW"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a:t>
                      </a:r>
                      <a:endPar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endParaRP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5"/>
                  </a:ext>
                </a:extLst>
              </a:tr>
              <a:tr h="344488">
                <a:tc vMerge="1">
                  <a:txBody>
                    <a:bodyPr/>
                    <a:lstStyle/>
                    <a:p>
                      <a:endParaRPr lang="zh-TW" altLang="en-US"/>
                    </a:p>
                  </a:txBody>
                  <a:tcPr>
                    <a:lnT w="9525" cap="flat" cmpd="sng" algn="ctr">
                      <a:solidFill>
                        <a:srgbClr val="BF9A3D"/>
                      </a:solidFill>
                      <a:prstDash val="solid"/>
                      <a:round/>
                      <a:headEnd type="none" w="med" len="med"/>
                      <a:tailEnd type="none" w="med" len="med"/>
                    </a:lnT>
                  </a:tcPr>
                </a:tc>
                <a:tc vMerge="1">
                  <a:txBody>
                    <a:bodyPr/>
                    <a:lstStyle/>
                    <a:p>
                      <a:endParaRPr lang="zh-TW" altLang="en-US"/>
                    </a:p>
                  </a:txBody>
                  <a:tcPr>
                    <a:lnT w="9525" cap="flat" cmpd="sng" algn="ctr">
                      <a:solidFill>
                        <a:srgbClr val="BF9A3D"/>
                      </a:solidFill>
                      <a:prstDash val="solid"/>
                      <a:round/>
                      <a:headEnd type="none" w="med" len="med"/>
                      <a:tailEnd type="none" w="med" len="med"/>
                    </a:lnT>
                  </a:tcPr>
                </a:tc>
                <a:tc vMerge="1">
                  <a:txBody>
                    <a:bodyPr/>
                    <a:lstStyle/>
                    <a:p>
                      <a:endParaRPr lang="zh-TW" altLang="en-US"/>
                    </a:p>
                  </a:txBody>
                  <a:tcPr>
                    <a:lnT w="9525" cap="flat" cmpd="sng" algn="ctr">
                      <a:solidFill>
                        <a:srgbClr val="BF9A3D"/>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11:30-12:00</a:t>
                      </a:r>
                      <a:endParaRPr kumimoji="1" lang="zh-TW" altLang="en-US" sz="1600" b="1"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44488">
                <a:tc rowSpan="7">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下</a:t>
                      </a:r>
                      <a:endParaRPr kumimoji="1" lang="en-US" altLang="zh-TW" sz="3200" b="0" i="0" u="none" strike="noStrike" cap="none" normalizeH="0" baseline="0" dirty="0">
                        <a:ln>
                          <a:noFill/>
                        </a:ln>
                        <a:solidFill>
                          <a:schemeClr val="tx1"/>
                        </a:solidFill>
                        <a:effectLst/>
                        <a:latin typeface="微軟正黑體" pitchFamily="34" charset="-12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午</a:t>
                      </a:r>
                    </a:p>
                  </a:txBody>
                  <a:tcPr marL="60017" marR="60017" marT="29977" marB="29977" anchor="ct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DA80"/>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11:50-13:40</a:t>
                      </a:r>
                      <a:endPar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normalizeH="0" baseline="0" dirty="0">
                          <a:ln>
                            <a:noFill/>
                          </a:ln>
                          <a:solidFill>
                            <a:schemeClr val="tx1"/>
                          </a:solidFill>
                          <a:effectLst/>
                          <a:latin typeface="微軟正黑體" pitchFamily="34" charset="-120"/>
                          <a:ea typeface="新細明體" pitchFamily="18" charset="-120"/>
                          <a:cs typeface="+mn-cs"/>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12:00-12:05</a:t>
                      </a:r>
                      <a:endParaRPr kumimoji="1" lang="zh-TW" altLang="en-US" sz="1600" b="1"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76200" cap="flat" cmpd="sng" algn="ctr">
                      <a:solidFill>
                        <a:srgbClr val="FF0000"/>
                      </a:solidFill>
                      <a:prstDash val="solid"/>
                      <a:round/>
                      <a:headEnd type="none" w="med" len="med"/>
                      <a:tailEnd type="none" w="med" len="med"/>
                    </a:lnL>
                    <a:lnR w="9525" cap="flat" cmpd="sng" algn="ctr">
                      <a:solidFill>
                        <a:srgbClr val="BF9A3D"/>
                      </a:solidFill>
                      <a:prstDash val="solid"/>
                      <a:round/>
                      <a:headEnd type="none" w="med" len="med"/>
                      <a:tailEnd type="none" w="med" len="med"/>
                    </a:lnR>
                    <a:lnT w="76200" cap="flat" cmpd="sng" algn="ctr">
                      <a:solidFill>
                        <a:srgbClr val="FF0000"/>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76200" cap="flat" cmpd="sng" algn="ctr">
                      <a:solidFill>
                        <a:srgbClr val="FF0000"/>
                      </a:solidFill>
                      <a:prstDash val="solid"/>
                      <a:round/>
                      <a:headEnd type="none" w="med" len="med"/>
                      <a:tailEnd type="none" w="med" len="med"/>
                    </a:lnR>
                    <a:lnT w="76200" cap="flat" cmpd="sng" algn="ctr">
                      <a:solidFill>
                        <a:srgbClr val="FF0000"/>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r h="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12:05-</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12:30</a:t>
                      </a:r>
                      <a:endParaRPr kumimoji="1" lang="zh-TW" altLang="en-US"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76200" cap="flat" cmpd="sng" algn="ctr">
                      <a:solidFill>
                        <a:srgbClr val="FF0000"/>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英語</a:t>
                      </a:r>
                      <a:r>
                        <a:rPr kumimoji="1" lang="en-US" altLang="zh-TW"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a:t>
                      </a: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聽力</a:t>
                      </a:r>
                      <a:r>
                        <a:rPr kumimoji="1" lang="en-US" altLang="zh-TW"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a:t>
                      </a:r>
                      <a:endPar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endParaRPr>
                    </a:p>
                  </a:txBody>
                  <a:tcPr marL="60017" marR="60017" marT="29977" marB="29977" anchor="ctr" horzOverflow="overflow">
                    <a:lnL w="9525" cap="flat" cmpd="sng" algn="ctr">
                      <a:solidFill>
                        <a:srgbClr val="BF9A3D"/>
                      </a:solid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BF9A3D"/>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8"/>
                  </a:ext>
                </a:extLst>
              </a:tr>
              <a:tr h="334963">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endParaRPr>
                    </a:p>
                  </a:txBody>
                  <a:tcPr marL="60017" marR="60017" marT="29977" marB="29977" anchor="ctr" horzOverflow="overflow">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DA8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13:40-13:50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tc rowSpan="5"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2400" b="1" i="0" u="none" strike="noStrike" kern="1200" baseline="0" dirty="0">
                          <a:solidFill>
                            <a:srgbClr val="3333FF"/>
                          </a:solidFill>
                          <a:effectLst>
                            <a:outerShdw blurRad="38100" dist="38100" dir="2700000" algn="tl">
                              <a:srgbClr val="000000">
                                <a:alpha val="43137"/>
                              </a:srgbClr>
                            </a:outerShdw>
                          </a:effectLst>
                          <a:latin typeface="+mn-lt"/>
                          <a:ea typeface="+mn-ea"/>
                          <a:cs typeface="+mn-cs"/>
                        </a:rPr>
                        <a:t>備註：</a:t>
                      </a:r>
                      <a:r>
                        <a:rPr kumimoji="1" lang="en-US" altLang="zh-TW" sz="24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 </a:t>
                      </a:r>
                      <a:r>
                        <a:rPr lang="zh-TW" altLang="en-US" sz="2400" b="1" i="0" u="none" strike="noStrike" kern="1200" baseline="0" dirty="0">
                          <a:solidFill>
                            <a:srgbClr val="3333FF"/>
                          </a:solidFill>
                          <a:effectLst>
                            <a:outerShdw blurRad="38100" dist="38100" dir="2700000" algn="tl">
                              <a:srgbClr val="000000">
                                <a:alpha val="43137"/>
                              </a:srgbClr>
                            </a:outerShdw>
                          </a:effectLst>
                          <a:latin typeface="+mn-lt"/>
                          <a:ea typeface="+mn-ea"/>
                          <a:cs typeface="+mn-cs"/>
                        </a:rPr>
                        <a:t>表示鐘響</a:t>
                      </a:r>
                      <a:endParaRPr kumimoji="1" lang="zh-TW" altLang="en-US" sz="24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76200" cap="flat" cmpd="sng" algn="ctr">
                      <a:solidFill>
                        <a:srgbClr val="FF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DFCD7"/>
                    </a:solidFill>
                  </a:tcPr>
                </a:tc>
                <a:tc rowSpan="5" hMerge="1">
                  <a:txBody>
                    <a:bodyPr/>
                    <a:lstStyle/>
                    <a:p>
                      <a:endParaRPr lang="zh-TW" altLang="en-US"/>
                    </a:p>
                  </a:txBody>
                  <a:tcPr/>
                </a:tc>
                <a:extLst>
                  <a:ext uri="{0D108BD9-81ED-4DB2-BD59-A6C34878D82A}">
                    <a16:rowId xmlns:a16="http://schemas.microsoft.com/office/drawing/2014/main" val="10009"/>
                  </a:ext>
                </a:extLst>
              </a:tr>
              <a:tr h="450850">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13:50-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15:00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國文</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0"/>
                  </a:ext>
                </a:extLst>
              </a:tr>
              <a:tr h="34448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15:00-15:40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1"/>
                  </a:ext>
                </a:extLst>
              </a:tr>
              <a:tr h="334963">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15:40-15:50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FFC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2"/>
                  </a:ext>
                </a:extLst>
              </a:tr>
              <a:tr h="45243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15:50-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16:40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寫作測驗</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C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3"/>
                  </a:ext>
                </a:extLst>
              </a:tr>
            </a:tbl>
          </a:graphicData>
        </a:graphic>
      </p:graphicFrame>
    </p:spTree>
  </p:cSld>
  <p:clrMapOvr>
    <a:masterClrMapping/>
  </p:clrMapOvr>
  <p:transition advTm="5000">
    <p:cut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4DDF354-5332-4856-8E36-B800F086E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4"/>
          </a:xfrm>
          <a:prstGeom prst="rect">
            <a:avLst/>
          </a:prstGeom>
        </p:spPr>
      </p:pic>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7" name="文字方塊 6">
            <a:extLst>
              <a:ext uri="{FF2B5EF4-FFF2-40B4-BE49-F238E27FC236}">
                <a16:creationId xmlns:a16="http://schemas.microsoft.com/office/drawing/2014/main" id="{CF8E4891-3396-422C-A5B6-0590683D4AE6}"/>
              </a:ext>
            </a:extLst>
          </p:cNvPr>
          <p:cNvSpPr txBox="1"/>
          <p:nvPr/>
        </p:nvSpPr>
        <p:spPr>
          <a:xfrm>
            <a:off x="2331368" y="2949062"/>
            <a:ext cx="4176464" cy="1015663"/>
          </a:xfrm>
          <a:prstGeom prst="rect">
            <a:avLst/>
          </a:prstGeom>
          <a:noFill/>
        </p:spPr>
        <p:txBody>
          <a:bodyPr wrap="square" rtlCol="0">
            <a:spAutoFit/>
          </a:bodyPr>
          <a:lstStyle/>
          <a:p>
            <a:pPr algn="ctr"/>
            <a:r>
              <a:rPr lang="zh-TW" altLang="en-US" sz="6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壹、前言</a:t>
            </a:r>
          </a:p>
        </p:txBody>
      </p:sp>
    </p:spTree>
    <p:extLst>
      <p:ext uri="{BB962C8B-B14F-4D97-AF65-F5344CB8AC3E}">
        <p14:creationId xmlns:p14="http://schemas.microsoft.com/office/powerpoint/2010/main" val="1372138238"/>
      </p:ext>
    </p:extLst>
  </p:cSld>
  <p:clrMapOvr>
    <a:masterClrMapping/>
  </p:clrMapOvr>
  <p:transition advTm="5000">
    <p:cut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2150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2643174" y="2285992"/>
            <a:ext cx="3867150" cy="3323987"/>
          </a:xfrm>
          <a:prstGeom prst="rect">
            <a:avLst/>
          </a:prstGeom>
          <a:noFill/>
          <a:ln w="9525">
            <a:noFill/>
            <a:miter lim="800000"/>
            <a:headEnd/>
            <a:tailEnd/>
          </a:ln>
        </p:spPr>
        <p:txBody>
          <a:bodyPr wrap="square">
            <a:spAutoFit/>
          </a:bodyPr>
          <a:lstStyle/>
          <a:p>
            <a:pPr>
              <a:spcBef>
                <a:spcPct val="10000"/>
              </a:spcBef>
              <a:buFont typeface="Wingdings" pitchFamily="2" charset="2"/>
              <a:buChar char="ü"/>
              <a:defRPr/>
            </a:pPr>
            <a:r>
              <a:rPr lang="zh-TW" altLang="en-US" sz="6000" b="1" dirty="0">
                <a:solidFill>
                  <a:srgbClr val="FF0000"/>
                </a:solidFill>
                <a:effectLst>
                  <a:outerShdw blurRad="38100" dist="38100" dir="2700000" algn="tl">
                    <a:srgbClr val="C0C0C0"/>
                  </a:outerShdw>
                </a:effectLst>
                <a:latin typeface="Times New Roman" pitchFamily="18" charset="0"/>
                <a:cs typeface="Times New Roman" pitchFamily="18" charset="0"/>
              </a:rPr>
              <a:t>免試入學</a:t>
            </a:r>
            <a:endParaRPr lang="en-US" altLang="zh-TW" sz="6000" b="1" dirty="0">
              <a:solidFill>
                <a:srgbClr val="FF0000"/>
              </a:solidFill>
              <a:effectLst>
                <a:outerShdw blurRad="38100" dist="38100" dir="2700000" algn="tl">
                  <a:srgbClr val="C0C0C0"/>
                </a:outerShdw>
              </a:effectLst>
              <a:latin typeface="Times New Roman" pitchFamily="18" charset="0"/>
              <a:cs typeface="Times New Roman" pitchFamily="18" charset="0"/>
            </a:endParaRPr>
          </a:p>
          <a:p>
            <a:pPr>
              <a:spcBef>
                <a:spcPts val="1800"/>
              </a:spcBef>
              <a:buFont typeface="Wingdings" pitchFamily="2" charset="2"/>
              <a:buChar char="ü"/>
              <a:defRPr/>
            </a:pPr>
            <a:r>
              <a:rPr lang="zh-TW" altLang="en-US" sz="6000" b="1" dirty="0">
                <a:solidFill>
                  <a:srgbClr val="3333FF"/>
                </a:solidFill>
                <a:effectLst>
                  <a:outerShdw blurRad="38100" dist="38100" dir="2700000" algn="tl">
                    <a:srgbClr val="C0C0C0"/>
                  </a:outerShdw>
                </a:effectLst>
                <a:latin typeface="Times New Roman" pitchFamily="18" charset="0"/>
                <a:cs typeface="Times New Roman" pitchFamily="18" charset="0"/>
              </a:rPr>
              <a:t>特色招生</a:t>
            </a:r>
            <a:endParaRPr lang="en-US" altLang="zh-TW" sz="6000" b="1" dirty="0">
              <a:solidFill>
                <a:srgbClr val="3333FF"/>
              </a:solidFill>
              <a:effectLst>
                <a:outerShdw blurRad="38100" dist="38100" dir="2700000" algn="tl">
                  <a:srgbClr val="C0C0C0"/>
                </a:outerShdw>
              </a:effectLst>
              <a:latin typeface="Times New Roman" pitchFamily="18" charset="0"/>
              <a:cs typeface="Times New Roman" pitchFamily="18" charset="0"/>
            </a:endParaRPr>
          </a:p>
          <a:p>
            <a:pPr>
              <a:spcBef>
                <a:spcPts val="1800"/>
              </a:spcBef>
              <a:buFont typeface="Wingdings" pitchFamily="2" charset="2"/>
              <a:buChar char="ü"/>
              <a:defRPr/>
            </a:pPr>
            <a:r>
              <a:rPr lang="zh-TW" altLang="en-US" sz="6000" b="1" dirty="0">
                <a:solidFill>
                  <a:srgbClr val="006600"/>
                </a:solidFill>
                <a:effectLst>
                  <a:outerShdw blurRad="38100" dist="38100" dir="2700000" algn="tl">
                    <a:srgbClr val="C0C0C0"/>
                  </a:outerShdw>
                </a:effectLst>
                <a:latin typeface="Times New Roman" pitchFamily="18" charset="0"/>
                <a:cs typeface="Times New Roman" pitchFamily="18" charset="0"/>
              </a:rPr>
              <a:t>其他招生</a:t>
            </a:r>
            <a:endParaRPr lang="en-US" altLang="zh-TW" sz="6000" b="1" dirty="0">
              <a:solidFill>
                <a:srgbClr val="006600"/>
              </a:solidFill>
              <a:effectLst>
                <a:outerShdw blurRad="38100" dist="38100" dir="2700000" algn="tl">
                  <a:srgbClr val="C0C0C0"/>
                </a:outerShdw>
              </a:effectLst>
              <a:latin typeface="Times New Roman" pitchFamily="18" charset="0"/>
              <a:cs typeface="Times New Roman" pitchFamily="18" charset="0"/>
            </a:endParaRPr>
          </a:p>
        </p:txBody>
      </p:sp>
      <p:sp>
        <p:nvSpPr>
          <p:cNvPr id="7" name="Rectangle 7"/>
          <p:cNvSpPr>
            <a:spLocks noChangeArrowheads="1"/>
          </p:cNvSpPr>
          <p:nvPr/>
        </p:nvSpPr>
        <p:spPr bwMode="auto">
          <a:xfrm>
            <a:off x="395288" y="549275"/>
            <a:ext cx="2736850" cy="707886"/>
          </a:xfrm>
          <a:prstGeom prst="rect">
            <a:avLst/>
          </a:prstGeom>
          <a:solidFill>
            <a:srgbClr val="CCFFCC"/>
          </a:solidFill>
          <a:ln w="9525">
            <a:noFill/>
            <a:miter lim="800000"/>
            <a:headEnd/>
            <a:tailEnd/>
          </a:ln>
        </p:spPr>
        <p:txBody>
          <a:bodyPr>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3.</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升學進路</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 calcmode="lin" valueType="num">
                                      <p:cBhvr additive="base">
                                        <p:cTn id="7" dur="1000" fill="hold"/>
                                        <p:tgtEl>
                                          <p:spTgt spid="11271"/>
                                        </p:tgtEl>
                                        <p:attrNameLst>
                                          <p:attrName>ppt_x</p:attrName>
                                        </p:attrNameLst>
                                      </p:cBhvr>
                                      <p:tavLst>
                                        <p:tav tm="0">
                                          <p:val>
                                            <p:strVal val="1+#ppt_w/2"/>
                                          </p:val>
                                        </p:tav>
                                        <p:tav tm="100000">
                                          <p:val>
                                            <p:strVal val="#ppt_x"/>
                                          </p:val>
                                        </p:tav>
                                      </p:tavLst>
                                    </p:anim>
                                    <p:anim calcmode="lin" valueType="num">
                                      <p:cBhvr additive="base">
                                        <p:cTn id="8" dur="1000" fill="hold"/>
                                        <p:tgtEl>
                                          <p:spTgt spid="112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8"/>
          <p:cNvSpPr>
            <a:spLocks noGrp="1" noChangeArrowheads="1"/>
          </p:cNvSpPr>
          <p:nvPr>
            <p:ph type="title" idx="4294967295"/>
          </p:nvPr>
        </p:nvSpPr>
        <p:spPr>
          <a:xfrm>
            <a:off x="323850" y="404813"/>
            <a:ext cx="8424863" cy="720725"/>
          </a:xfrm>
        </p:spPr>
        <p:txBody>
          <a:bodyPr>
            <a:noAutofit/>
          </a:bodyPr>
          <a:lstStyle/>
          <a:p>
            <a:pPr>
              <a:spcBef>
                <a:spcPts val="3600"/>
              </a:spcBef>
              <a:spcAft>
                <a:spcPts val="1800"/>
              </a:spcAft>
              <a:defRPr/>
            </a:pPr>
            <a:r>
              <a:rPr lang="zh-TW" altLang="en-US" b="1">
                <a:solidFill>
                  <a:srgbClr val="000099"/>
                </a:solidFill>
                <a:effectLst>
                  <a:outerShdw blurRad="38100" dist="38100" dir="2700000" algn="tl">
                    <a:srgbClr val="C0C0C0"/>
                  </a:outerShdw>
                </a:effectLst>
                <a:latin typeface="標楷體" pitchFamily="65" charset="-120"/>
                <a:ea typeface="標楷體" pitchFamily="65" charset="-120"/>
              </a:rPr>
              <a:t>特色招生相關入學管道</a:t>
            </a:r>
            <a:endParaRPr lang="zh-TW" altLang="en-US" b="1">
              <a:solidFill>
                <a:srgbClr val="FF0000"/>
              </a:solidFill>
              <a:effectLst>
                <a:outerShdw blurRad="38100" dist="38100" dir="2700000" algn="tl">
                  <a:srgbClr val="C0C0C0"/>
                </a:outerShdw>
              </a:effectLst>
              <a:latin typeface="標楷體" pitchFamily="65" charset="-120"/>
              <a:ea typeface="標楷體"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392159828"/>
              </p:ext>
            </p:extLst>
          </p:nvPr>
        </p:nvGraphicFramePr>
        <p:xfrm>
          <a:off x="785786" y="1268761"/>
          <a:ext cx="7715304" cy="4824537"/>
        </p:xfrm>
        <a:graphic>
          <a:graphicData uri="http://schemas.openxmlformats.org/drawingml/2006/table">
            <a:tbl>
              <a:tblPr/>
              <a:tblGrid>
                <a:gridCol w="732103">
                  <a:extLst>
                    <a:ext uri="{9D8B030D-6E8A-4147-A177-3AD203B41FA5}">
                      <a16:colId xmlns:a16="http://schemas.microsoft.com/office/drawing/2014/main" val="20000"/>
                    </a:ext>
                  </a:extLst>
                </a:gridCol>
                <a:gridCol w="3811056">
                  <a:extLst>
                    <a:ext uri="{9D8B030D-6E8A-4147-A177-3AD203B41FA5}">
                      <a16:colId xmlns:a16="http://schemas.microsoft.com/office/drawing/2014/main" val="20001"/>
                    </a:ext>
                  </a:extLst>
                </a:gridCol>
                <a:gridCol w="1142510">
                  <a:extLst>
                    <a:ext uri="{9D8B030D-6E8A-4147-A177-3AD203B41FA5}">
                      <a16:colId xmlns:a16="http://schemas.microsoft.com/office/drawing/2014/main" val="20002"/>
                    </a:ext>
                  </a:extLst>
                </a:gridCol>
                <a:gridCol w="2029635">
                  <a:extLst>
                    <a:ext uri="{9D8B030D-6E8A-4147-A177-3AD203B41FA5}">
                      <a16:colId xmlns:a16="http://schemas.microsoft.com/office/drawing/2014/main" val="20003"/>
                    </a:ext>
                  </a:extLst>
                </a:gridCol>
              </a:tblGrid>
              <a:tr h="1042682">
                <a:tc>
                  <a:txBody>
                    <a:bodyPr/>
                    <a:lstStyle/>
                    <a:p>
                      <a:pPr algn="ctr">
                        <a:spcAft>
                          <a:spcPts val="0"/>
                        </a:spcAft>
                      </a:pPr>
                      <a:r>
                        <a:rPr lang="zh-TW" sz="2000" kern="100" dirty="0">
                          <a:latin typeface="Times New Roman"/>
                          <a:ea typeface="新細明體"/>
                          <a:cs typeface="Times New Roman"/>
                        </a:rPr>
                        <a:t>編號</a:t>
                      </a:r>
                      <a:endParaRPr lang="zh-TW" sz="2000" kern="100" dirty="0">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400" kern="100" dirty="0">
                          <a:latin typeface="Times New Roman"/>
                          <a:ea typeface="新細明體"/>
                          <a:cs typeface="Times New Roman"/>
                        </a:rPr>
                        <a:t>入學管道</a:t>
                      </a:r>
                      <a:endParaRPr lang="zh-TW" sz="2400" kern="100" dirty="0">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1800" kern="100" dirty="0">
                          <a:latin typeface="Times New Roman"/>
                          <a:ea typeface="新細明體"/>
                          <a:cs typeface="Times New Roman"/>
                        </a:rPr>
                        <a:t>辦理期程</a:t>
                      </a:r>
                      <a:endParaRPr lang="zh-TW" sz="1800" kern="100" dirty="0">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400" kern="100">
                          <a:latin typeface="Times New Roman"/>
                          <a:ea typeface="新細明體"/>
                          <a:cs typeface="Times New Roman"/>
                        </a:rPr>
                        <a:t>備註</a:t>
                      </a:r>
                      <a:endParaRPr lang="zh-TW" sz="2400" kern="100">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val="10000"/>
                  </a:ext>
                </a:extLst>
              </a:tr>
              <a:tr h="1042682">
                <a:tc>
                  <a:txBody>
                    <a:bodyPr/>
                    <a:lstStyle/>
                    <a:p>
                      <a:pPr algn="ctr">
                        <a:spcAft>
                          <a:spcPts val="0"/>
                        </a:spcAft>
                      </a:pPr>
                      <a:r>
                        <a:rPr lang="en-US" sz="2400" kern="100" dirty="0">
                          <a:solidFill>
                            <a:srgbClr val="FF0000"/>
                          </a:solidFill>
                          <a:latin typeface="Times New Roman"/>
                          <a:ea typeface="新細明體"/>
                          <a:cs typeface="Times New Roman"/>
                        </a:rPr>
                        <a:t>1</a:t>
                      </a:r>
                      <a:endParaRPr lang="zh-TW" sz="2400" kern="100" dirty="0">
                        <a:solidFill>
                          <a:srgbClr val="FF0000"/>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altLang="en-US" sz="24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學科特招：</a:t>
                      </a:r>
                      <a:r>
                        <a:rPr lang="zh-TW"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基北區高</a:t>
                      </a:r>
                      <a:r>
                        <a:rPr lang="zh-TW" altLang="en-US"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級</a:t>
                      </a:r>
                      <a:r>
                        <a:rPr lang="zh-TW"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中</a:t>
                      </a:r>
                      <a:r>
                        <a:rPr lang="zh-TW" altLang="en-US"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等學校</a:t>
                      </a:r>
                      <a:r>
                        <a:rPr lang="zh-TW" altLang="zh-TW" sz="1100" b="1" kern="100" dirty="0">
                          <a:solidFill>
                            <a:srgbClr val="FF0000"/>
                          </a:solidFill>
                          <a:effectLst>
                            <a:outerShdw blurRad="38100" dist="38100" dir="2700000" algn="tl">
                              <a:srgbClr val="000000">
                                <a:alpha val="43137"/>
                              </a:srgbClr>
                            </a:outerShdw>
                          </a:effectLst>
                          <a:latin typeface="Times New Roman"/>
                          <a:ea typeface="+mn-ea"/>
                          <a:cs typeface="Times New Roman"/>
                        </a:rPr>
                        <a:t>學科考試分發</a:t>
                      </a:r>
                      <a:endParaRPr lang="en-US" altLang="zh-TW"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endParaRPr>
                    </a:p>
                    <a:p>
                      <a:pPr algn="just">
                        <a:spcAft>
                          <a:spcPts val="0"/>
                        </a:spcAft>
                      </a:pPr>
                      <a:r>
                        <a:rPr lang="zh-TW" altLang="en-US"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             </a:t>
                      </a:r>
                      <a:r>
                        <a:rPr lang="zh-TW"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入學</a:t>
                      </a:r>
                      <a:r>
                        <a:rPr lang="en-US" altLang="zh-TW"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a:t>
                      </a:r>
                      <a:r>
                        <a:rPr lang="zh-TW" altLang="en-US"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師大附中、政大附中、、西松高中、海大附中</a:t>
                      </a:r>
                      <a:r>
                        <a:rPr lang="en-US" altLang="zh-TW" sz="11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a:t>
                      </a:r>
                      <a:endParaRPr lang="zh-TW" sz="1100" b="1" kern="100" dirty="0">
                        <a:solidFill>
                          <a:srgbClr val="FF0000"/>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en-US" sz="2000" kern="100" dirty="0">
                          <a:solidFill>
                            <a:srgbClr val="FF0000"/>
                          </a:solidFill>
                          <a:latin typeface="Times New Roman"/>
                          <a:ea typeface="新細明體"/>
                          <a:cs typeface="Times New Roman"/>
                        </a:rPr>
                        <a:t>6</a:t>
                      </a:r>
                      <a:r>
                        <a:rPr lang="zh-TW" sz="2000" kern="100" dirty="0">
                          <a:solidFill>
                            <a:srgbClr val="FF0000"/>
                          </a:solidFill>
                          <a:latin typeface="Times New Roman"/>
                          <a:ea typeface="新細明體"/>
                          <a:cs typeface="Times New Roman"/>
                        </a:rPr>
                        <a:t>月下旬</a:t>
                      </a:r>
                      <a:endParaRPr lang="zh-TW" sz="2000" kern="100" dirty="0">
                        <a:solidFill>
                          <a:srgbClr val="FF0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altLang="en-US" sz="1400" kern="100" dirty="0">
                          <a:solidFill>
                            <a:srgbClr val="FF0000"/>
                          </a:solidFill>
                          <a:latin typeface="Times New Roman"/>
                          <a:ea typeface="新細明體"/>
                          <a:cs typeface="Times New Roman"/>
                        </a:rPr>
                        <a:t>各校單獨報名和考試，併基北區免試入學聯合分發</a:t>
                      </a:r>
                      <a:endParaRPr lang="en-US" sz="1400" kern="100" dirty="0">
                        <a:solidFill>
                          <a:srgbClr val="FF0000"/>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615980">
                <a:tc>
                  <a:txBody>
                    <a:bodyPr/>
                    <a:lstStyle/>
                    <a:p>
                      <a:pPr algn="ctr">
                        <a:spcAft>
                          <a:spcPts val="0"/>
                        </a:spcAft>
                      </a:pPr>
                      <a:r>
                        <a:rPr lang="en-US" sz="2400" kern="100" dirty="0">
                          <a:solidFill>
                            <a:srgbClr val="3333FF"/>
                          </a:solidFill>
                          <a:latin typeface="Times New Roman"/>
                          <a:ea typeface="新細明體"/>
                          <a:cs typeface="Times New Roman"/>
                        </a:rPr>
                        <a:t>2</a:t>
                      </a:r>
                      <a:endParaRPr lang="zh-TW" sz="2400" kern="100" dirty="0">
                        <a:solidFill>
                          <a:srgbClr val="3333FF"/>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altLang="en-US" sz="24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專業：</a:t>
                      </a:r>
                      <a:r>
                        <a:rPr lang="zh-TW" sz="16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專業群科甄選入學</a:t>
                      </a:r>
                      <a:endParaRPr lang="zh-TW" sz="16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400" kern="100" dirty="0">
                          <a:solidFill>
                            <a:srgbClr val="3333FF"/>
                          </a:solidFill>
                          <a:latin typeface="Times New Roman"/>
                          <a:ea typeface="新細明體"/>
                          <a:cs typeface="Times New Roman"/>
                        </a:rPr>
                        <a:t>3</a:t>
                      </a:r>
                      <a:r>
                        <a:rPr lang="zh-TW" sz="2400" kern="100" dirty="0">
                          <a:solidFill>
                            <a:srgbClr val="3333FF"/>
                          </a:solidFill>
                          <a:latin typeface="Times New Roman"/>
                          <a:ea typeface="新細明體"/>
                          <a:cs typeface="Times New Roman"/>
                        </a:rPr>
                        <a:t>〜</a:t>
                      </a:r>
                      <a:r>
                        <a:rPr lang="en-US" sz="2400" kern="100" dirty="0">
                          <a:solidFill>
                            <a:srgbClr val="3333FF"/>
                          </a:solidFill>
                          <a:latin typeface="Times New Roman"/>
                          <a:ea typeface="新細明體"/>
                          <a:cs typeface="Times New Roman"/>
                        </a:rPr>
                        <a:t>4</a:t>
                      </a:r>
                      <a:r>
                        <a:rPr lang="zh-TW" sz="2400" kern="100" dirty="0">
                          <a:solidFill>
                            <a:srgbClr val="3333FF"/>
                          </a:solidFill>
                          <a:latin typeface="Times New Roman"/>
                          <a:ea typeface="新細明體"/>
                          <a:cs typeface="Times New Roman"/>
                        </a:rPr>
                        <a:t>月</a:t>
                      </a:r>
                      <a:endParaRPr lang="zh-TW" sz="2400" kern="100" dirty="0">
                        <a:solidFill>
                          <a:srgbClr val="3333FF"/>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400" kern="100" dirty="0">
                          <a:solidFill>
                            <a:srgbClr val="3333FF"/>
                          </a:solidFill>
                          <a:latin typeface="Times New Roman"/>
                          <a:ea typeface="+mn-ea"/>
                          <a:cs typeface="Times New Roman"/>
                        </a:rPr>
                        <a:t>集體報名，各校單獨考試和分發</a:t>
                      </a:r>
                      <a:endParaRPr lang="en-US" sz="1400" kern="100" dirty="0">
                        <a:solidFill>
                          <a:srgbClr val="3333FF"/>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521341">
                <a:tc>
                  <a:txBody>
                    <a:bodyPr/>
                    <a:lstStyle/>
                    <a:p>
                      <a:pPr algn="ctr">
                        <a:spcAft>
                          <a:spcPts val="0"/>
                        </a:spcAft>
                      </a:pPr>
                      <a:r>
                        <a:rPr lang="en-US" altLang="zh-TW" sz="2400" kern="100" dirty="0">
                          <a:solidFill>
                            <a:srgbClr val="3333FF"/>
                          </a:solidFill>
                          <a:latin typeface="Times New Roman"/>
                          <a:ea typeface="新細明體"/>
                          <a:cs typeface="Times New Roman"/>
                        </a:rPr>
                        <a:t>3</a:t>
                      </a:r>
                      <a:endParaRPr lang="zh-TW" sz="2400" kern="100" dirty="0">
                        <a:solidFill>
                          <a:srgbClr val="3333FF"/>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altLang="en-US" sz="24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科學：</a:t>
                      </a:r>
                      <a:r>
                        <a:rPr lang="zh-TW" sz="14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科學班</a:t>
                      </a:r>
                      <a:r>
                        <a:rPr lang="en-US" altLang="zh-TW" sz="14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a:t>
                      </a:r>
                      <a:r>
                        <a:rPr lang="zh-TW" altLang="en-US" sz="14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建中、北一女、師大附中</a:t>
                      </a:r>
                      <a:r>
                        <a:rPr lang="en-US" altLang="zh-TW" sz="14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a:t>
                      </a:r>
                      <a:endParaRPr lang="zh-TW" sz="14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400" kern="100" dirty="0">
                          <a:solidFill>
                            <a:srgbClr val="3333FF"/>
                          </a:solidFill>
                          <a:latin typeface="Times New Roman"/>
                          <a:ea typeface="新細明體"/>
                          <a:cs typeface="Times New Roman"/>
                        </a:rPr>
                        <a:t>2</a:t>
                      </a:r>
                      <a:r>
                        <a:rPr lang="zh-TW" sz="2400" kern="100" dirty="0">
                          <a:solidFill>
                            <a:srgbClr val="3333FF"/>
                          </a:solidFill>
                          <a:latin typeface="Times New Roman"/>
                          <a:ea typeface="新細明體"/>
                          <a:cs typeface="Times New Roman"/>
                        </a:rPr>
                        <a:t>〜</a:t>
                      </a:r>
                      <a:r>
                        <a:rPr lang="en-US" sz="2400" kern="100" dirty="0">
                          <a:solidFill>
                            <a:srgbClr val="3333FF"/>
                          </a:solidFill>
                          <a:latin typeface="Times New Roman"/>
                          <a:ea typeface="新細明體"/>
                          <a:cs typeface="Times New Roman"/>
                        </a:rPr>
                        <a:t>3</a:t>
                      </a:r>
                      <a:r>
                        <a:rPr lang="zh-TW" sz="2400" kern="100" dirty="0">
                          <a:solidFill>
                            <a:srgbClr val="3333FF"/>
                          </a:solidFill>
                          <a:latin typeface="Times New Roman"/>
                          <a:ea typeface="新細明體"/>
                          <a:cs typeface="Times New Roman"/>
                        </a:rPr>
                        <a:t>月</a:t>
                      </a:r>
                      <a:endParaRPr lang="zh-TW" sz="2400" kern="100" dirty="0">
                        <a:solidFill>
                          <a:srgbClr val="3333FF"/>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400" kern="100" dirty="0">
                          <a:solidFill>
                            <a:srgbClr val="3333FF"/>
                          </a:solidFill>
                          <a:latin typeface="Times New Roman"/>
                          <a:ea typeface="+mn-ea"/>
                          <a:cs typeface="Times New Roman"/>
                        </a:rPr>
                        <a:t>各校單獨招生</a:t>
                      </a:r>
                      <a:endParaRPr lang="en-US" sz="1400" kern="100" dirty="0">
                        <a:solidFill>
                          <a:srgbClr val="3333FF"/>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394490650"/>
                  </a:ext>
                </a:extLst>
              </a:tr>
              <a:tr h="521341">
                <a:tc>
                  <a:txBody>
                    <a:bodyPr/>
                    <a:lstStyle/>
                    <a:p>
                      <a:pPr algn="ctr">
                        <a:spcAft>
                          <a:spcPts val="0"/>
                        </a:spcAft>
                      </a:pPr>
                      <a:r>
                        <a:rPr lang="en-US" altLang="zh-TW" sz="2400" kern="100" dirty="0">
                          <a:solidFill>
                            <a:srgbClr val="3333FF"/>
                          </a:solidFill>
                          <a:latin typeface="Times New Roman"/>
                          <a:ea typeface="新細明體"/>
                          <a:cs typeface="Times New Roman"/>
                        </a:rPr>
                        <a:t>4</a:t>
                      </a:r>
                      <a:endParaRPr lang="zh-TW" sz="2400" kern="100" dirty="0">
                        <a:solidFill>
                          <a:srgbClr val="3333FF"/>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altLang="en-US" sz="24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體育：</a:t>
                      </a:r>
                      <a:r>
                        <a:rPr lang="zh-TW" sz="16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體育班</a:t>
                      </a:r>
                      <a:r>
                        <a:rPr lang="en-US" altLang="zh-TW" sz="16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&amp;</a:t>
                      </a:r>
                      <a:r>
                        <a:rPr lang="zh-TW" altLang="zh-TW" sz="16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運動優良</a:t>
                      </a:r>
                      <a:endParaRPr lang="zh-TW" altLang="en-US" sz="1600" b="1" kern="100" dirty="0">
                        <a:solidFill>
                          <a:srgbClr val="3333FF"/>
                        </a:solidFill>
                        <a:effectLst>
                          <a:outerShdw blurRad="38100" dist="38100" dir="2700000" algn="tl">
                            <a:srgbClr val="000000">
                              <a:alpha val="43137"/>
                            </a:srgbClr>
                          </a:outerShdw>
                        </a:effectLst>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400" kern="100" dirty="0">
                          <a:solidFill>
                            <a:srgbClr val="3333FF"/>
                          </a:solidFill>
                          <a:latin typeface="Times New Roman"/>
                          <a:ea typeface="新細明體"/>
                          <a:cs typeface="Times New Roman"/>
                        </a:rPr>
                        <a:t>5</a:t>
                      </a:r>
                      <a:r>
                        <a:rPr lang="zh-TW" sz="2400" kern="100" dirty="0">
                          <a:solidFill>
                            <a:srgbClr val="3333FF"/>
                          </a:solidFill>
                          <a:latin typeface="Times New Roman"/>
                          <a:ea typeface="新細明體"/>
                          <a:cs typeface="Times New Roman"/>
                        </a:rPr>
                        <a:t>月</a:t>
                      </a:r>
                      <a:endParaRPr lang="zh-TW" sz="2400" kern="100" dirty="0">
                        <a:solidFill>
                          <a:srgbClr val="3333FF"/>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400" kern="100" dirty="0">
                          <a:solidFill>
                            <a:srgbClr val="3333FF"/>
                          </a:solidFill>
                          <a:latin typeface="Times New Roman"/>
                          <a:ea typeface="+mn-ea"/>
                          <a:cs typeface="Times New Roman"/>
                        </a:rPr>
                        <a:t>各校單獨招生</a:t>
                      </a:r>
                      <a:endParaRPr lang="en-US" sz="1400" kern="100" dirty="0">
                        <a:solidFill>
                          <a:srgbClr val="3333FF"/>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559170">
                <a:tc>
                  <a:txBody>
                    <a:bodyPr/>
                    <a:lstStyle/>
                    <a:p>
                      <a:pPr algn="ctr">
                        <a:spcAft>
                          <a:spcPts val="0"/>
                        </a:spcAft>
                      </a:pPr>
                      <a:r>
                        <a:rPr lang="en-US" altLang="zh-TW" sz="2400" kern="100" dirty="0">
                          <a:solidFill>
                            <a:srgbClr val="3333FF"/>
                          </a:solidFill>
                          <a:latin typeface="Times New Roman"/>
                          <a:ea typeface="新細明體"/>
                          <a:cs typeface="Times New Roman"/>
                        </a:rPr>
                        <a:t>5</a:t>
                      </a:r>
                      <a:endParaRPr lang="zh-TW" sz="2400" kern="100" dirty="0">
                        <a:solidFill>
                          <a:srgbClr val="3333FF"/>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altLang="en-US" sz="24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藝術：</a:t>
                      </a:r>
                      <a:r>
                        <a:rPr lang="zh-TW" sz="13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藝術才能班</a:t>
                      </a:r>
                      <a:r>
                        <a:rPr lang="en-US" altLang="zh-TW" sz="13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a:t>
                      </a:r>
                      <a:r>
                        <a:rPr lang="zh-TW" sz="13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音樂、</a:t>
                      </a:r>
                      <a:r>
                        <a:rPr lang="zh-TW" altLang="zh-TW" sz="1300" b="1" kern="100" dirty="0">
                          <a:solidFill>
                            <a:srgbClr val="3333FF"/>
                          </a:solidFill>
                          <a:effectLst>
                            <a:outerShdw blurRad="38100" dist="38100" dir="2700000" algn="tl">
                              <a:srgbClr val="000000">
                                <a:alpha val="43137"/>
                              </a:srgbClr>
                            </a:outerShdw>
                          </a:effectLst>
                          <a:latin typeface="Times New Roman"/>
                          <a:ea typeface="+mn-ea"/>
                          <a:cs typeface="Times New Roman"/>
                        </a:rPr>
                        <a:t>美術、</a:t>
                      </a:r>
                      <a:r>
                        <a:rPr lang="zh-TW" sz="13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舞蹈、戲劇</a:t>
                      </a:r>
                      <a:r>
                        <a:rPr lang="en-US" altLang="zh-TW" sz="13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a:t>
                      </a:r>
                      <a:endParaRPr lang="zh-TW" sz="13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400" kern="100" dirty="0">
                          <a:solidFill>
                            <a:srgbClr val="3333FF"/>
                          </a:solidFill>
                          <a:latin typeface="Times New Roman"/>
                          <a:ea typeface="新細明體"/>
                          <a:cs typeface="Times New Roman"/>
                        </a:rPr>
                        <a:t>3</a:t>
                      </a:r>
                      <a:r>
                        <a:rPr lang="zh-TW" sz="2400" kern="100" dirty="0">
                          <a:solidFill>
                            <a:srgbClr val="3333FF"/>
                          </a:solidFill>
                          <a:latin typeface="Times New Roman"/>
                          <a:ea typeface="新細明體"/>
                          <a:cs typeface="Times New Roman"/>
                        </a:rPr>
                        <a:t>〜</a:t>
                      </a:r>
                      <a:r>
                        <a:rPr lang="en-US" sz="2400" kern="100" dirty="0">
                          <a:solidFill>
                            <a:srgbClr val="3333FF"/>
                          </a:solidFill>
                          <a:latin typeface="Times New Roman"/>
                          <a:ea typeface="新細明體"/>
                          <a:cs typeface="Times New Roman"/>
                        </a:rPr>
                        <a:t>6</a:t>
                      </a:r>
                      <a:r>
                        <a:rPr lang="zh-TW" sz="2400" kern="100" dirty="0">
                          <a:solidFill>
                            <a:srgbClr val="3333FF"/>
                          </a:solidFill>
                          <a:latin typeface="Times New Roman"/>
                          <a:ea typeface="新細明體"/>
                          <a:cs typeface="Times New Roman"/>
                        </a:rPr>
                        <a:t>月</a:t>
                      </a:r>
                      <a:endParaRPr lang="zh-TW" sz="2400" kern="100" dirty="0">
                        <a:solidFill>
                          <a:srgbClr val="3333FF"/>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altLang="en-US" sz="1400" kern="100" dirty="0">
                          <a:solidFill>
                            <a:srgbClr val="3333FF"/>
                          </a:solidFill>
                          <a:latin typeface="Times New Roman"/>
                          <a:ea typeface="新細明體"/>
                          <a:cs typeface="Times New Roman"/>
                        </a:rPr>
                        <a:t>聯合分發</a:t>
                      </a:r>
                      <a:endParaRPr lang="en-US" sz="1400" kern="100" dirty="0">
                        <a:solidFill>
                          <a:srgbClr val="3333FF"/>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521341">
                <a:tc>
                  <a:txBody>
                    <a:bodyPr/>
                    <a:lstStyle/>
                    <a:p>
                      <a:pPr algn="ctr">
                        <a:spcAft>
                          <a:spcPts val="0"/>
                        </a:spcAft>
                      </a:pPr>
                      <a:r>
                        <a:rPr lang="en-US" altLang="zh-TW" sz="2400" kern="100" dirty="0">
                          <a:solidFill>
                            <a:srgbClr val="008000"/>
                          </a:solidFill>
                          <a:latin typeface="Times New Roman"/>
                          <a:ea typeface="新細明體"/>
                          <a:cs typeface="Times New Roman"/>
                        </a:rPr>
                        <a:t>6</a:t>
                      </a:r>
                      <a:endParaRPr lang="zh-TW" sz="2400" kern="100" dirty="0">
                        <a:solidFill>
                          <a:srgbClr val="008000"/>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2000" b="1" kern="100" dirty="0">
                          <a:solidFill>
                            <a:srgbClr val="008000"/>
                          </a:solidFill>
                          <a:effectLst>
                            <a:outerShdw blurRad="38100" dist="38100" dir="2700000" algn="tl">
                              <a:srgbClr val="000000">
                                <a:alpha val="43137"/>
                              </a:srgbClr>
                            </a:outerShdw>
                          </a:effectLst>
                          <a:latin typeface="Times New Roman"/>
                          <a:ea typeface="新細明體"/>
                          <a:cs typeface="Times New Roman"/>
                        </a:rPr>
                        <a:t>七年一貫甄選入學</a:t>
                      </a:r>
                      <a:r>
                        <a:rPr lang="en-US" altLang="zh-TW" sz="1400" b="1" kern="100" dirty="0">
                          <a:solidFill>
                            <a:srgbClr val="008000"/>
                          </a:solidFill>
                          <a:effectLst>
                            <a:outerShdw blurRad="38100" dist="38100" dir="2700000" algn="tl">
                              <a:srgbClr val="000000">
                                <a:alpha val="43137"/>
                              </a:srgbClr>
                            </a:outerShdw>
                          </a:effectLst>
                          <a:latin typeface="Times New Roman"/>
                          <a:ea typeface="新細明體"/>
                          <a:cs typeface="Times New Roman"/>
                        </a:rPr>
                        <a:t>(</a:t>
                      </a:r>
                      <a:r>
                        <a:rPr lang="zh-TW" altLang="zh-TW" sz="1400" b="1" kern="100" dirty="0">
                          <a:solidFill>
                            <a:srgbClr val="008000"/>
                          </a:solidFill>
                          <a:effectLst>
                            <a:outerShdw blurRad="38100" dist="38100" dir="2700000" algn="tl">
                              <a:srgbClr val="000000">
                                <a:alpha val="43137"/>
                              </a:srgbClr>
                            </a:outerShdw>
                          </a:effectLst>
                          <a:latin typeface="Times New Roman"/>
                          <a:ea typeface="+mn-ea"/>
                          <a:cs typeface="Times New Roman"/>
                        </a:rPr>
                        <a:t>音樂、美術、舞蹈</a:t>
                      </a:r>
                      <a:r>
                        <a:rPr lang="en-US" altLang="zh-TW" sz="1400" b="1" kern="100" dirty="0">
                          <a:solidFill>
                            <a:srgbClr val="008000"/>
                          </a:solidFill>
                          <a:effectLst>
                            <a:outerShdw blurRad="38100" dist="38100" dir="2700000" algn="tl">
                              <a:srgbClr val="000000">
                                <a:alpha val="43137"/>
                              </a:srgbClr>
                            </a:outerShdw>
                          </a:effectLst>
                          <a:latin typeface="Times New Roman"/>
                          <a:ea typeface="新細明體"/>
                          <a:cs typeface="Times New Roman"/>
                        </a:rPr>
                        <a:t>)</a:t>
                      </a:r>
                      <a:endParaRPr lang="zh-TW" sz="1400" b="1" kern="100" dirty="0">
                        <a:solidFill>
                          <a:srgbClr val="008000"/>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400" kern="100" dirty="0">
                          <a:solidFill>
                            <a:srgbClr val="008000"/>
                          </a:solidFill>
                          <a:latin typeface="Times New Roman"/>
                          <a:ea typeface="新細明體"/>
                          <a:cs typeface="Times New Roman"/>
                        </a:rPr>
                        <a:t>2</a:t>
                      </a:r>
                      <a:r>
                        <a:rPr lang="zh-TW" sz="2400" kern="100" dirty="0">
                          <a:solidFill>
                            <a:srgbClr val="008000"/>
                          </a:solidFill>
                          <a:latin typeface="Times New Roman"/>
                          <a:ea typeface="新細明體"/>
                          <a:cs typeface="Times New Roman"/>
                        </a:rPr>
                        <a:t>〜</a:t>
                      </a:r>
                      <a:r>
                        <a:rPr lang="en-US" sz="2400" kern="100" dirty="0">
                          <a:solidFill>
                            <a:srgbClr val="008000"/>
                          </a:solidFill>
                          <a:latin typeface="Times New Roman"/>
                          <a:ea typeface="新細明體"/>
                          <a:cs typeface="Times New Roman"/>
                        </a:rPr>
                        <a:t>4</a:t>
                      </a:r>
                      <a:r>
                        <a:rPr lang="zh-TW" sz="2400" kern="100" dirty="0">
                          <a:solidFill>
                            <a:srgbClr val="008000"/>
                          </a:solidFill>
                          <a:latin typeface="Times New Roman"/>
                          <a:ea typeface="新細明體"/>
                          <a:cs typeface="Times New Roman"/>
                        </a:rPr>
                        <a:t>月</a:t>
                      </a:r>
                      <a:endParaRPr lang="zh-TW" sz="2400" kern="100" dirty="0">
                        <a:solidFill>
                          <a:srgbClr val="008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400" kern="100" dirty="0">
                          <a:solidFill>
                            <a:srgbClr val="008000"/>
                          </a:solidFill>
                          <a:latin typeface="Times New Roman"/>
                          <a:ea typeface="+mn-ea"/>
                          <a:cs typeface="Times New Roman"/>
                        </a:rPr>
                        <a:t>各校單獨招生</a:t>
                      </a:r>
                      <a:endParaRPr lang="en-US" sz="1400" kern="100" dirty="0">
                        <a:solidFill>
                          <a:srgbClr val="008000"/>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2937159652"/>
                  </a:ext>
                </a:extLst>
              </a:tr>
            </a:tbl>
          </a:graphicData>
        </a:graphic>
      </p:graphicFrame>
    </p:spTree>
  </p:cSld>
  <p:clrMapOvr>
    <a:masterClrMapping/>
  </p:clrMapOvr>
  <p:transition advTm="5000">
    <p:cut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2150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3" name="圖片 2">
            <a:extLst>
              <a:ext uri="{FF2B5EF4-FFF2-40B4-BE49-F238E27FC236}">
                <a16:creationId xmlns:a16="http://schemas.microsoft.com/office/drawing/2014/main" id="{40CF7002-EED7-403D-82A2-D4D8C964C534}"/>
              </a:ext>
            </a:extLst>
          </p:cNvPr>
          <p:cNvPicPr>
            <a:picLocks noChangeAspect="1"/>
          </p:cNvPicPr>
          <p:nvPr/>
        </p:nvPicPr>
        <p:blipFill>
          <a:blip r:embed="rId2"/>
          <a:stretch>
            <a:fillRect/>
          </a:stretch>
        </p:blipFill>
        <p:spPr>
          <a:xfrm>
            <a:off x="0" y="-1"/>
            <a:ext cx="9144000" cy="6857991"/>
          </a:xfrm>
          <a:prstGeom prst="rect">
            <a:avLst/>
          </a:prstGeom>
        </p:spPr>
      </p:pic>
    </p:spTree>
    <p:extLst>
      <p:ext uri="{BB962C8B-B14F-4D97-AF65-F5344CB8AC3E}">
        <p14:creationId xmlns:p14="http://schemas.microsoft.com/office/powerpoint/2010/main" val="499377087"/>
      </p:ext>
    </p:extLst>
  </p:cSld>
  <p:clrMapOvr>
    <a:masterClrMapping/>
  </p:clrMapOvr>
  <p:transition advTm="5000">
    <p:cut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2150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3" name="圖片 2">
            <a:extLst>
              <a:ext uri="{FF2B5EF4-FFF2-40B4-BE49-F238E27FC236}">
                <a16:creationId xmlns:a16="http://schemas.microsoft.com/office/drawing/2014/main" id="{5009F7F1-3970-48BD-862A-E634E4830307}"/>
              </a:ext>
            </a:extLst>
          </p:cNvPr>
          <p:cNvPicPr>
            <a:picLocks noChangeAspect="1"/>
          </p:cNvPicPr>
          <p:nvPr/>
        </p:nvPicPr>
        <p:blipFill>
          <a:blip r:embed="rId2"/>
          <a:stretch>
            <a:fillRect/>
          </a:stretch>
        </p:blipFill>
        <p:spPr>
          <a:xfrm>
            <a:off x="0" y="-1"/>
            <a:ext cx="9144000" cy="6857997"/>
          </a:xfrm>
          <a:prstGeom prst="rect">
            <a:avLst/>
          </a:prstGeom>
        </p:spPr>
      </p:pic>
    </p:spTree>
    <p:extLst>
      <p:ext uri="{BB962C8B-B14F-4D97-AF65-F5344CB8AC3E}">
        <p14:creationId xmlns:p14="http://schemas.microsoft.com/office/powerpoint/2010/main" val="666468269"/>
      </p:ext>
    </p:extLst>
  </p:cSld>
  <p:clrMapOvr>
    <a:masterClrMapping/>
  </p:clrMapOvr>
  <p:transition advTm="5000">
    <p:cut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2150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2" name="圖片 1">
            <a:extLst>
              <a:ext uri="{FF2B5EF4-FFF2-40B4-BE49-F238E27FC236}">
                <a16:creationId xmlns:a16="http://schemas.microsoft.com/office/drawing/2014/main" id="{45FC74AF-59C0-45AA-BAA4-83B0EB38474C}"/>
              </a:ext>
            </a:extLst>
          </p:cNvPr>
          <p:cNvPicPr>
            <a:picLocks noChangeAspect="1"/>
          </p:cNvPicPr>
          <p:nvPr/>
        </p:nvPicPr>
        <p:blipFill>
          <a:blip r:embed="rId2"/>
          <a:stretch>
            <a:fillRect/>
          </a:stretch>
        </p:blipFill>
        <p:spPr>
          <a:xfrm>
            <a:off x="0" y="-1"/>
            <a:ext cx="9144000" cy="6857995"/>
          </a:xfrm>
          <a:prstGeom prst="rect">
            <a:avLst/>
          </a:prstGeom>
        </p:spPr>
      </p:pic>
    </p:spTree>
    <p:extLst>
      <p:ext uri="{BB962C8B-B14F-4D97-AF65-F5344CB8AC3E}">
        <p14:creationId xmlns:p14="http://schemas.microsoft.com/office/powerpoint/2010/main" val="3701394580"/>
      </p:ext>
    </p:extLst>
  </p:cSld>
  <p:clrMapOvr>
    <a:masterClrMapping/>
  </p:clrMapOvr>
  <p:transition advTm="5000">
    <p:cut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2150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3" name="圖片 2">
            <a:extLst>
              <a:ext uri="{FF2B5EF4-FFF2-40B4-BE49-F238E27FC236}">
                <a16:creationId xmlns:a16="http://schemas.microsoft.com/office/drawing/2014/main" id="{7F740521-36B8-4FCB-87D8-7BF034091BAF}"/>
              </a:ext>
            </a:extLst>
          </p:cNvPr>
          <p:cNvPicPr>
            <a:picLocks noChangeAspect="1"/>
          </p:cNvPicPr>
          <p:nvPr/>
        </p:nvPicPr>
        <p:blipFill>
          <a:blip r:embed="rId2"/>
          <a:stretch>
            <a:fillRect/>
          </a:stretch>
        </p:blipFill>
        <p:spPr>
          <a:xfrm>
            <a:off x="0" y="-1"/>
            <a:ext cx="9144000" cy="6857995"/>
          </a:xfrm>
          <a:prstGeom prst="rect">
            <a:avLst/>
          </a:prstGeom>
        </p:spPr>
      </p:pic>
    </p:spTree>
    <p:extLst>
      <p:ext uri="{BB962C8B-B14F-4D97-AF65-F5344CB8AC3E}">
        <p14:creationId xmlns:p14="http://schemas.microsoft.com/office/powerpoint/2010/main" val="3995391355"/>
      </p:ext>
    </p:extLst>
  </p:cSld>
  <p:clrMapOvr>
    <a:masterClrMapping/>
  </p:clrMapOvr>
  <p:transition advTm="5000">
    <p:cut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2150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2" name="圖片 1">
            <a:extLst>
              <a:ext uri="{FF2B5EF4-FFF2-40B4-BE49-F238E27FC236}">
                <a16:creationId xmlns:a16="http://schemas.microsoft.com/office/drawing/2014/main" id="{34ACEA78-E43B-4DE6-BF46-B43438C0A02B}"/>
              </a:ext>
            </a:extLst>
          </p:cNvPr>
          <p:cNvPicPr>
            <a:picLocks noChangeAspect="1"/>
          </p:cNvPicPr>
          <p:nvPr/>
        </p:nvPicPr>
        <p:blipFill>
          <a:blip r:embed="rId2"/>
          <a:stretch>
            <a:fillRect/>
          </a:stretch>
        </p:blipFill>
        <p:spPr>
          <a:xfrm>
            <a:off x="0" y="-1"/>
            <a:ext cx="9144000" cy="6857993"/>
          </a:xfrm>
          <a:prstGeom prst="rect">
            <a:avLst/>
          </a:prstGeom>
        </p:spPr>
      </p:pic>
    </p:spTree>
    <p:extLst>
      <p:ext uri="{BB962C8B-B14F-4D97-AF65-F5344CB8AC3E}">
        <p14:creationId xmlns:p14="http://schemas.microsoft.com/office/powerpoint/2010/main" val="3925204521"/>
      </p:ext>
    </p:extLst>
  </p:cSld>
  <p:clrMapOvr>
    <a:masterClrMapping/>
  </p:clrMapOvr>
  <p:transition advTm="5000">
    <p:cut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2150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3" name="圖片 2">
            <a:extLst>
              <a:ext uri="{FF2B5EF4-FFF2-40B4-BE49-F238E27FC236}">
                <a16:creationId xmlns:a16="http://schemas.microsoft.com/office/drawing/2014/main" id="{368A3548-E9F9-4DBD-B060-E78E2E217FE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46701131"/>
      </p:ext>
    </p:extLst>
  </p:cSld>
  <p:clrMapOvr>
    <a:masterClrMapping/>
  </p:clrMapOvr>
  <p:transition advTm="5000">
    <p:cut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8"/>
          <p:cNvSpPr>
            <a:spLocks noGrp="1" noChangeArrowheads="1"/>
          </p:cNvSpPr>
          <p:nvPr>
            <p:ph type="title" idx="4294967295"/>
          </p:nvPr>
        </p:nvSpPr>
        <p:spPr>
          <a:xfrm>
            <a:off x="323850" y="333375"/>
            <a:ext cx="8424863" cy="720725"/>
          </a:xfrm>
        </p:spPr>
        <p:txBody>
          <a:bodyPr>
            <a:noAutofit/>
          </a:bodyPr>
          <a:lstStyle/>
          <a:p>
            <a:pPr>
              <a:spcBef>
                <a:spcPts val="3600"/>
              </a:spcBef>
              <a:spcAft>
                <a:spcPts val="1800"/>
              </a:spcAft>
              <a:defRPr/>
            </a:pPr>
            <a:r>
              <a:rPr lang="zh-TW" altLang="en-US" b="1">
                <a:solidFill>
                  <a:srgbClr val="000099"/>
                </a:solidFill>
                <a:effectLst>
                  <a:outerShdw blurRad="38100" dist="38100" dir="2700000" algn="tl">
                    <a:srgbClr val="C0C0C0"/>
                  </a:outerShdw>
                </a:effectLst>
                <a:latin typeface="標楷體" pitchFamily="65" charset="-120"/>
                <a:ea typeface="標楷體" pitchFamily="65" charset="-120"/>
              </a:rPr>
              <a:t>免試入學相關招生管道</a:t>
            </a:r>
            <a:endParaRPr lang="zh-TW" altLang="en-US" b="1">
              <a:solidFill>
                <a:srgbClr val="FF0000"/>
              </a:solidFill>
              <a:effectLst>
                <a:outerShdw blurRad="38100" dist="38100" dir="2700000" algn="tl">
                  <a:srgbClr val="C0C0C0"/>
                </a:outerShdw>
              </a:effectLst>
              <a:latin typeface="標楷體" pitchFamily="65" charset="-120"/>
              <a:ea typeface="標楷體" pitchFamily="65"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166933114"/>
              </p:ext>
            </p:extLst>
          </p:nvPr>
        </p:nvGraphicFramePr>
        <p:xfrm>
          <a:off x="642910" y="1268760"/>
          <a:ext cx="7929618" cy="4824536"/>
        </p:xfrm>
        <a:graphic>
          <a:graphicData uri="http://schemas.openxmlformats.org/drawingml/2006/table">
            <a:tbl>
              <a:tblPr/>
              <a:tblGrid>
                <a:gridCol w="750274">
                  <a:extLst>
                    <a:ext uri="{9D8B030D-6E8A-4147-A177-3AD203B41FA5}">
                      <a16:colId xmlns:a16="http://schemas.microsoft.com/office/drawing/2014/main" val="20000"/>
                    </a:ext>
                  </a:extLst>
                </a:gridCol>
                <a:gridCol w="3919533">
                  <a:extLst>
                    <a:ext uri="{9D8B030D-6E8A-4147-A177-3AD203B41FA5}">
                      <a16:colId xmlns:a16="http://schemas.microsoft.com/office/drawing/2014/main" val="20001"/>
                    </a:ext>
                  </a:extLst>
                </a:gridCol>
                <a:gridCol w="1177154">
                  <a:extLst>
                    <a:ext uri="{9D8B030D-6E8A-4147-A177-3AD203B41FA5}">
                      <a16:colId xmlns:a16="http://schemas.microsoft.com/office/drawing/2014/main" val="20002"/>
                    </a:ext>
                  </a:extLst>
                </a:gridCol>
                <a:gridCol w="2082657">
                  <a:extLst>
                    <a:ext uri="{9D8B030D-6E8A-4147-A177-3AD203B41FA5}">
                      <a16:colId xmlns:a16="http://schemas.microsoft.com/office/drawing/2014/main" val="20003"/>
                    </a:ext>
                  </a:extLst>
                </a:gridCol>
              </a:tblGrid>
              <a:tr h="730746">
                <a:tc>
                  <a:txBody>
                    <a:bodyPr/>
                    <a:lstStyle/>
                    <a:p>
                      <a:pPr algn="ctr">
                        <a:spcAft>
                          <a:spcPts val="0"/>
                        </a:spcAft>
                      </a:pPr>
                      <a:r>
                        <a:rPr lang="zh-TW" sz="2400" kern="100" dirty="0">
                          <a:solidFill>
                            <a:srgbClr val="000000"/>
                          </a:solidFill>
                          <a:latin typeface="Times New Roman"/>
                          <a:ea typeface="新細明體"/>
                          <a:cs typeface="Times New Roman"/>
                        </a:rPr>
                        <a:t>編號</a:t>
                      </a:r>
                      <a:endParaRPr lang="zh-TW" sz="2400" kern="100" dirty="0">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400" kern="100" dirty="0">
                          <a:solidFill>
                            <a:srgbClr val="000000"/>
                          </a:solidFill>
                          <a:latin typeface="Times New Roman"/>
                          <a:ea typeface="新細明體"/>
                          <a:cs typeface="Times New Roman"/>
                        </a:rPr>
                        <a:t>入學管道</a:t>
                      </a:r>
                      <a:endParaRPr lang="zh-TW" sz="2400" kern="100" dirty="0">
                        <a:latin typeface="Calibri"/>
                        <a:ea typeface="新細明體"/>
                        <a:cs typeface="Times New Roman"/>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kern="100" dirty="0">
                          <a:solidFill>
                            <a:srgbClr val="000000"/>
                          </a:solidFill>
                          <a:latin typeface="Times New Roman"/>
                          <a:ea typeface="新細明體"/>
                          <a:cs typeface="Times New Roman"/>
                        </a:rPr>
                        <a:t>辦理期程</a:t>
                      </a:r>
                      <a:endParaRPr lang="zh-TW" sz="2000" kern="100" dirty="0">
                        <a:latin typeface="Calibri"/>
                        <a:ea typeface="新細明體"/>
                        <a:cs typeface="Times New Roman"/>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400" kern="100">
                          <a:solidFill>
                            <a:srgbClr val="000000"/>
                          </a:solidFill>
                          <a:latin typeface="Times New Roman"/>
                          <a:ea typeface="新細明體"/>
                          <a:cs typeface="Times New Roman"/>
                        </a:rPr>
                        <a:t>備註</a:t>
                      </a:r>
                      <a:endParaRPr lang="zh-TW" sz="2400" kern="100" dirty="0">
                        <a:latin typeface="Calibri"/>
                        <a:ea typeface="新細明體"/>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val="10000"/>
                  </a:ext>
                </a:extLst>
              </a:tr>
              <a:tr h="644291">
                <a:tc>
                  <a:txBody>
                    <a:bodyPr/>
                    <a:lstStyle/>
                    <a:p>
                      <a:pPr algn="ctr">
                        <a:spcAft>
                          <a:spcPts val="0"/>
                        </a:spcAft>
                      </a:pPr>
                      <a:r>
                        <a:rPr lang="en-US" sz="2400" kern="100" dirty="0">
                          <a:solidFill>
                            <a:srgbClr val="FF0000"/>
                          </a:solidFill>
                          <a:latin typeface="Times New Roman"/>
                          <a:ea typeface="新細明體"/>
                          <a:cs typeface="Times New Roman"/>
                        </a:rPr>
                        <a:t>1</a:t>
                      </a:r>
                      <a:endParaRPr lang="zh-TW" sz="2400" kern="100" dirty="0">
                        <a:solidFill>
                          <a:srgbClr val="FF0000"/>
                        </a:solidFill>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altLang="en-US" sz="24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技優：</a:t>
                      </a:r>
                      <a:r>
                        <a:rPr lang="zh-TW" altLang="en-US" sz="16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國民中學技藝技能優良學生甄審</a:t>
                      </a:r>
                      <a:endParaRPr lang="en-US" altLang="zh-TW" sz="16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endParaRPr>
                    </a:p>
                    <a:p>
                      <a:pPr algn="just">
                        <a:spcAft>
                          <a:spcPts val="0"/>
                        </a:spcAft>
                      </a:pPr>
                      <a:r>
                        <a:rPr lang="en-US" altLang="zh-TW" sz="16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                  </a:t>
                      </a:r>
                      <a:r>
                        <a:rPr lang="zh-TW" altLang="en-US" sz="16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入學高級中等學校專業群科</a:t>
                      </a:r>
                      <a:r>
                        <a:rPr lang="zh-TW" sz="16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 </a:t>
                      </a:r>
                      <a:endParaRPr lang="zh-TW" sz="1600" kern="100" dirty="0">
                        <a:solidFill>
                          <a:srgbClr val="FF0000"/>
                        </a:solidFill>
                        <a:latin typeface="Times New Roman" pitchFamily="18" charset="0"/>
                        <a:ea typeface="+mn-ea"/>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en-US" sz="2000" kern="100" dirty="0">
                          <a:solidFill>
                            <a:srgbClr val="FF0000"/>
                          </a:solidFill>
                          <a:latin typeface="Times New Roman"/>
                          <a:ea typeface="新細明體"/>
                          <a:cs typeface="Times New Roman"/>
                        </a:rPr>
                        <a:t>5</a:t>
                      </a:r>
                      <a:r>
                        <a:rPr lang="zh-TW" sz="2000" kern="100" dirty="0">
                          <a:solidFill>
                            <a:srgbClr val="FF0000"/>
                          </a:solidFill>
                          <a:latin typeface="Times New Roman"/>
                          <a:ea typeface="新細明體"/>
                          <a:cs typeface="Times New Roman"/>
                        </a:rPr>
                        <a:t>月</a:t>
                      </a:r>
                      <a:r>
                        <a:rPr lang="zh-TW" sz="2000" kern="100" dirty="0">
                          <a:solidFill>
                            <a:srgbClr val="FF0000"/>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rowSpan="5">
                  <a:txBody>
                    <a:bodyPr/>
                    <a:lstStyle/>
                    <a:p>
                      <a:pPr algn="just">
                        <a:spcAft>
                          <a:spcPts val="0"/>
                        </a:spcAft>
                      </a:pPr>
                      <a:r>
                        <a:rPr lang="zh-TW" sz="1600" kern="100" dirty="0">
                          <a:solidFill>
                            <a:srgbClr val="FF0000"/>
                          </a:solidFill>
                          <a:latin typeface="Times New Roman"/>
                          <a:ea typeface="新細明體"/>
                          <a:cs typeface="Times New Roman"/>
                        </a:rPr>
                        <a:t>免試入學報名前放榜，未報到學生可報名參加基北區免試入學，餘額流入基北區免試入學</a:t>
                      </a:r>
                      <a:r>
                        <a:rPr lang="zh-TW" sz="1600" kern="100" dirty="0">
                          <a:solidFill>
                            <a:srgbClr val="FF0000"/>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579926">
                <a:tc>
                  <a:txBody>
                    <a:bodyPr/>
                    <a:lstStyle/>
                    <a:p>
                      <a:pPr algn="ctr">
                        <a:spcAft>
                          <a:spcPts val="0"/>
                        </a:spcAft>
                      </a:pPr>
                      <a:r>
                        <a:rPr lang="en-US" sz="2400" kern="100">
                          <a:solidFill>
                            <a:srgbClr val="FF0000"/>
                          </a:solidFill>
                          <a:latin typeface="Times New Roman"/>
                          <a:ea typeface="新細明體"/>
                          <a:cs typeface="Times New Roman"/>
                        </a:rPr>
                        <a:t>2</a:t>
                      </a:r>
                      <a:endParaRPr lang="zh-TW" sz="2400" kern="100">
                        <a:solidFill>
                          <a:srgbClr val="FF0000"/>
                        </a:solidFill>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產特：</a:t>
                      </a:r>
                      <a:r>
                        <a:rPr lang="zh-TW" sz="17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產業特殊需求類科優先入學</a:t>
                      </a:r>
                      <a:r>
                        <a:rPr lang="zh-TW" altLang="en-US" sz="17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 </a:t>
                      </a:r>
                      <a:endParaRPr lang="zh-TW" sz="1700" kern="100" dirty="0">
                        <a:solidFill>
                          <a:srgbClr val="FF0000"/>
                        </a:solidFill>
                        <a:latin typeface="Times New Roman" pitchFamily="18" charset="0"/>
                        <a:ea typeface="+mn-ea"/>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en-US" sz="2000" kern="100" dirty="0">
                          <a:solidFill>
                            <a:srgbClr val="FF0000"/>
                          </a:solidFill>
                          <a:latin typeface="Times New Roman"/>
                          <a:ea typeface="新細明體"/>
                          <a:cs typeface="Times New Roman"/>
                        </a:rPr>
                        <a:t>5</a:t>
                      </a:r>
                      <a:r>
                        <a:rPr lang="zh-TW" sz="2000" kern="100" dirty="0">
                          <a:solidFill>
                            <a:srgbClr val="FF0000"/>
                          </a:solidFill>
                          <a:latin typeface="Times New Roman"/>
                          <a:ea typeface="新細明體"/>
                          <a:cs typeface="Times New Roman"/>
                        </a:rPr>
                        <a:t>月</a:t>
                      </a:r>
                      <a:r>
                        <a:rPr lang="zh-TW" sz="2000" kern="100" dirty="0">
                          <a:solidFill>
                            <a:srgbClr val="FF0000"/>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vMerge="1">
                  <a:txBody>
                    <a:bodyPr/>
                    <a:lstStyle/>
                    <a:p>
                      <a:endParaRPr lang="zh-TW" altLang="en-US"/>
                    </a:p>
                  </a:txBody>
                  <a:tcPr/>
                </a:tc>
                <a:extLst>
                  <a:ext uri="{0D108BD9-81ED-4DB2-BD59-A6C34878D82A}">
                    <a16:rowId xmlns:a16="http://schemas.microsoft.com/office/drawing/2014/main" val="10002"/>
                  </a:ext>
                </a:extLst>
              </a:tr>
              <a:tr h="409939">
                <a:tc>
                  <a:txBody>
                    <a:bodyPr/>
                    <a:lstStyle/>
                    <a:p>
                      <a:pPr algn="ctr">
                        <a:spcAft>
                          <a:spcPts val="0"/>
                        </a:spcAft>
                      </a:pPr>
                      <a:r>
                        <a:rPr lang="en-US" sz="2400" kern="100">
                          <a:solidFill>
                            <a:srgbClr val="FF0000"/>
                          </a:solidFill>
                          <a:latin typeface="Times New Roman"/>
                          <a:ea typeface="新細明體"/>
                          <a:cs typeface="Times New Roman"/>
                        </a:rPr>
                        <a:t>3</a:t>
                      </a:r>
                      <a:endParaRPr lang="zh-TW" sz="2400" kern="100">
                        <a:solidFill>
                          <a:srgbClr val="FF0000"/>
                        </a:solidFill>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直升：</a:t>
                      </a:r>
                      <a:r>
                        <a:rPr lang="zh-TW" altLang="en-US" sz="17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直升入學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en-US" sz="2000" kern="100" dirty="0">
                          <a:solidFill>
                            <a:srgbClr val="FF0000"/>
                          </a:solidFill>
                          <a:latin typeface="Times New Roman"/>
                          <a:ea typeface="新細明體"/>
                          <a:cs typeface="Times New Roman"/>
                        </a:rPr>
                        <a:t>6</a:t>
                      </a:r>
                      <a:r>
                        <a:rPr lang="zh-TW" sz="2000" kern="100" dirty="0">
                          <a:solidFill>
                            <a:srgbClr val="FF0000"/>
                          </a:solidFill>
                          <a:latin typeface="Times New Roman"/>
                          <a:ea typeface="新細明體"/>
                          <a:cs typeface="Times New Roman"/>
                        </a:rPr>
                        <a:t>月初</a:t>
                      </a:r>
                      <a:r>
                        <a:rPr lang="zh-TW" sz="2000" kern="100" dirty="0">
                          <a:solidFill>
                            <a:srgbClr val="FF0000"/>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vMerge="1">
                  <a:txBody>
                    <a:bodyPr/>
                    <a:lstStyle/>
                    <a:p>
                      <a:endParaRPr lang="zh-TW" altLang="en-US"/>
                    </a:p>
                  </a:txBody>
                  <a:tcPr/>
                </a:tc>
                <a:extLst>
                  <a:ext uri="{0D108BD9-81ED-4DB2-BD59-A6C34878D82A}">
                    <a16:rowId xmlns:a16="http://schemas.microsoft.com/office/drawing/2014/main" val="10003"/>
                  </a:ext>
                </a:extLst>
              </a:tr>
              <a:tr h="409939">
                <a:tc>
                  <a:txBody>
                    <a:bodyPr/>
                    <a:lstStyle/>
                    <a:p>
                      <a:pPr algn="ctr">
                        <a:spcAft>
                          <a:spcPts val="0"/>
                        </a:spcAft>
                      </a:pPr>
                      <a:r>
                        <a:rPr lang="en-US" sz="2400" kern="100">
                          <a:solidFill>
                            <a:srgbClr val="FF0000"/>
                          </a:solidFill>
                          <a:latin typeface="Times New Roman"/>
                          <a:ea typeface="新細明體"/>
                          <a:cs typeface="Times New Roman"/>
                        </a:rPr>
                        <a:t>4</a:t>
                      </a:r>
                      <a:endParaRPr lang="zh-TW" sz="2400" kern="100">
                        <a:solidFill>
                          <a:srgbClr val="FF0000"/>
                        </a:solidFill>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完免：</a:t>
                      </a:r>
                      <a:r>
                        <a:rPr lang="zh-TW" altLang="en-US" sz="17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完全免試入學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en-US" sz="2000" kern="100" dirty="0">
                          <a:solidFill>
                            <a:srgbClr val="FF0000"/>
                          </a:solidFill>
                          <a:latin typeface="Times New Roman"/>
                          <a:ea typeface="新細明體"/>
                          <a:cs typeface="Times New Roman"/>
                        </a:rPr>
                        <a:t>5</a:t>
                      </a:r>
                      <a:r>
                        <a:rPr lang="zh-TW" sz="2000" kern="100" dirty="0">
                          <a:solidFill>
                            <a:srgbClr val="FF0000"/>
                          </a:solidFill>
                          <a:latin typeface="Times New Roman"/>
                          <a:ea typeface="新細明體"/>
                          <a:cs typeface="Times New Roman"/>
                        </a:rPr>
                        <a:t>月</a:t>
                      </a:r>
                      <a:r>
                        <a:rPr lang="zh-TW" sz="2000" kern="100" dirty="0">
                          <a:solidFill>
                            <a:srgbClr val="FF0000"/>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vMerge="1">
                  <a:txBody>
                    <a:bodyPr/>
                    <a:lstStyle/>
                    <a:p>
                      <a:endParaRPr lang="zh-TW" altLang="en-US"/>
                    </a:p>
                  </a:txBody>
                  <a:tcPr/>
                </a:tc>
                <a:extLst>
                  <a:ext uri="{0D108BD9-81ED-4DB2-BD59-A6C34878D82A}">
                    <a16:rowId xmlns:a16="http://schemas.microsoft.com/office/drawing/2014/main" val="10004"/>
                  </a:ext>
                </a:extLst>
              </a:tr>
              <a:tr h="409939">
                <a:tc>
                  <a:txBody>
                    <a:bodyPr/>
                    <a:lstStyle/>
                    <a:p>
                      <a:pPr algn="ctr">
                        <a:spcAft>
                          <a:spcPts val="0"/>
                        </a:spcAft>
                      </a:pPr>
                      <a:r>
                        <a:rPr lang="en-US" sz="2400" kern="100">
                          <a:solidFill>
                            <a:srgbClr val="FF0000"/>
                          </a:solidFill>
                          <a:latin typeface="Times New Roman"/>
                          <a:ea typeface="新細明體"/>
                          <a:cs typeface="Times New Roman"/>
                        </a:rPr>
                        <a:t>5</a:t>
                      </a:r>
                      <a:endParaRPr lang="zh-TW" sz="2400" kern="100">
                        <a:solidFill>
                          <a:srgbClr val="FF0000"/>
                        </a:solidFill>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優免：</a:t>
                      </a:r>
                      <a:r>
                        <a:rPr lang="zh-TW" altLang="en-US" sz="17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優先免試入學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en-US" sz="2000" kern="100" dirty="0">
                          <a:solidFill>
                            <a:srgbClr val="FF0000"/>
                          </a:solidFill>
                          <a:latin typeface="Times New Roman"/>
                          <a:ea typeface="新細明體"/>
                          <a:cs typeface="Times New Roman"/>
                        </a:rPr>
                        <a:t>5</a:t>
                      </a:r>
                      <a:r>
                        <a:rPr lang="zh-TW" sz="2000" kern="100" dirty="0">
                          <a:solidFill>
                            <a:srgbClr val="FF0000"/>
                          </a:solidFill>
                          <a:latin typeface="Times New Roman"/>
                          <a:ea typeface="新細明體"/>
                          <a:cs typeface="Times New Roman"/>
                        </a:rPr>
                        <a:t>〜</a:t>
                      </a:r>
                      <a:r>
                        <a:rPr lang="en-US" sz="2000" kern="100" dirty="0">
                          <a:solidFill>
                            <a:srgbClr val="FF0000"/>
                          </a:solidFill>
                          <a:latin typeface="Times New Roman"/>
                          <a:ea typeface="新細明體"/>
                          <a:cs typeface="Times New Roman"/>
                        </a:rPr>
                        <a:t>6</a:t>
                      </a:r>
                      <a:r>
                        <a:rPr lang="zh-TW" sz="2000" kern="100" dirty="0">
                          <a:solidFill>
                            <a:srgbClr val="FF0000"/>
                          </a:solidFill>
                          <a:latin typeface="Times New Roman"/>
                          <a:ea typeface="新細明體"/>
                          <a:cs typeface="Times New Roman"/>
                        </a:rPr>
                        <a:t>月</a:t>
                      </a:r>
                      <a:r>
                        <a:rPr lang="zh-TW" sz="2000" kern="100" dirty="0">
                          <a:solidFill>
                            <a:srgbClr val="FF0000"/>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vMerge="1">
                  <a:txBody>
                    <a:bodyPr/>
                    <a:lstStyle/>
                    <a:p>
                      <a:endParaRPr lang="zh-TW" altLang="en-US"/>
                    </a:p>
                  </a:txBody>
                  <a:tcPr/>
                </a:tc>
                <a:extLst>
                  <a:ext uri="{0D108BD9-81ED-4DB2-BD59-A6C34878D82A}">
                    <a16:rowId xmlns:a16="http://schemas.microsoft.com/office/drawing/2014/main" val="10005"/>
                  </a:ext>
                </a:extLst>
              </a:tr>
              <a:tr h="409939">
                <a:tc>
                  <a:txBody>
                    <a:bodyPr/>
                    <a:lstStyle/>
                    <a:p>
                      <a:pPr algn="ctr">
                        <a:spcAft>
                          <a:spcPts val="0"/>
                        </a:spcAft>
                      </a:pPr>
                      <a:r>
                        <a:rPr lang="en-US" sz="2400" kern="100">
                          <a:solidFill>
                            <a:srgbClr val="FF0000"/>
                          </a:solidFill>
                          <a:latin typeface="Times New Roman"/>
                          <a:ea typeface="新細明體"/>
                          <a:cs typeface="Times New Roman"/>
                        </a:rPr>
                        <a:t>6</a:t>
                      </a:r>
                      <a:endParaRPr lang="zh-TW" sz="2400" kern="100">
                        <a:solidFill>
                          <a:srgbClr val="FF0000"/>
                        </a:solidFill>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3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大免：</a:t>
                      </a:r>
                      <a:r>
                        <a:rPr lang="zh-TW" altLang="en-US" sz="1700" b="1" kern="100" dirty="0">
                          <a:solidFill>
                            <a:srgbClr val="FF0000"/>
                          </a:solidFill>
                          <a:effectLst>
                            <a:outerShdw blurRad="50800" dist="38100" algn="tr" rotWithShape="0">
                              <a:prstClr val="black">
                                <a:alpha val="40000"/>
                              </a:prstClr>
                            </a:outerShdw>
                          </a:effectLst>
                          <a:latin typeface="Times New Roman" pitchFamily="18" charset="0"/>
                          <a:ea typeface="+mn-ea"/>
                          <a:cs typeface="Times New Roman" pitchFamily="18" charset="0"/>
                        </a:rPr>
                        <a:t>基北區高級中等學校免試入學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en-US" sz="2000" kern="100" dirty="0">
                          <a:solidFill>
                            <a:srgbClr val="FF0000"/>
                          </a:solidFill>
                          <a:latin typeface="Times New Roman"/>
                          <a:ea typeface="新細明體"/>
                          <a:cs typeface="Times New Roman"/>
                        </a:rPr>
                        <a:t>6</a:t>
                      </a:r>
                      <a:r>
                        <a:rPr lang="zh-TW" sz="2000" kern="100" dirty="0">
                          <a:solidFill>
                            <a:srgbClr val="FF0000"/>
                          </a:solidFill>
                          <a:latin typeface="Times New Roman"/>
                          <a:ea typeface="新細明體"/>
                          <a:cs typeface="Times New Roman"/>
                        </a:rPr>
                        <a:t>月</a:t>
                      </a:r>
                      <a:r>
                        <a:rPr lang="zh-TW" sz="2000" kern="100" dirty="0">
                          <a:solidFill>
                            <a:srgbClr val="FF0000"/>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zh-TW" sz="1400" kern="100" dirty="0">
                        <a:solidFill>
                          <a:srgbClr val="FF0000"/>
                        </a:solidFill>
                        <a:latin typeface="Calibri"/>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r h="409939">
                <a:tc>
                  <a:txBody>
                    <a:bodyPr/>
                    <a:lstStyle/>
                    <a:p>
                      <a:pPr algn="ctr">
                        <a:spcAft>
                          <a:spcPts val="0"/>
                        </a:spcAft>
                      </a:pPr>
                      <a:r>
                        <a:rPr lang="en-US" sz="2400" kern="100" dirty="0">
                          <a:solidFill>
                            <a:srgbClr val="3333FF"/>
                          </a:solidFill>
                          <a:latin typeface="Times New Roman"/>
                          <a:ea typeface="新細明體"/>
                          <a:cs typeface="Times New Roman"/>
                        </a:rPr>
                        <a:t>7</a:t>
                      </a:r>
                      <a:endParaRPr lang="zh-TW" sz="2400" kern="100" dirty="0">
                        <a:solidFill>
                          <a:srgbClr val="3333FF"/>
                        </a:solidFill>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400" b="1" kern="100" dirty="0">
                          <a:solidFill>
                            <a:srgbClr val="3333FF"/>
                          </a:solidFill>
                          <a:effectLst>
                            <a:outerShdw blurRad="50800" dist="38100" algn="tr" rotWithShape="0">
                              <a:prstClr val="black">
                                <a:alpha val="40000"/>
                              </a:prstClr>
                            </a:outerShdw>
                          </a:effectLst>
                          <a:latin typeface="Times New Roman" pitchFamily="18" charset="0"/>
                          <a:ea typeface="+mn-ea"/>
                          <a:cs typeface="Times New Roman" pitchFamily="18" charset="0"/>
                        </a:rPr>
                        <a:t>五專優先免試入學 </a:t>
                      </a:r>
                      <a:endParaRPr lang="zh-TW" sz="2400" kern="100" dirty="0">
                        <a:solidFill>
                          <a:srgbClr val="3333FF"/>
                        </a:solidFill>
                        <a:latin typeface="Times New Roman" pitchFamily="18" charset="0"/>
                        <a:ea typeface="+mn-ea"/>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000" kern="100" dirty="0">
                          <a:solidFill>
                            <a:srgbClr val="3333FF"/>
                          </a:solidFill>
                          <a:latin typeface="Times New Roman"/>
                          <a:ea typeface="新細明體"/>
                          <a:cs typeface="Times New Roman"/>
                        </a:rPr>
                        <a:t>5</a:t>
                      </a:r>
                      <a:r>
                        <a:rPr lang="zh-TW" sz="2000" kern="100" dirty="0">
                          <a:solidFill>
                            <a:srgbClr val="3333FF"/>
                          </a:solidFill>
                          <a:latin typeface="Times New Roman"/>
                          <a:ea typeface="新細明體"/>
                          <a:cs typeface="Times New Roman"/>
                        </a:rPr>
                        <a:t>〜</a:t>
                      </a:r>
                      <a:r>
                        <a:rPr lang="en-US" sz="2000" kern="100" dirty="0">
                          <a:solidFill>
                            <a:srgbClr val="3333FF"/>
                          </a:solidFill>
                          <a:latin typeface="Times New Roman"/>
                          <a:ea typeface="新細明體"/>
                          <a:cs typeface="Times New Roman"/>
                        </a:rPr>
                        <a:t>6</a:t>
                      </a:r>
                      <a:r>
                        <a:rPr lang="zh-TW" sz="2000" kern="100" dirty="0">
                          <a:solidFill>
                            <a:srgbClr val="3333FF"/>
                          </a:solidFill>
                          <a:latin typeface="Times New Roman"/>
                          <a:ea typeface="新細明體"/>
                          <a:cs typeface="Times New Roman"/>
                        </a:rPr>
                        <a:t>月</a:t>
                      </a:r>
                      <a:r>
                        <a:rPr lang="zh-TW" sz="2000" kern="100" dirty="0">
                          <a:solidFill>
                            <a:srgbClr val="3333FF"/>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00" dirty="0">
                          <a:solidFill>
                            <a:srgbClr val="3333FF"/>
                          </a:solidFill>
                          <a:latin typeface="Times New Roman"/>
                          <a:ea typeface="+mn-ea"/>
                          <a:cs typeface="Times New Roman"/>
                        </a:rPr>
                        <a:t>餘額流入</a:t>
                      </a:r>
                      <a:r>
                        <a:rPr lang="zh-TW" altLang="en-US" sz="1200" kern="100" dirty="0">
                          <a:solidFill>
                            <a:srgbClr val="3333FF"/>
                          </a:solidFill>
                          <a:latin typeface="Times New Roman"/>
                          <a:ea typeface="+mn-ea"/>
                          <a:cs typeface="Times New Roman"/>
                        </a:rPr>
                        <a:t>五專聯合</a:t>
                      </a:r>
                      <a:r>
                        <a:rPr lang="zh-TW" altLang="zh-TW" sz="1200" kern="100" dirty="0">
                          <a:solidFill>
                            <a:srgbClr val="3333FF"/>
                          </a:solidFill>
                          <a:latin typeface="Times New Roman"/>
                          <a:ea typeface="+mn-ea"/>
                          <a:cs typeface="Times New Roman"/>
                        </a:rPr>
                        <a:t>免試入學</a:t>
                      </a:r>
                      <a:r>
                        <a:rPr lang="zh-TW" altLang="zh-TW" sz="1200" kern="100" dirty="0">
                          <a:solidFill>
                            <a:srgbClr val="3333FF"/>
                          </a:solidFill>
                          <a:latin typeface="Calibri"/>
                          <a:ea typeface="+mn-ea"/>
                          <a:cs typeface="Times New Roman"/>
                        </a:rPr>
                        <a:t> </a:t>
                      </a:r>
                      <a:endParaRPr lang="zh-TW" sz="1200" kern="100" dirty="0">
                        <a:solidFill>
                          <a:srgbClr val="3333FF"/>
                        </a:solidFill>
                        <a:latin typeface="Calibri"/>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409939">
                <a:tc>
                  <a:txBody>
                    <a:bodyPr/>
                    <a:lstStyle/>
                    <a:p>
                      <a:pPr algn="ctr">
                        <a:spcAft>
                          <a:spcPts val="0"/>
                        </a:spcAft>
                      </a:pPr>
                      <a:r>
                        <a:rPr lang="en-US" sz="2400" kern="100">
                          <a:solidFill>
                            <a:srgbClr val="3333FF"/>
                          </a:solidFill>
                          <a:latin typeface="Times New Roman"/>
                          <a:ea typeface="新細明體"/>
                          <a:cs typeface="Times New Roman"/>
                        </a:rPr>
                        <a:t>8</a:t>
                      </a:r>
                      <a:endParaRPr lang="zh-TW" sz="2400" kern="100">
                        <a:solidFill>
                          <a:srgbClr val="3333FF"/>
                        </a:solidFill>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400" b="1" kern="100" dirty="0">
                          <a:solidFill>
                            <a:srgbClr val="3333FF"/>
                          </a:solidFill>
                          <a:effectLst>
                            <a:outerShdw blurRad="50800" dist="38100" algn="tr" rotWithShape="0">
                              <a:prstClr val="black">
                                <a:alpha val="40000"/>
                              </a:prstClr>
                            </a:outerShdw>
                          </a:effectLst>
                          <a:latin typeface="Times New Roman" pitchFamily="18" charset="0"/>
                          <a:ea typeface="+mn-ea"/>
                          <a:cs typeface="Times New Roman" pitchFamily="18" charset="0"/>
                        </a:rPr>
                        <a:t>五專</a:t>
                      </a:r>
                      <a:r>
                        <a:rPr lang="zh-TW" altLang="en-US" sz="2400" b="1" kern="100" dirty="0">
                          <a:solidFill>
                            <a:srgbClr val="3333FF"/>
                          </a:solidFill>
                          <a:effectLst>
                            <a:outerShdw blurRad="50800" dist="38100" algn="tr" rotWithShape="0">
                              <a:prstClr val="black">
                                <a:alpha val="40000"/>
                              </a:prstClr>
                            </a:outerShdw>
                          </a:effectLst>
                          <a:latin typeface="Times New Roman" pitchFamily="18" charset="0"/>
                          <a:ea typeface="+mn-ea"/>
                          <a:cs typeface="Times New Roman" pitchFamily="18" charset="0"/>
                        </a:rPr>
                        <a:t>聯合</a:t>
                      </a:r>
                      <a:r>
                        <a:rPr lang="zh-TW" sz="2400" b="1" kern="100" dirty="0">
                          <a:solidFill>
                            <a:srgbClr val="3333FF"/>
                          </a:solidFill>
                          <a:effectLst>
                            <a:outerShdw blurRad="50800" dist="38100" algn="tr" rotWithShape="0">
                              <a:prstClr val="black">
                                <a:alpha val="40000"/>
                              </a:prstClr>
                            </a:outerShdw>
                          </a:effectLst>
                          <a:latin typeface="Times New Roman" pitchFamily="18" charset="0"/>
                          <a:ea typeface="+mn-ea"/>
                          <a:cs typeface="Times New Roman" pitchFamily="18" charset="0"/>
                        </a:rPr>
                        <a:t>免試入學 </a:t>
                      </a:r>
                      <a:endParaRPr lang="zh-TW" sz="2400" kern="100" dirty="0">
                        <a:solidFill>
                          <a:srgbClr val="3333FF"/>
                        </a:solidFill>
                        <a:latin typeface="Times New Roman" pitchFamily="18" charset="0"/>
                        <a:ea typeface="+mn-ea"/>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000" kern="100" dirty="0">
                          <a:solidFill>
                            <a:srgbClr val="3333FF"/>
                          </a:solidFill>
                          <a:latin typeface="Times New Roman"/>
                          <a:ea typeface="新細明體"/>
                          <a:cs typeface="Times New Roman"/>
                        </a:rPr>
                        <a:t>6</a:t>
                      </a:r>
                      <a:r>
                        <a:rPr lang="zh-TW" sz="2000" kern="100" dirty="0">
                          <a:solidFill>
                            <a:srgbClr val="3333FF"/>
                          </a:solidFill>
                          <a:latin typeface="Times New Roman"/>
                          <a:ea typeface="新細明體"/>
                          <a:cs typeface="Times New Roman"/>
                        </a:rPr>
                        <a:t>月</a:t>
                      </a:r>
                      <a:r>
                        <a:rPr lang="zh-TW" sz="2000" kern="100" dirty="0">
                          <a:solidFill>
                            <a:srgbClr val="3333FF"/>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endParaRPr lang="zh-TW" sz="1400" kern="100" dirty="0">
                        <a:solidFill>
                          <a:srgbClr val="3333FF"/>
                        </a:solidFill>
                        <a:latin typeface="Calibri"/>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r h="409939">
                <a:tc>
                  <a:txBody>
                    <a:bodyPr/>
                    <a:lstStyle/>
                    <a:p>
                      <a:pPr algn="ctr">
                        <a:spcAft>
                          <a:spcPts val="0"/>
                        </a:spcAft>
                      </a:pPr>
                      <a:r>
                        <a:rPr lang="en-US" sz="2400" kern="100" dirty="0">
                          <a:solidFill>
                            <a:srgbClr val="008000"/>
                          </a:solidFill>
                          <a:latin typeface="Times New Roman"/>
                          <a:ea typeface="新細明體"/>
                          <a:cs typeface="Times New Roman"/>
                        </a:rPr>
                        <a:t>9</a:t>
                      </a:r>
                      <a:endParaRPr lang="zh-TW" sz="2400" kern="100" dirty="0">
                        <a:solidFill>
                          <a:srgbClr val="008000"/>
                        </a:solidFill>
                        <a:latin typeface="Calibri"/>
                        <a:ea typeface="新細明體"/>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2200" b="1" kern="100" dirty="0">
                          <a:solidFill>
                            <a:srgbClr val="008000"/>
                          </a:solidFill>
                          <a:effectLst>
                            <a:outerShdw blurRad="50800" dist="38100" algn="tr" rotWithShape="0">
                              <a:prstClr val="black">
                                <a:alpha val="40000"/>
                              </a:prstClr>
                            </a:outerShdw>
                          </a:effectLst>
                          <a:latin typeface="Times New Roman" pitchFamily="18" charset="0"/>
                          <a:ea typeface="+mn-ea"/>
                          <a:cs typeface="Times New Roman" pitchFamily="18" charset="0"/>
                        </a:rPr>
                        <a:t>技術型高級中等學校單獨招生</a:t>
                      </a:r>
                      <a:endParaRPr lang="zh-TW" sz="2200" kern="100" dirty="0">
                        <a:solidFill>
                          <a:srgbClr val="008000"/>
                        </a:solidFill>
                        <a:latin typeface="Times New Roman" pitchFamily="18" charset="0"/>
                        <a:ea typeface="+mn-ea"/>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000" kern="100" dirty="0">
                          <a:solidFill>
                            <a:srgbClr val="008000"/>
                          </a:solidFill>
                          <a:latin typeface="Times New Roman"/>
                          <a:ea typeface="新細明體"/>
                          <a:cs typeface="Times New Roman"/>
                        </a:rPr>
                        <a:t>2</a:t>
                      </a:r>
                      <a:r>
                        <a:rPr lang="zh-TW" sz="2000" kern="100" dirty="0">
                          <a:solidFill>
                            <a:srgbClr val="008000"/>
                          </a:solidFill>
                          <a:latin typeface="Times New Roman"/>
                          <a:ea typeface="新細明體"/>
                          <a:cs typeface="Times New Roman"/>
                        </a:rPr>
                        <a:t>〜</a:t>
                      </a:r>
                      <a:r>
                        <a:rPr lang="en-US" sz="2000" kern="100" dirty="0">
                          <a:solidFill>
                            <a:srgbClr val="008000"/>
                          </a:solidFill>
                          <a:latin typeface="Times New Roman"/>
                          <a:ea typeface="新細明體"/>
                          <a:cs typeface="Times New Roman"/>
                        </a:rPr>
                        <a:t>6</a:t>
                      </a:r>
                      <a:r>
                        <a:rPr lang="zh-TW" sz="2000" kern="100" dirty="0">
                          <a:solidFill>
                            <a:srgbClr val="008000"/>
                          </a:solidFill>
                          <a:latin typeface="Times New Roman"/>
                          <a:ea typeface="新細明體"/>
                          <a:cs typeface="Times New Roman"/>
                        </a:rPr>
                        <a:t>月</a:t>
                      </a:r>
                      <a:r>
                        <a:rPr lang="zh-TW" sz="2000" kern="100" dirty="0">
                          <a:solidFill>
                            <a:srgbClr val="008000"/>
                          </a:solidFill>
                          <a:latin typeface="Calibri"/>
                          <a:ea typeface="新細明體"/>
                          <a:cs typeface="Times New Roman"/>
                        </a:rPr>
                        <a:t>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1400" kern="100" dirty="0">
                          <a:solidFill>
                            <a:srgbClr val="008000"/>
                          </a:solidFill>
                          <a:latin typeface="Times New Roman"/>
                          <a:ea typeface="新細明體"/>
                          <a:cs typeface="Times New Roman"/>
                        </a:rPr>
                        <a:t>各校單獨招生</a:t>
                      </a:r>
                      <a:r>
                        <a:rPr lang="zh-TW" sz="1400" kern="100" dirty="0">
                          <a:solidFill>
                            <a:srgbClr val="008000"/>
                          </a:solidFill>
                          <a:latin typeface="Calibri"/>
                          <a:ea typeface="Times New Roman"/>
                          <a:cs typeface="Times New Roman"/>
                        </a:rPr>
                        <a:t> </a:t>
                      </a:r>
                      <a:endParaRPr lang="zh-TW" sz="1400" kern="100" dirty="0">
                        <a:solidFill>
                          <a:srgbClr val="008000"/>
                        </a:solidFill>
                        <a:latin typeface="Calibri"/>
                        <a:ea typeface="新細明體"/>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9"/>
                  </a:ext>
                </a:extLst>
              </a:tr>
            </a:tbl>
          </a:graphicData>
        </a:graphic>
      </p:graphicFrame>
      <p:sp>
        <p:nvSpPr>
          <p:cNvPr id="4" name="矩形 3">
            <a:extLst>
              <a:ext uri="{FF2B5EF4-FFF2-40B4-BE49-F238E27FC236}">
                <a16:creationId xmlns:a16="http://schemas.microsoft.com/office/drawing/2014/main" id="{668A9D11-6850-4AA5-BEC1-D737F9587C38}"/>
              </a:ext>
            </a:extLst>
          </p:cNvPr>
          <p:cNvSpPr/>
          <p:nvPr/>
        </p:nvSpPr>
        <p:spPr>
          <a:xfrm>
            <a:off x="1403648" y="4077072"/>
            <a:ext cx="3888432" cy="792088"/>
          </a:xfrm>
          <a:prstGeom prst="rect">
            <a:avLst/>
          </a:prstGeom>
          <a:noFill/>
          <a:ln w="50800">
            <a:solidFill>
              <a:srgbClr val="008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8"/>
          <p:cNvSpPr>
            <a:spLocks noGrp="1" noChangeArrowheads="1"/>
          </p:cNvSpPr>
          <p:nvPr>
            <p:ph type="title" idx="4294967295"/>
          </p:nvPr>
        </p:nvSpPr>
        <p:spPr>
          <a:xfrm>
            <a:off x="323850" y="333375"/>
            <a:ext cx="8424863" cy="720725"/>
          </a:xfrm>
        </p:spPr>
        <p:txBody>
          <a:bodyPr>
            <a:noAutofit/>
          </a:bodyPr>
          <a:lstStyle/>
          <a:p>
            <a:pPr>
              <a:spcBef>
                <a:spcPts val="3600"/>
              </a:spcBef>
              <a:spcAft>
                <a:spcPts val="1800"/>
              </a:spcAft>
              <a:defRPr/>
            </a:pPr>
            <a:r>
              <a:rPr lang="zh-TW" altLang="en-US" b="1">
                <a:solidFill>
                  <a:srgbClr val="000099"/>
                </a:solidFill>
                <a:effectLst>
                  <a:outerShdw blurRad="38100" dist="38100" dir="2700000" algn="tl">
                    <a:srgbClr val="C0C0C0"/>
                  </a:outerShdw>
                </a:effectLst>
                <a:latin typeface="標楷體" pitchFamily="65" charset="-120"/>
                <a:ea typeface="標楷體" pitchFamily="65" charset="-120"/>
              </a:rPr>
              <a:t>其它相關招生管道</a:t>
            </a:r>
            <a:endParaRPr lang="zh-TW" altLang="en-US" b="1">
              <a:solidFill>
                <a:srgbClr val="FF0000"/>
              </a:solidFill>
              <a:effectLst>
                <a:outerShdw blurRad="38100" dist="38100" dir="2700000" algn="tl">
                  <a:srgbClr val="C0C0C0"/>
                </a:outerShdw>
              </a:effectLst>
              <a:latin typeface="標楷體" pitchFamily="65" charset="-120"/>
              <a:ea typeface="標楷體"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772426146"/>
              </p:ext>
            </p:extLst>
          </p:nvPr>
        </p:nvGraphicFramePr>
        <p:xfrm>
          <a:off x="642910" y="1340768"/>
          <a:ext cx="7858180" cy="4535140"/>
        </p:xfrm>
        <a:graphic>
          <a:graphicData uri="http://schemas.openxmlformats.org/drawingml/2006/table">
            <a:tbl>
              <a:tblPr/>
              <a:tblGrid>
                <a:gridCol w="745661">
                  <a:extLst>
                    <a:ext uri="{9D8B030D-6E8A-4147-A177-3AD203B41FA5}">
                      <a16:colId xmlns:a16="http://schemas.microsoft.com/office/drawing/2014/main" val="20000"/>
                    </a:ext>
                  </a:extLst>
                </a:gridCol>
                <a:gridCol w="3881631">
                  <a:extLst>
                    <a:ext uri="{9D8B030D-6E8A-4147-A177-3AD203B41FA5}">
                      <a16:colId xmlns:a16="http://schemas.microsoft.com/office/drawing/2014/main" val="20001"/>
                    </a:ext>
                  </a:extLst>
                </a:gridCol>
                <a:gridCol w="1163667">
                  <a:extLst>
                    <a:ext uri="{9D8B030D-6E8A-4147-A177-3AD203B41FA5}">
                      <a16:colId xmlns:a16="http://schemas.microsoft.com/office/drawing/2014/main" val="20002"/>
                    </a:ext>
                  </a:extLst>
                </a:gridCol>
                <a:gridCol w="2067221">
                  <a:extLst>
                    <a:ext uri="{9D8B030D-6E8A-4147-A177-3AD203B41FA5}">
                      <a16:colId xmlns:a16="http://schemas.microsoft.com/office/drawing/2014/main" val="20003"/>
                    </a:ext>
                  </a:extLst>
                </a:gridCol>
              </a:tblGrid>
              <a:tr h="512015">
                <a:tc>
                  <a:txBody>
                    <a:bodyPr/>
                    <a:lstStyle/>
                    <a:p>
                      <a:pPr algn="ctr">
                        <a:spcAft>
                          <a:spcPts val="0"/>
                        </a:spcAft>
                      </a:pPr>
                      <a:r>
                        <a:rPr lang="zh-TW" sz="2000" kern="100" dirty="0">
                          <a:latin typeface="Times New Roman"/>
                          <a:ea typeface="新細明體"/>
                          <a:cs typeface="Times New Roman"/>
                        </a:rPr>
                        <a:t>編號</a:t>
                      </a:r>
                      <a:endParaRPr lang="zh-TW" sz="2000" kern="100" dirty="0">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kern="100" dirty="0">
                          <a:latin typeface="Times New Roman"/>
                          <a:ea typeface="新細明體"/>
                          <a:cs typeface="Times New Roman"/>
                        </a:rPr>
                        <a:t>入學管道</a:t>
                      </a:r>
                      <a:endParaRPr lang="zh-TW" sz="2000" kern="100" dirty="0">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kern="100" dirty="0">
                          <a:latin typeface="Times New Roman"/>
                          <a:ea typeface="新細明體"/>
                          <a:cs typeface="Times New Roman"/>
                        </a:rPr>
                        <a:t>辦理期程</a:t>
                      </a:r>
                      <a:endParaRPr lang="zh-TW" sz="2000" kern="100" dirty="0">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kern="100" dirty="0">
                          <a:latin typeface="Times New Roman"/>
                          <a:ea typeface="新細明體"/>
                          <a:cs typeface="Times New Roman"/>
                        </a:rPr>
                        <a:t>備註</a:t>
                      </a:r>
                      <a:endParaRPr lang="zh-TW" sz="2000" kern="100" dirty="0">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val="10000"/>
                  </a:ext>
                </a:extLst>
              </a:tr>
              <a:tr h="496097">
                <a:tc>
                  <a:txBody>
                    <a:bodyPr/>
                    <a:lstStyle/>
                    <a:p>
                      <a:pPr algn="ctr">
                        <a:spcAft>
                          <a:spcPts val="0"/>
                        </a:spcAft>
                      </a:pPr>
                      <a:r>
                        <a:rPr lang="en-US" sz="2000" kern="100" dirty="0">
                          <a:solidFill>
                            <a:srgbClr val="FF0000"/>
                          </a:solidFill>
                          <a:latin typeface="Times New Roman"/>
                          <a:ea typeface="新細明體"/>
                          <a:cs typeface="Times New Roman"/>
                        </a:rPr>
                        <a:t>1</a:t>
                      </a:r>
                      <a:endParaRPr lang="zh-TW" sz="2000" kern="100" dirty="0">
                        <a:solidFill>
                          <a:srgbClr val="FF0000"/>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sz="20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實用技能學程</a:t>
                      </a:r>
                      <a:endParaRPr lang="zh-TW" sz="2000" b="1" kern="100" dirty="0">
                        <a:solidFill>
                          <a:srgbClr val="FF0000"/>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en-US" sz="2000" kern="100">
                          <a:solidFill>
                            <a:srgbClr val="FF0000"/>
                          </a:solidFill>
                          <a:latin typeface="Times New Roman"/>
                          <a:ea typeface="新細明體"/>
                          <a:cs typeface="Times New Roman"/>
                        </a:rPr>
                        <a:t>5</a:t>
                      </a:r>
                      <a:r>
                        <a:rPr lang="zh-TW" sz="2000" kern="100">
                          <a:solidFill>
                            <a:srgbClr val="FF0000"/>
                          </a:solidFill>
                          <a:latin typeface="Times New Roman"/>
                          <a:ea typeface="新細明體"/>
                          <a:cs typeface="Times New Roman"/>
                        </a:rPr>
                        <a:t>月</a:t>
                      </a:r>
                      <a:endParaRPr lang="zh-TW" sz="2000" kern="100">
                        <a:solidFill>
                          <a:srgbClr val="FF0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altLang="en-US" sz="1400" kern="100">
                          <a:solidFill>
                            <a:srgbClr val="FF0000"/>
                          </a:solidFill>
                          <a:latin typeface="Times New Roman"/>
                          <a:ea typeface="新細明體"/>
                          <a:cs typeface="Times New Roman"/>
                        </a:rPr>
                        <a:t>聯合分發</a:t>
                      </a:r>
                      <a:endParaRPr lang="en-US" sz="1400" kern="100" dirty="0">
                        <a:solidFill>
                          <a:srgbClr val="FF0000"/>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504056">
                <a:tc>
                  <a:txBody>
                    <a:bodyPr/>
                    <a:lstStyle/>
                    <a:p>
                      <a:pPr algn="ctr">
                        <a:spcAft>
                          <a:spcPts val="0"/>
                        </a:spcAft>
                      </a:pPr>
                      <a:r>
                        <a:rPr lang="en-US" sz="2000" kern="100" dirty="0">
                          <a:solidFill>
                            <a:srgbClr val="3333FF"/>
                          </a:solidFill>
                          <a:latin typeface="Times New Roman"/>
                          <a:ea typeface="新細明體"/>
                          <a:cs typeface="Times New Roman"/>
                        </a:rPr>
                        <a:t>2</a:t>
                      </a:r>
                      <a:endParaRPr lang="zh-TW" sz="2000" kern="100" dirty="0">
                        <a:solidFill>
                          <a:srgbClr val="3333FF"/>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建教合作班</a:t>
                      </a:r>
                      <a:r>
                        <a:rPr lang="en-US" sz="2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a:t>
                      </a:r>
                      <a:r>
                        <a:rPr lang="zh-TW" sz="2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產學合作班</a:t>
                      </a:r>
                      <a:endParaRPr lang="zh-TW" sz="20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000" kern="100" dirty="0">
                          <a:solidFill>
                            <a:srgbClr val="3333FF"/>
                          </a:solidFill>
                          <a:latin typeface="Times New Roman"/>
                          <a:ea typeface="新細明體"/>
                          <a:cs typeface="Times New Roman"/>
                        </a:rPr>
                        <a:t>4</a:t>
                      </a:r>
                      <a:r>
                        <a:rPr lang="zh-TW" sz="2000" kern="100" dirty="0">
                          <a:solidFill>
                            <a:srgbClr val="3333FF"/>
                          </a:solidFill>
                          <a:latin typeface="Times New Roman"/>
                          <a:ea typeface="新細明體"/>
                          <a:cs typeface="Times New Roman"/>
                        </a:rPr>
                        <a:t>〜</a:t>
                      </a:r>
                      <a:r>
                        <a:rPr lang="en-US" sz="2000" kern="100" dirty="0">
                          <a:solidFill>
                            <a:srgbClr val="3333FF"/>
                          </a:solidFill>
                          <a:latin typeface="Times New Roman"/>
                          <a:ea typeface="新細明體"/>
                          <a:cs typeface="Times New Roman"/>
                        </a:rPr>
                        <a:t>7</a:t>
                      </a:r>
                      <a:r>
                        <a:rPr lang="zh-TW" sz="2000" kern="100" dirty="0">
                          <a:solidFill>
                            <a:srgbClr val="3333FF"/>
                          </a:solidFill>
                          <a:latin typeface="Times New Roman"/>
                          <a:ea typeface="新細明體"/>
                          <a:cs typeface="Times New Roman"/>
                        </a:rPr>
                        <a:t>月</a:t>
                      </a:r>
                      <a:endParaRPr lang="zh-TW" sz="2000" kern="100" dirty="0">
                        <a:solidFill>
                          <a:srgbClr val="3333FF"/>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1400" kern="100" dirty="0">
                          <a:solidFill>
                            <a:srgbClr val="3333FF"/>
                          </a:solidFill>
                          <a:latin typeface="Times New Roman"/>
                          <a:ea typeface="新細明體"/>
                          <a:cs typeface="Times New Roman"/>
                        </a:rPr>
                        <a:t>各校單獨招生</a:t>
                      </a:r>
                      <a:endParaRPr lang="zh-TW" sz="1400" kern="100" dirty="0">
                        <a:solidFill>
                          <a:srgbClr val="3333FF"/>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504056">
                <a:tc>
                  <a:txBody>
                    <a:bodyPr/>
                    <a:lstStyle/>
                    <a:p>
                      <a:pPr algn="ctr">
                        <a:spcAft>
                          <a:spcPts val="0"/>
                        </a:spcAft>
                      </a:pPr>
                      <a:r>
                        <a:rPr lang="en-US" sz="2000" kern="100">
                          <a:solidFill>
                            <a:srgbClr val="3333FF"/>
                          </a:solidFill>
                          <a:latin typeface="Times New Roman"/>
                          <a:ea typeface="新細明體"/>
                          <a:cs typeface="Times New Roman"/>
                        </a:rPr>
                        <a:t>3</a:t>
                      </a:r>
                      <a:endParaRPr lang="zh-TW" sz="2000" kern="100">
                        <a:solidFill>
                          <a:srgbClr val="3333FF"/>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雙軌訓練旗艦計畫</a:t>
                      </a:r>
                      <a:r>
                        <a:rPr lang="en-US" sz="2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a:t>
                      </a:r>
                      <a:r>
                        <a:rPr lang="zh-TW" sz="2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原台德菁英班</a:t>
                      </a:r>
                      <a:r>
                        <a:rPr lang="en-US" sz="2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a:t>
                      </a:r>
                      <a:endParaRPr lang="zh-TW" sz="20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000" kern="100">
                          <a:solidFill>
                            <a:srgbClr val="3333FF"/>
                          </a:solidFill>
                          <a:latin typeface="Times New Roman"/>
                          <a:ea typeface="新細明體"/>
                          <a:cs typeface="Times New Roman"/>
                        </a:rPr>
                        <a:t>4</a:t>
                      </a:r>
                      <a:r>
                        <a:rPr lang="zh-TW" sz="2000" kern="100">
                          <a:solidFill>
                            <a:srgbClr val="3333FF"/>
                          </a:solidFill>
                          <a:latin typeface="Times New Roman"/>
                          <a:ea typeface="新細明體"/>
                          <a:cs typeface="Times New Roman"/>
                        </a:rPr>
                        <a:t>〜</a:t>
                      </a:r>
                      <a:r>
                        <a:rPr lang="en-US" sz="2000" kern="100">
                          <a:solidFill>
                            <a:srgbClr val="3333FF"/>
                          </a:solidFill>
                          <a:latin typeface="Times New Roman"/>
                          <a:ea typeface="新細明體"/>
                          <a:cs typeface="Times New Roman"/>
                        </a:rPr>
                        <a:t>7</a:t>
                      </a:r>
                      <a:r>
                        <a:rPr lang="zh-TW" sz="2000" kern="100">
                          <a:solidFill>
                            <a:srgbClr val="3333FF"/>
                          </a:solidFill>
                          <a:latin typeface="Times New Roman"/>
                          <a:ea typeface="新細明體"/>
                          <a:cs typeface="Times New Roman"/>
                        </a:rPr>
                        <a:t>月</a:t>
                      </a:r>
                      <a:endParaRPr lang="zh-TW" sz="2000" kern="100">
                        <a:solidFill>
                          <a:srgbClr val="3333FF"/>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1400" kern="100" dirty="0">
                          <a:solidFill>
                            <a:srgbClr val="3333FF"/>
                          </a:solidFill>
                          <a:latin typeface="Times New Roman"/>
                          <a:ea typeface="新細明體"/>
                          <a:cs typeface="Times New Roman"/>
                        </a:rPr>
                        <a:t>各校單獨招生</a:t>
                      </a:r>
                      <a:endParaRPr lang="zh-TW" sz="1400" kern="100" dirty="0">
                        <a:solidFill>
                          <a:srgbClr val="3333FF"/>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504056">
                <a:tc>
                  <a:txBody>
                    <a:bodyPr/>
                    <a:lstStyle/>
                    <a:p>
                      <a:pPr algn="ctr">
                        <a:spcAft>
                          <a:spcPts val="0"/>
                        </a:spcAft>
                      </a:pPr>
                      <a:r>
                        <a:rPr lang="en-US" altLang="zh-TW" sz="2000" kern="100" dirty="0">
                          <a:solidFill>
                            <a:srgbClr val="FF0000"/>
                          </a:solidFill>
                          <a:latin typeface="Times New Roman"/>
                          <a:ea typeface="新細明體"/>
                          <a:cs typeface="Times New Roman"/>
                        </a:rPr>
                        <a:t>4</a:t>
                      </a:r>
                      <a:endParaRPr lang="zh-TW" sz="2000" kern="100" dirty="0">
                        <a:solidFill>
                          <a:srgbClr val="FF0000"/>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20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原住民藝能</a:t>
                      </a:r>
                      <a:r>
                        <a:rPr lang="en-US" altLang="zh-TW" sz="20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a:t>
                      </a:r>
                      <a:r>
                        <a:rPr lang="zh-TW" altLang="en-US" sz="20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實驗</a:t>
                      </a:r>
                      <a:r>
                        <a:rPr lang="zh-TW" sz="20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班</a:t>
                      </a:r>
                      <a:r>
                        <a:rPr lang="en-US" sz="14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a:t>
                      </a:r>
                      <a:r>
                        <a:rPr lang="zh-TW" sz="14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八斗、金山、樹林</a:t>
                      </a:r>
                      <a:r>
                        <a:rPr lang="en-US" sz="14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a:t>
                      </a:r>
                      <a:endParaRPr lang="zh-TW" sz="1400" b="1" kern="100" dirty="0">
                        <a:solidFill>
                          <a:srgbClr val="FF0000"/>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000" kern="100" dirty="0">
                          <a:solidFill>
                            <a:srgbClr val="FF0000"/>
                          </a:solidFill>
                          <a:latin typeface="Times New Roman"/>
                          <a:ea typeface="新細明體"/>
                          <a:cs typeface="Times New Roman"/>
                        </a:rPr>
                        <a:t>3</a:t>
                      </a:r>
                      <a:r>
                        <a:rPr lang="zh-TW" sz="2000" kern="100" dirty="0">
                          <a:solidFill>
                            <a:srgbClr val="FF0000"/>
                          </a:solidFill>
                          <a:latin typeface="Times New Roman"/>
                          <a:ea typeface="新細明體"/>
                          <a:cs typeface="Times New Roman"/>
                        </a:rPr>
                        <a:t>〜</a:t>
                      </a:r>
                      <a:r>
                        <a:rPr lang="en-US" sz="2000" kern="100" dirty="0">
                          <a:solidFill>
                            <a:srgbClr val="FF0000"/>
                          </a:solidFill>
                          <a:latin typeface="Times New Roman"/>
                          <a:ea typeface="新細明體"/>
                          <a:cs typeface="Times New Roman"/>
                        </a:rPr>
                        <a:t>5</a:t>
                      </a:r>
                      <a:r>
                        <a:rPr lang="zh-TW" sz="2000" kern="100" dirty="0">
                          <a:solidFill>
                            <a:srgbClr val="FF0000"/>
                          </a:solidFill>
                          <a:latin typeface="Times New Roman"/>
                          <a:ea typeface="新細明體"/>
                          <a:cs typeface="Times New Roman"/>
                        </a:rPr>
                        <a:t>月</a:t>
                      </a:r>
                      <a:endParaRPr lang="zh-TW" sz="2000" kern="100" dirty="0">
                        <a:solidFill>
                          <a:srgbClr val="FF0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1400" kern="100" dirty="0">
                          <a:solidFill>
                            <a:srgbClr val="FF0000"/>
                          </a:solidFill>
                          <a:latin typeface="Times New Roman"/>
                          <a:ea typeface="新細明體"/>
                          <a:cs typeface="Times New Roman"/>
                        </a:rPr>
                        <a:t>各校單獨招生</a:t>
                      </a:r>
                      <a:endParaRPr lang="zh-TW" sz="1400" kern="100" dirty="0">
                        <a:solidFill>
                          <a:srgbClr val="FF0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504056">
                <a:tc>
                  <a:txBody>
                    <a:bodyPr/>
                    <a:lstStyle/>
                    <a:p>
                      <a:pPr algn="ctr">
                        <a:spcAft>
                          <a:spcPts val="0"/>
                        </a:spcAft>
                      </a:pPr>
                      <a:r>
                        <a:rPr lang="en-US" altLang="zh-TW" sz="2000" kern="100" dirty="0">
                          <a:solidFill>
                            <a:srgbClr val="3333FF"/>
                          </a:solidFill>
                          <a:latin typeface="Times New Roman"/>
                          <a:ea typeface="新細明體"/>
                          <a:cs typeface="Times New Roman"/>
                        </a:rPr>
                        <a:t>5</a:t>
                      </a:r>
                      <a:endParaRPr lang="zh-TW" sz="2000" kern="100" dirty="0">
                        <a:solidFill>
                          <a:srgbClr val="3333FF"/>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000" b="1" kern="100" dirty="0">
                          <a:solidFill>
                            <a:srgbClr val="3333FF"/>
                          </a:solidFill>
                          <a:effectLst>
                            <a:outerShdw blurRad="38100" dist="38100" dir="2700000" algn="tl">
                              <a:srgbClr val="000000">
                                <a:alpha val="43137"/>
                              </a:srgbClr>
                            </a:outerShdw>
                          </a:effectLst>
                          <a:latin typeface="Times New Roman"/>
                          <a:ea typeface="新細明體"/>
                          <a:cs typeface="Times New Roman"/>
                        </a:rPr>
                        <a:t>身心障礙學生就學安置</a:t>
                      </a:r>
                      <a:r>
                        <a:rPr lang="zh-TW" sz="2000" b="1" kern="100" dirty="0">
                          <a:solidFill>
                            <a:srgbClr val="3333FF"/>
                          </a:solidFill>
                          <a:effectLst>
                            <a:outerShdw blurRad="38100" dist="38100" dir="2700000" algn="tl">
                              <a:srgbClr val="000000">
                                <a:alpha val="43137"/>
                              </a:srgbClr>
                            </a:outerShdw>
                          </a:effectLst>
                          <a:latin typeface="Calibri"/>
                          <a:ea typeface="Times New Roman"/>
                          <a:cs typeface="Times New Roman"/>
                        </a:rPr>
                        <a:t> </a:t>
                      </a:r>
                      <a:endParaRPr lang="zh-TW" sz="2000" b="1" kern="100" dirty="0">
                        <a:solidFill>
                          <a:srgbClr val="3333FF"/>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en-US" sz="2000" kern="100" dirty="0">
                          <a:solidFill>
                            <a:srgbClr val="3333FF"/>
                          </a:solidFill>
                          <a:latin typeface="Times New Roman"/>
                          <a:ea typeface="新細明體"/>
                          <a:cs typeface="Times New Roman"/>
                        </a:rPr>
                        <a:t>12</a:t>
                      </a:r>
                      <a:r>
                        <a:rPr lang="zh-TW" sz="2000" kern="100" dirty="0">
                          <a:solidFill>
                            <a:srgbClr val="3333FF"/>
                          </a:solidFill>
                          <a:latin typeface="Times New Roman"/>
                          <a:ea typeface="新細明體"/>
                          <a:cs typeface="Times New Roman"/>
                        </a:rPr>
                        <a:t>〜</a:t>
                      </a:r>
                      <a:r>
                        <a:rPr lang="en-US" sz="2000" kern="100" dirty="0">
                          <a:solidFill>
                            <a:srgbClr val="3333FF"/>
                          </a:solidFill>
                          <a:latin typeface="Times New Roman"/>
                          <a:ea typeface="新細明體"/>
                          <a:cs typeface="Times New Roman"/>
                        </a:rPr>
                        <a:t>3</a:t>
                      </a:r>
                      <a:r>
                        <a:rPr lang="zh-TW" sz="2000" kern="100" dirty="0">
                          <a:solidFill>
                            <a:srgbClr val="3333FF"/>
                          </a:solidFill>
                          <a:latin typeface="Times New Roman"/>
                          <a:ea typeface="新細明體"/>
                          <a:cs typeface="Times New Roman"/>
                        </a:rPr>
                        <a:t>月</a:t>
                      </a:r>
                      <a:endParaRPr lang="zh-TW" sz="2000" kern="100" dirty="0">
                        <a:solidFill>
                          <a:srgbClr val="3333FF"/>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endParaRPr lang="en-US" sz="1400" kern="100" dirty="0">
                        <a:solidFill>
                          <a:srgbClr val="3333FF"/>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504056">
                <a:tc>
                  <a:txBody>
                    <a:bodyPr/>
                    <a:lstStyle/>
                    <a:p>
                      <a:pPr algn="ctr">
                        <a:spcAft>
                          <a:spcPts val="0"/>
                        </a:spcAft>
                      </a:pPr>
                      <a:r>
                        <a:rPr lang="en-US" altLang="zh-TW" sz="2000" kern="100" dirty="0">
                          <a:solidFill>
                            <a:srgbClr val="008000"/>
                          </a:solidFill>
                          <a:latin typeface="Times New Roman"/>
                          <a:ea typeface="新細明體"/>
                          <a:cs typeface="Times New Roman"/>
                        </a:rPr>
                        <a:t>6</a:t>
                      </a:r>
                      <a:endParaRPr lang="zh-TW" sz="2000" kern="100" dirty="0">
                        <a:solidFill>
                          <a:srgbClr val="008000"/>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altLang="en-US" sz="2000" b="1" kern="100" dirty="0">
                          <a:solidFill>
                            <a:srgbClr val="008000"/>
                          </a:solidFill>
                          <a:effectLst>
                            <a:outerShdw blurRad="38100" dist="38100" dir="2700000" algn="tl">
                              <a:srgbClr val="000000">
                                <a:alpha val="43137"/>
                              </a:srgbClr>
                            </a:outerShdw>
                          </a:effectLst>
                          <a:latin typeface="Times New Roman"/>
                          <a:ea typeface="新細明體"/>
                          <a:cs typeface="Times New Roman"/>
                        </a:rPr>
                        <a:t>實驗學校</a:t>
                      </a:r>
                      <a:r>
                        <a:rPr lang="zh-TW" sz="2000" b="1" kern="100" dirty="0">
                          <a:solidFill>
                            <a:srgbClr val="008000"/>
                          </a:solidFill>
                          <a:effectLst>
                            <a:outerShdw blurRad="38100" dist="38100" dir="2700000" algn="tl">
                              <a:srgbClr val="000000">
                                <a:alpha val="43137"/>
                              </a:srgbClr>
                            </a:outerShdw>
                          </a:effectLst>
                          <a:latin typeface="Times New Roman"/>
                          <a:ea typeface="新細明體"/>
                          <a:cs typeface="Times New Roman"/>
                        </a:rPr>
                        <a:t>獨招</a:t>
                      </a:r>
                      <a:r>
                        <a:rPr lang="en-US" altLang="zh-TW" sz="1400" b="1" kern="100" dirty="0">
                          <a:solidFill>
                            <a:srgbClr val="008000"/>
                          </a:solidFill>
                          <a:effectLst>
                            <a:outerShdw blurRad="38100" dist="38100" dir="2700000" algn="tl">
                              <a:srgbClr val="000000">
                                <a:alpha val="43137"/>
                              </a:srgbClr>
                            </a:outerShdw>
                          </a:effectLst>
                          <a:latin typeface="Times New Roman"/>
                          <a:ea typeface="新細明體"/>
                          <a:cs typeface="Times New Roman"/>
                        </a:rPr>
                        <a:t>(</a:t>
                      </a:r>
                      <a:r>
                        <a:rPr lang="zh-TW" altLang="en-US" sz="1400" b="1" kern="100" dirty="0">
                          <a:solidFill>
                            <a:srgbClr val="008000"/>
                          </a:solidFill>
                          <a:effectLst>
                            <a:outerShdw blurRad="38100" dist="38100" dir="2700000" algn="tl">
                              <a:srgbClr val="000000">
                                <a:alpha val="43137"/>
                              </a:srgbClr>
                            </a:outerShdw>
                          </a:effectLst>
                          <a:latin typeface="Times New Roman"/>
                          <a:ea typeface="新細明體"/>
                          <a:cs typeface="Times New Roman"/>
                        </a:rPr>
                        <a:t>芳和</a:t>
                      </a:r>
                      <a:r>
                        <a:rPr lang="en-US" altLang="zh-TW" sz="1400" b="1" kern="100" dirty="0">
                          <a:solidFill>
                            <a:srgbClr val="008000"/>
                          </a:solidFill>
                          <a:effectLst>
                            <a:outerShdw blurRad="38100" dist="38100" dir="2700000" algn="tl">
                              <a:srgbClr val="000000">
                                <a:alpha val="43137"/>
                              </a:srgbClr>
                            </a:outerShdw>
                          </a:effectLst>
                          <a:latin typeface="Times New Roman"/>
                          <a:ea typeface="新細明體"/>
                          <a:cs typeface="Times New Roman"/>
                        </a:rPr>
                        <a:t>)</a:t>
                      </a:r>
                      <a:endParaRPr lang="zh-TW" sz="1400" b="1" kern="100" dirty="0">
                        <a:solidFill>
                          <a:srgbClr val="008000"/>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000" kern="100" dirty="0">
                          <a:solidFill>
                            <a:srgbClr val="008000"/>
                          </a:solidFill>
                          <a:latin typeface="Times New Roman"/>
                          <a:ea typeface="新細明體"/>
                          <a:cs typeface="Times New Roman"/>
                        </a:rPr>
                        <a:t>6</a:t>
                      </a:r>
                      <a:r>
                        <a:rPr lang="zh-TW" sz="2000" kern="100" dirty="0">
                          <a:solidFill>
                            <a:srgbClr val="008000"/>
                          </a:solidFill>
                          <a:latin typeface="Times New Roman"/>
                          <a:ea typeface="新細明體"/>
                          <a:cs typeface="Times New Roman"/>
                        </a:rPr>
                        <a:t>月</a:t>
                      </a:r>
                      <a:endParaRPr lang="zh-TW" sz="2000" kern="100" dirty="0">
                        <a:solidFill>
                          <a:srgbClr val="008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1400" kern="100" dirty="0">
                          <a:solidFill>
                            <a:srgbClr val="008000"/>
                          </a:solidFill>
                          <a:latin typeface="Times New Roman"/>
                          <a:ea typeface="新細明體"/>
                          <a:cs typeface="Times New Roman"/>
                        </a:rPr>
                        <a:t>各校單獨招生</a:t>
                      </a:r>
                      <a:endParaRPr lang="zh-TW" sz="1400" kern="100" dirty="0">
                        <a:solidFill>
                          <a:srgbClr val="008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7"/>
                  </a:ext>
                </a:extLst>
              </a:tr>
              <a:tr h="504056">
                <a:tc>
                  <a:txBody>
                    <a:bodyPr/>
                    <a:lstStyle/>
                    <a:p>
                      <a:pPr algn="ctr">
                        <a:spcAft>
                          <a:spcPts val="0"/>
                        </a:spcAft>
                      </a:pPr>
                      <a:r>
                        <a:rPr lang="en-US" altLang="zh-TW" sz="2000" kern="100" dirty="0">
                          <a:solidFill>
                            <a:srgbClr val="008000"/>
                          </a:solidFill>
                          <a:latin typeface="Calibri"/>
                          <a:ea typeface="新細明體"/>
                          <a:cs typeface="Times New Roman"/>
                        </a:rPr>
                        <a:t>7</a:t>
                      </a:r>
                      <a:endParaRPr lang="zh-TW" sz="2000" kern="100" dirty="0">
                        <a:solidFill>
                          <a:srgbClr val="008000"/>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2000" b="1" kern="100" dirty="0">
                          <a:solidFill>
                            <a:srgbClr val="008000"/>
                          </a:solidFill>
                          <a:effectLst>
                            <a:outerShdw blurRad="38100" dist="38100" dir="2700000" algn="tl">
                              <a:srgbClr val="000000">
                                <a:alpha val="43137"/>
                              </a:srgbClr>
                            </a:outerShdw>
                          </a:effectLst>
                          <a:latin typeface="Times New Roman"/>
                          <a:ea typeface="新細明體"/>
                          <a:cs typeface="Times New Roman"/>
                        </a:rPr>
                        <a:t>私校獨招</a:t>
                      </a:r>
                      <a:endParaRPr lang="zh-TW" sz="2000" b="1" kern="100" dirty="0">
                        <a:solidFill>
                          <a:srgbClr val="008000"/>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en-US" sz="2000" kern="100" dirty="0">
                          <a:solidFill>
                            <a:srgbClr val="008000"/>
                          </a:solidFill>
                          <a:latin typeface="Times New Roman"/>
                          <a:ea typeface="新細明體"/>
                          <a:cs typeface="Times New Roman"/>
                        </a:rPr>
                        <a:t>6</a:t>
                      </a:r>
                      <a:r>
                        <a:rPr lang="zh-TW" sz="2000" kern="100" dirty="0">
                          <a:solidFill>
                            <a:srgbClr val="008000"/>
                          </a:solidFill>
                          <a:latin typeface="Times New Roman"/>
                          <a:ea typeface="新細明體"/>
                          <a:cs typeface="Times New Roman"/>
                        </a:rPr>
                        <a:t>月</a:t>
                      </a:r>
                      <a:endParaRPr lang="zh-TW" sz="2000" kern="100" dirty="0">
                        <a:solidFill>
                          <a:srgbClr val="008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1400" kern="100" dirty="0">
                          <a:solidFill>
                            <a:srgbClr val="008000"/>
                          </a:solidFill>
                          <a:latin typeface="Times New Roman"/>
                          <a:ea typeface="新細明體"/>
                          <a:cs typeface="Times New Roman"/>
                        </a:rPr>
                        <a:t>各校單獨招生</a:t>
                      </a:r>
                      <a:endParaRPr lang="zh-TW" sz="1400" kern="100" dirty="0">
                        <a:solidFill>
                          <a:srgbClr val="008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674401352"/>
                  </a:ext>
                </a:extLst>
              </a:tr>
              <a:tr h="502692">
                <a:tc>
                  <a:txBody>
                    <a:bodyPr/>
                    <a:lstStyle/>
                    <a:p>
                      <a:pPr algn="ctr">
                        <a:spcAft>
                          <a:spcPts val="0"/>
                        </a:spcAft>
                      </a:pPr>
                      <a:r>
                        <a:rPr lang="en-US" altLang="zh-TW" sz="2000" kern="100" dirty="0">
                          <a:solidFill>
                            <a:srgbClr val="FF0000"/>
                          </a:solidFill>
                          <a:latin typeface="Times New Roman"/>
                          <a:ea typeface="新細明體"/>
                          <a:cs typeface="Times New Roman"/>
                        </a:rPr>
                        <a:t>8</a:t>
                      </a:r>
                      <a:endParaRPr lang="zh-TW" sz="2000" kern="100" dirty="0">
                        <a:solidFill>
                          <a:srgbClr val="FF0000"/>
                        </a:solidFill>
                        <a:latin typeface="Calibri"/>
                        <a:ea typeface="新細明體"/>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sz="20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軍校</a:t>
                      </a:r>
                      <a:r>
                        <a:rPr lang="en-US" sz="16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a:t>
                      </a:r>
                      <a:r>
                        <a:rPr lang="zh-TW" sz="16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中正預校</a:t>
                      </a:r>
                      <a:r>
                        <a:rPr lang="en-US" sz="1600" b="1" kern="100" dirty="0">
                          <a:solidFill>
                            <a:srgbClr val="FF0000"/>
                          </a:solidFill>
                          <a:effectLst>
                            <a:outerShdw blurRad="38100" dist="38100" dir="2700000" algn="tl">
                              <a:srgbClr val="000000">
                                <a:alpha val="43137"/>
                              </a:srgbClr>
                            </a:outerShdw>
                          </a:effectLst>
                          <a:latin typeface="Times New Roman"/>
                          <a:ea typeface="新細明體"/>
                          <a:cs typeface="Times New Roman"/>
                        </a:rPr>
                        <a:t>)</a:t>
                      </a:r>
                      <a:endParaRPr lang="zh-TW" sz="1600" b="1" kern="100" dirty="0">
                        <a:solidFill>
                          <a:srgbClr val="FF0000"/>
                        </a:solidFill>
                        <a:effectLst>
                          <a:outerShdw blurRad="38100" dist="38100" dir="2700000" algn="tl">
                            <a:srgbClr val="000000">
                              <a:alpha val="43137"/>
                            </a:srgbClr>
                          </a:outerShdw>
                        </a:effectLst>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en-US" sz="2000" kern="100">
                          <a:solidFill>
                            <a:srgbClr val="FF0000"/>
                          </a:solidFill>
                          <a:latin typeface="Times New Roman"/>
                          <a:ea typeface="新細明體"/>
                          <a:cs typeface="Times New Roman"/>
                        </a:rPr>
                        <a:t>5</a:t>
                      </a:r>
                      <a:r>
                        <a:rPr lang="zh-TW" sz="2000" kern="100">
                          <a:solidFill>
                            <a:srgbClr val="FF0000"/>
                          </a:solidFill>
                          <a:latin typeface="Times New Roman"/>
                          <a:ea typeface="新細明體"/>
                          <a:cs typeface="Times New Roman"/>
                        </a:rPr>
                        <a:t>月</a:t>
                      </a:r>
                      <a:endParaRPr lang="zh-TW" sz="2000" kern="100">
                        <a:solidFill>
                          <a:srgbClr val="FF0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sz="1400" kern="100" dirty="0">
                          <a:solidFill>
                            <a:srgbClr val="FF0000"/>
                          </a:solidFill>
                          <a:latin typeface="Times New Roman"/>
                          <a:ea typeface="新細明體"/>
                          <a:cs typeface="Times New Roman"/>
                        </a:rPr>
                        <a:t>單獨招生</a:t>
                      </a:r>
                      <a:endParaRPr lang="zh-TW" sz="1400" kern="100" dirty="0">
                        <a:solidFill>
                          <a:srgbClr val="FF0000"/>
                        </a:solidFill>
                        <a:latin typeface="Calibri"/>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8"/>
                  </a:ext>
                </a:extLst>
              </a:tr>
            </a:tbl>
          </a:graphicData>
        </a:graphic>
      </p:graphicFrame>
    </p:spTree>
  </p:cSld>
  <p:clrMapOvr>
    <a:masterClrMapping/>
  </p:clrMapOvr>
  <p:transition advTm="5000">
    <p:cut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id="{15968640-77E1-48AD-9860-E800BE1AEBE0}"/>
              </a:ext>
            </a:extLst>
          </p:cNvPr>
          <p:cNvSpPr/>
          <p:nvPr/>
        </p:nvSpPr>
        <p:spPr>
          <a:xfrm>
            <a:off x="3965156" y="810970"/>
            <a:ext cx="4464496" cy="2664292"/>
          </a:xfrm>
          <a:prstGeom prst="teardrop">
            <a:avLst/>
          </a:prstGeom>
          <a:solidFill>
            <a:srgbClr val="99FF99"/>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76017" y="1358286"/>
            <a:ext cx="4286280" cy="1569660"/>
          </a:xfrm>
          <a:prstGeom prst="rect">
            <a:avLst/>
          </a:prstGeom>
          <a:noFill/>
          <a:ln w="63500">
            <a:noFill/>
            <a:prstDash val="sysDot"/>
            <a:miter lim="800000"/>
            <a:headEnd/>
            <a:tailEnd/>
          </a:ln>
        </p:spPr>
        <p:txBody>
          <a:bodyPr wrap="square">
            <a:spAutoFit/>
          </a:bodyPr>
          <a:lstStyle/>
          <a:p>
            <a:pPr algn="ctr">
              <a:defRPr/>
            </a:pPr>
            <a:r>
              <a:rPr kumimoji="0" lang="en-US" altLang="zh-TW"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110</a:t>
            </a:r>
            <a:r>
              <a:rPr kumimoji="0"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學年度的</a:t>
            </a:r>
            <a:endParaRPr kumimoji="0" lang="en-US" altLang="zh-TW"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lgn="ctr">
              <a:defRPr/>
            </a:pPr>
            <a:r>
              <a:rPr kumimoji="0"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重大變革</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4060845523"/>
      </p:ext>
    </p:extLst>
  </p:cSld>
  <p:clrMapOvr>
    <a:masterClrMapping/>
  </p:clrMapOvr>
  <p:transition advTm="5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pic>
        <p:nvPicPr>
          <p:cNvPr id="2" name="圖片 1">
            <a:extLst>
              <a:ext uri="{FF2B5EF4-FFF2-40B4-BE49-F238E27FC236}">
                <a16:creationId xmlns:a16="http://schemas.microsoft.com/office/drawing/2014/main" id="{75CB803E-D325-49A0-8444-B51794464A9F}"/>
              </a:ext>
            </a:extLst>
          </p:cNvPr>
          <p:cNvPicPr>
            <a:picLocks noChangeAspect="1"/>
          </p:cNvPicPr>
          <p:nvPr/>
        </p:nvPicPr>
        <p:blipFill>
          <a:blip r:embed="rId2"/>
          <a:stretch>
            <a:fillRect/>
          </a:stretch>
        </p:blipFill>
        <p:spPr>
          <a:xfrm>
            <a:off x="0" y="-1"/>
            <a:ext cx="9144000" cy="6857993"/>
          </a:xfrm>
          <a:prstGeom prst="rect">
            <a:avLst/>
          </a:prstGeom>
        </p:spPr>
      </p:pic>
    </p:spTree>
    <p:extLst>
      <p:ext uri="{BB962C8B-B14F-4D97-AF65-F5344CB8AC3E}">
        <p14:creationId xmlns:p14="http://schemas.microsoft.com/office/powerpoint/2010/main" val="3361871928"/>
      </p:ext>
    </p:extLst>
  </p:cSld>
  <p:clrMapOvr>
    <a:masterClrMapping/>
  </p:clrMapOvr>
  <p:transition advTm="5000">
    <p:cut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pic>
        <p:nvPicPr>
          <p:cNvPr id="4" name="圖片 3">
            <a:extLst>
              <a:ext uri="{FF2B5EF4-FFF2-40B4-BE49-F238E27FC236}">
                <a16:creationId xmlns:a16="http://schemas.microsoft.com/office/drawing/2014/main" id="{97C9DB5B-D2F1-435B-AE74-DB377B147A9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78201096"/>
      </p:ext>
    </p:extLst>
  </p:cSld>
  <p:clrMapOvr>
    <a:masterClrMapping/>
  </p:clrMapOvr>
  <p:transition advTm="5000">
    <p:cut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500034" y="285728"/>
            <a:ext cx="3286148" cy="1143000"/>
          </a:xfrm>
          <a:solidFill>
            <a:srgbClr val="CCFFCC"/>
          </a:solidFill>
          <a:ln w="63500">
            <a:solidFill>
              <a:srgbClr val="FF0000"/>
            </a:solidFill>
          </a:ln>
        </p:spPr>
        <p:txBody>
          <a:bodyPr/>
          <a:lstStyle/>
          <a:p>
            <a:r>
              <a:rPr lang="zh-TW" altLang="en-US" sz="4000" b="1" dirty="0">
                <a:effectLst>
                  <a:outerShdw blurRad="38100" dist="38100" dir="2700000" algn="tl">
                    <a:srgbClr val="000000">
                      <a:alpha val="43137"/>
                    </a:srgbClr>
                  </a:outerShdw>
                </a:effectLst>
                <a:latin typeface="標楷體" pitchFamily="65" charset="-120"/>
                <a:ea typeface="標楷體" pitchFamily="65" charset="-120"/>
              </a:rPr>
              <a:t>學術傾向學生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5143504" y="171448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id="{66891839-1941-4D70-A826-73BB76D62CD1}"/>
              </a:ext>
            </a:extLst>
          </p:cNvPr>
          <p:cNvSpPr/>
          <p:nvPr/>
        </p:nvSpPr>
        <p:spPr>
          <a:xfrm>
            <a:off x="5143504" y="4857760"/>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入學後</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5143504" y="328612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考試分發入學</a:t>
            </a:r>
          </a:p>
        </p:txBody>
      </p:sp>
      <p:sp>
        <p:nvSpPr>
          <p:cNvPr id="9" name="箭號: 向右 8">
            <a:extLst>
              <a:ext uri="{FF2B5EF4-FFF2-40B4-BE49-F238E27FC236}">
                <a16:creationId xmlns:a16="http://schemas.microsoft.com/office/drawing/2014/main" id="{DFD20B73-8B40-404B-827B-AFE068CE2FA8}"/>
              </a:ext>
            </a:extLst>
          </p:cNvPr>
          <p:cNvSpPr/>
          <p:nvPr/>
        </p:nvSpPr>
        <p:spPr>
          <a:xfrm>
            <a:off x="3643306" y="335756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481282" name="Picture 2" descr="ãæå æ¯å¦ãçåçæå°çµæ"/>
          <p:cNvPicPr>
            <a:picLocks noChangeAspect="1" noChangeArrowheads="1"/>
          </p:cNvPicPr>
          <p:nvPr/>
        </p:nvPicPr>
        <p:blipFill>
          <a:blip r:embed="rId2"/>
          <a:srcRect/>
          <a:stretch>
            <a:fillRect/>
          </a:stretch>
        </p:blipFill>
        <p:spPr bwMode="auto">
          <a:xfrm>
            <a:off x="1000100" y="2357430"/>
            <a:ext cx="1950720" cy="2599944"/>
          </a:xfrm>
          <a:prstGeom prst="rect">
            <a:avLst/>
          </a:prstGeom>
          <a:noFill/>
        </p:spPr>
      </p:pic>
    </p:spTree>
    <p:extLst>
      <p:ext uri="{BB962C8B-B14F-4D97-AF65-F5344CB8AC3E}">
        <p14:creationId xmlns:p14="http://schemas.microsoft.com/office/powerpoint/2010/main" val="720779919"/>
      </p:ext>
    </p:extLst>
  </p:cSld>
  <p:clrMapOvr>
    <a:masterClrMapping/>
  </p:clrMapOvr>
  <p:transition advTm="5000">
    <p:cut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a:solidFill>
                  <a:srgbClr val="FF0000"/>
                </a:solidFill>
                <a:effectLst>
                  <a:outerShdw blurRad="38100" dist="38100" dir="2700000" algn="tl">
                    <a:srgbClr val="000000">
                      <a:alpha val="43137"/>
                    </a:srgbClr>
                  </a:outerShdw>
                </a:effectLst>
                <a:latin typeface="+mj-ea"/>
                <a:ea typeface="+mj-ea"/>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143108" y="1571612"/>
            <a:ext cx="2664296" cy="642942"/>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a:solidFill>
                  <a:srgbClr val="FF0000"/>
                </a:solidFill>
                <a:effectLst>
                  <a:outerShdw blurRad="38100" dist="38100" dir="2700000" algn="tl">
                    <a:srgbClr val="000000">
                      <a:alpha val="43137"/>
                    </a:srgbClr>
                  </a:outerShdw>
                </a:effectLst>
                <a:latin typeface="+mj-ea"/>
                <a:ea typeface="+mj-ea"/>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500694" y="1285860"/>
            <a:ext cx="2592288" cy="785818"/>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a:effectLst>
                  <a:outerShdw blurRad="38100" dist="38100" dir="2700000" algn="tl">
                    <a:srgbClr val="000000">
                      <a:alpha val="43137"/>
                    </a:srgbClr>
                  </a:outerShdw>
                </a:effectLst>
                <a:latin typeface="+mj-ea"/>
                <a:ea typeface="+mj-ea"/>
              </a:rPr>
              <a:t>五專</a:t>
            </a:r>
            <a:r>
              <a:rPr lang="zh-TW" altLang="en-US" b="1" dirty="0">
                <a:solidFill>
                  <a:srgbClr val="FF0000"/>
                </a:solidFill>
                <a:effectLst>
                  <a:outerShdw blurRad="38100" dist="38100" dir="2700000" algn="tl">
                    <a:srgbClr val="000000">
                      <a:alpha val="43137"/>
                    </a:srgbClr>
                  </a:outerShdw>
                </a:effectLst>
                <a:latin typeface="+mj-ea"/>
                <a:ea typeface="+mj-ea"/>
              </a:rPr>
              <a:t>優先</a:t>
            </a:r>
            <a:r>
              <a:rPr lang="zh-TW" altLang="en-US" b="1" dirty="0">
                <a:effectLst>
                  <a:outerShdw blurRad="38100" dist="38100" dir="2700000" algn="tl">
                    <a:srgbClr val="000000">
                      <a:alpha val="43137"/>
                    </a:srgbClr>
                  </a:outerShdw>
                </a:effectLst>
                <a:latin typeface="+mj-ea"/>
                <a:ea typeface="+mj-ea"/>
              </a:rPr>
              <a:t>免試入學</a:t>
            </a:r>
            <a:endParaRPr lang="en-US" altLang="zh-TW" b="1" dirty="0">
              <a:effectLst>
                <a:outerShdw blurRad="38100" dist="38100" dir="2700000" algn="tl">
                  <a:srgbClr val="000000">
                    <a:alpha val="43137"/>
                  </a:srgbClr>
                </a:outerShdw>
              </a:effectLst>
              <a:latin typeface="+mj-ea"/>
              <a:ea typeface="+mj-ea"/>
            </a:endParaRPr>
          </a:p>
          <a:p>
            <a:pPr algn="ctr"/>
            <a:r>
              <a:rPr lang="zh-TW" altLang="en-US" b="1" dirty="0">
                <a:effectLst>
                  <a:outerShdw blurRad="38100" dist="38100" dir="2700000" algn="tl">
                    <a:srgbClr val="000000">
                      <a:alpha val="43137"/>
                    </a:srgbClr>
                  </a:outerShdw>
                </a:effectLst>
                <a:latin typeface="+mj-ea"/>
                <a:ea typeface="+mj-ea"/>
              </a:rPr>
              <a:t>五專</a:t>
            </a:r>
            <a:r>
              <a:rPr lang="zh-TW" altLang="en-US" b="1" dirty="0">
                <a:solidFill>
                  <a:srgbClr val="3333FF"/>
                </a:solidFill>
                <a:effectLst>
                  <a:outerShdw blurRad="38100" dist="38100" dir="2700000" algn="tl">
                    <a:srgbClr val="000000">
                      <a:alpha val="43137"/>
                    </a:srgbClr>
                  </a:outerShdw>
                </a:effectLst>
                <a:latin typeface="+mj-ea"/>
                <a:ea typeface="+mj-ea"/>
              </a:rPr>
              <a:t>聯合</a:t>
            </a:r>
            <a:r>
              <a:rPr lang="zh-TW" altLang="en-US" b="1" dirty="0">
                <a:effectLst>
                  <a:outerShdw blurRad="38100" dist="38100" dir="2700000" algn="tl">
                    <a:srgbClr val="000000">
                      <a:alpha val="43137"/>
                    </a:srgbClr>
                  </a:outerShdw>
                </a:effectLst>
                <a:latin typeface="+mj-ea"/>
                <a:ea typeface="+mj-ea"/>
              </a:rPr>
              <a:t>免試入學</a:t>
            </a:r>
            <a:endParaRPr lang="en-US" altLang="zh-TW" b="1" dirty="0">
              <a:effectLst>
                <a:outerShdw blurRad="38100" dist="38100" dir="2700000" algn="tl">
                  <a:srgbClr val="000000">
                    <a:alpha val="43137"/>
                  </a:srgbClr>
                </a:outerShdw>
              </a:effectLst>
              <a:latin typeface="+mj-ea"/>
              <a:ea typeface="+mj-ea"/>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Bef>
                <a:spcPts val="1200"/>
              </a:spcBef>
            </a:pPr>
            <a:r>
              <a:rPr lang="zh-TW" altLang="en-US" b="1" dirty="0">
                <a:effectLst>
                  <a:outerShdw blurRad="38100" dist="38100" dir="2700000" algn="tl">
                    <a:srgbClr val="000000">
                      <a:alpha val="43137"/>
                    </a:srgbClr>
                  </a:outerShdw>
                </a:effectLst>
                <a:latin typeface="+mj-ea"/>
                <a:ea typeface="+mj-ea"/>
              </a:rPr>
              <a:t>產業特殊類科</a:t>
            </a:r>
            <a:endParaRPr lang="en-US" altLang="zh-TW" b="1" dirty="0">
              <a:effectLst>
                <a:outerShdw blurRad="38100" dist="38100" dir="2700000" algn="tl">
                  <a:srgbClr val="000000">
                    <a:alpha val="43137"/>
                  </a:srgbClr>
                </a:outerShdw>
              </a:effectLst>
              <a:latin typeface="+mj-ea"/>
              <a:ea typeface="+mj-ea"/>
            </a:endParaRPr>
          </a:p>
          <a:p>
            <a:pPr algn="ctr"/>
            <a:r>
              <a:rPr lang="zh-TW" altLang="en-US" b="1" dirty="0">
                <a:effectLst>
                  <a:outerShdw blurRad="38100" dist="38100" dir="2700000" algn="tl">
                    <a:srgbClr val="000000">
                      <a:alpha val="43137"/>
                    </a:srgbClr>
                  </a:outerShdw>
                </a:effectLst>
                <a:latin typeface="+mj-ea"/>
                <a:ea typeface="+mj-ea"/>
              </a:rPr>
              <a:t>優先入學</a:t>
            </a:r>
            <a:endParaRPr lang="en-US" altLang="zh-TW" b="1" dirty="0">
              <a:effectLst>
                <a:outerShdw blurRad="38100" dist="38100" dir="2700000" algn="tl">
                  <a:srgbClr val="000000">
                    <a:alpha val="43137"/>
                  </a:srgbClr>
                </a:outerShdw>
              </a:effectLst>
              <a:latin typeface="+mj-ea"/>
              <a:ea typeface="+mj-ea"/>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300192" y="398517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a:effectLst>
                  <a:outerShdw blurRad="38100" dist="38100" dir="2700000" algn="tl">
                    <a:srgbClr val="000000">
                      <a:alpha val="43137"/>
                    </a:srgbClr>
                  </a:outerShdw>
                </a:effectLst>
                <a:latin typeface="+mj-ea"/>
                <a:ea typeface="+mj-ea"/>
              </a:rPr>
              <a:t>分區或優先免試入學</a:t>
            </a:r>
            <a:endParaRPr lang="en-US" altLang="zh-TW" b="1" dirty="0">
              <a:effectLst>
                <a:outerShdw blurRad="38100" dist="38100" dir="2700000" algn="tl">
                  <a:srgbClr val="000000">
                    <a:alpha val="43137"/>
                  </a:srgbClr>
                </a:outerShdw>
              </a:effectLst>
              <a:latin typeface="+mj-ea"/>
              <a:ea typeface="+mj-ea"/>
            </a:endParaRPr>
          </a:p>
          <a:p>
            <a:pPr algn="ctr"/>
            <a:r>
              <a:rPr lang="zh-TW" altLang="en-US" b="1" dirty="0">
                <a:solidFill>
                  <a:srgbClr val="FF0000"/>
                </a:solidFill>
                <a:effectLst>
                  <a:outerShdw blurRad="38100" dist="38100" dir="2700000" algn="tl">
                    <a:srgbClr val="000000">
                      <a:alpha val="43137"/>
                    </a:srgbClr>
                  </a:outerShdw>
                </a:effectLst>
                <a:latin typeface="+mj-ea"/>
                <a:ea typeface="+mj-ea"/>
              </a:rPr>
              <a:t>選填專業群科</a:t>
            </a:r>
            <a:endParaRPr lang="en-US" altLang="zh-TW" b="1" dirty="0">
              <a:solidFill>
                <a:srgbClr val="FF0000"/>
              </a:solidFill>
              <a:effectLst>
                <a:outerShdw blurRad="38100" dist="38100" dir="2700000" algn="tl">
                  <a:srgbClr val="000000">
                    <a:alpha val="43137"/>
                  </a:srgbClr>
                </a:outerShdw>
              </a:effectLst>
              <a:latin typeface="+mj-ea"/>
              <a:ea typeface="+mj-ea"/>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00166" y="535782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a:solidFill>
                  <a:srgbClr val="008000"/>
                </a:solidFill>
                <a:effectLst>
                  <a:outerShdw blurRad="38100" dist="38100" dir="2700000" algn="tl">
                    <a:srgbClr val="000000">
                      <a:alpha val="43137"/>
                    </a:srgbClr>
                  </a:outerShdw>
                </a:effectLst>
                <a:latin typeface="+mj-ea"/>
                <a:ea typeface="+mj-ea"/>
              </a:rPr>
              <a:t>實用技能學程</a:t>
            </a:r>
            <a:endParaRPr lang="en-US" altLang="zh-TW" b="1" dirty="0">
              <a:solidFill>
                <a:srgbClr val="008000"/>
              </a:solidFill>
              <a:effectLst>
                <a:outerShdw blurRad="38100" dist="38100" dir="2700000" algn="tl">
                  <a:srgbClr val="000000">
                    <a:alpha val="43137"/>
                  </a:srgbClr>
                </a:outerShdw>
              </a:effectLst>
              <a:latin typeface="+mj-ea"/>
              <a:ea typeface="+mj-ea"/>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a:solidFill>
                  <a:srgbClr val="008000"/>
                </a:solidFill>
                <a:effectLst>
                  <a:outerShdw blurRad="38100" dist="38100" dir="2700000" algn="tl">
                    <a:srgbClr val="000000">
                      <a:alpha val="43137"/>
                    </a:srgbClr>
                  </a:outerShdw>
                </a:effectLst>
                <a:latin typeface="+mj-ea"/>
                <a:ea typeface="+mj-ea"/>
              </a:rPr>
              <a:t>建教班</a:t>
            </a:r>
            <a:r>
              <a:rPr lang="en-US" altLang="zh-TW" b="1" dirty="0">
                <a:solidFill>
                  <a:srgbClr val="008000"/>
                </a:solidFill>
                <a:effectLst>
                  <a:outerShdw blurRad="38100" dist="38100" dir="2700000" algn="tl">
                    <a:srgbClr val="000000">
                      <a:alpha val="43137"/>
                    </a:srgbClr>
                  </a:outerShdw>
                </a:effectLst>
                <a:latin typeface="+mj-ea"/>
                <a:ea typeface="+mj-ea"/>
              </a:rPr>
              <a:t>/</a:t>
            </a:r>
            <a:r>
              <a:rPr lang="zh-TW" altLang="en-US" b="1" dirty="0">
                <a:solidFill>
                  <a:srgbClr val="008000"/>
                </a:solidFill>
                <a:effectLst>
                  <a:outerShdw blurRad="38100" dist="38100" dir="2700000" algn="tl">
                    <a:srgbClr val="000000">
                      <a:alpha val="43137"/>
                    </a:srgbClr>
                  </a:outerShdw>
                </a:effectLst>
                <a:latin typeface="+mj-ea"/>
                <a:ea typeface="+mj-ea"/>
              </a:rPr>
              <a:t>產學班</a:t>
            </a:r>
            <a:r>
              <a:rPr lang="en-US" altLang="zh-TW" b="1" dirty="0">
                <a:solidFill>
                  <a:srgbClr val="008000"/>
                </a:solidFill>
                <a:effectLst>
                  <a:outerShdw blurRad="38100" dist="38100" dir="2700000" algn="tl">
                    <a:srgbClr val="000000">
                      <a:alpha val="43137"/>
                    </a:srgbClr>
                  </a:outerShdw>
                </a:effectLst>
                <a:latin typeface="+mj-ea"/>
                <a:ea typeface="+mj-ea"/>
              </a:rPr>
              <a:t>/</a:t>
            </a:r>
          </a:p>
          <a:p>
            <a:pPr algn="ctr"/>
            <a:r>
              <a:rPr lang="zh-TW" altLang="en-US" b="1" dirty="0">
                <a:solidFill>
                  <a:srgbClr val="008000"/>
                </a:solidFill>
                <a:effectLst>
                  <a:outerShdw blurRad="38100" dist="38100" dir="2700000" algn="tl">
                    <a:srgbClr val="000000">
                      <a:alpha val="43137"/>
                    </a:srgbClr>
                  </a:outerShdw>
                </a:effectLst>
                <a:latin typeface="+mj-ea"/>
                <a:ea typeface="+mj-ea"/>
              </a:rPr>
              <a:t>台德菁英班</a:t>
            </a:r>
            <a:endParaRPr lang="en-US" altLang="zh-TW" b="1" dirty="0">
              <a:solidFill>
                <a:srgbClr val="008000"/>
              </a:solidFill>
              <a:effectLst>
                <a:outerShdw blurRad="38100" dist="38100" dir="2700000" algn="tl">
                  <a:srgbClr val="000000">
                    <a:alpha val="43137"/>
                  </a:srgbClr>
                </a:outerShdw>
              </a:effectLst>
              <a:latin typeface="+mj-ea"/>
              <a:ea typeface="+mj-ea"/>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643182"/>
            <a:ext cx="2592288" cy="944566"/>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b="1" dirty="0">
                <a:solidFill>
                  <a:srgbClr val="FF9900"/>
                </a:solidFill>
                <a:effectLst>
                  <a:outerShdw blurRad="38100" dist="38100" dir="2700000" algn="tl">
                    <a:srgbClr val="000000">
                      <a:alpha val="43137"/>
                    </a:srgbClr>
                  </a:outerShdw>
                </a:effectLst>
                <a:latin typeface="+mj-ea"/>
                <a:ea typeface="+mj-ea"/>
              </a:rPr>
              <a:t>技術型及單科型</a:t>
            </a:r>
            <a:endParaRPr lang="en-US" altLang="zh-TW" b="1" dirty="0">
              <a:solidFill>
                <a:srgbClr val="FF9900"/>
              </a:solidFill>
              <a:effectLst>
                <a:outerShdw blurRad="38100" dist="38100" dir="2700000" algn="tl">
                  <a:srgbClr val="000000">
                    <a:alpha val="43137"/>
                  </a:srgbClr>
                </a:outerShdw>
              </a:effectLst>
              <a:latin typeface="+mj-ea"/>
              <a:ea typeface="+mj-ea"/>
            </a:endParaRPr>
          </a:p>
          <a:p>
            <a:pPr algn="ctr"/>
            <a:r>
              <a:rPr lang="zh-TW" altLang="en-US" b="1" dirty="0">
                <a:solidFill>
                  <a:srgbClr val="FF9900"/>
                </a:solidFill>
                <a:effectLst>
                  <a:outerShdw blurRad="38100" dist="38100" dir="2700000" algn="tl">
                    <a:srgbClr val="000000">
                      <a:alpha val="43137"/>
                    </a:srgbClr>
                  </a:outerShdw>
                </a:effectLst>
                <a:latin typeface="+mj-ea"/>
                <a:ea typeface="+mj-ea"/>
              </a:rPr>
              <a:t>免試獨招</a:t>
            </a:r>
          </a:p>
        </p:txBody>
      </p:sp>
      <p:sp>
        <p:nvSpPr>
          <p:cNvPr id="17" name="標題 1">
            <a:extLst>
              <a:ext uri="{FF2B5EF4-FFF2-40B4-BE49-F238E27FC236}">
                <a16:creationId xmlns:a16="http://schemas.microsoft.com/office/drawing/2014/main" id="{6E3B0A5C-7F0F-40D0-8EDC-88C982D578F3}"/>
              </a:ext>
            </a:extLst>
          </p:cNvPr>
          <p:cNvSpPr>
            <a:spLocks noGrp="1"/>
          </p:cNvSpPr>
          <p:nvPr>
            <p:ph type="title"/>
          </p:nvPr>
        </p:nvSpPr>
        <p:spPr>
          <a:xfrm>
            <a:off x="500034" y="285728"/>
            <a:ext cx="3286148" cy="1143000"/>
          </a:xfrm>
          <a:solidFill>
            <a:srgbClr val="CCFFCC"/>
          </a:solidFill>
          <a:ln w="63500">
            <a:solidFill>
              <a:srgbClr val="FF0000"/>
            </a:solidFill>
          </a:ln>
        </p:spPr>
        <p:txBody>
          <a:bodyPr/>
          <a:lstStyle/>
          <a:p>
            <a:r>
              <a:rPr lang="zh-TW" altLang="en-US" sz="4000" b="1" dirty="0">
                <a:effectLst>
                  <a:outerShdw blurRad="38100" dist="38100" dir="2700000" algn="tl">
                    <a:srgbClr val="000000">
                      <a:alpha val="43137"/>
                    </a:srgbClr>
                  </a:outerShdw>
                </a:effectLst>
                <a:latin typeface="標楷體" pitchFamily="65" charset="-120"/>
                <a:ea typeface="標楷體" pitchFamily="65" charset="-120"/>
              </a:rPr>
              <a:t>技職傾向學生</a:t>
            </a:r>
          </a:p>
        </p:txBody>
      </p:sp>
      <p:pic>
        <p:nvPicPr>
          <p:cNvPr id="480258" name="Picture 2" descr="ãäººç© åçãçåçæå°çµæ"/>
          <p:cNvPicPr>
            <a:picLocks noChangeAspect="1" noChangeArrowheads="1"/>
          </p:cNvPicPr>
          <p:nvPr/>
        </p:nvPicPr>
        <p:blipFill>
          <a:blip r:embed="rId2"/>
          <a:srcRect/>
          <a:stretch>
            <a:fillRect/>
          </a:stretch>
        </p:blipFill>
        <p:spPr bwMode="auto">
          <a:xfrm>
            <a:off x="3714744" y="2428868"/>
            <a:ext cx="1714500" cy="2667000"/>
          </a:xfrm>
          <a:prstGeom prst="rect">
            <a:avLst/>
          </a:prstGeom>
          <a:noFill/>
        </p:spPr>
      </p:pic>
    </p:spTree>
    <p:extLst>
      <p:ext uri="{BB962C8B-B14F-4D97-AF65-F5344CB8AC3E}">
        <p14:creationId xmlns:p14="http://schemas.microsoft.com/office/powerpoint/2010/main" val="3072130260"/>
      </p:ext>
    </p:extLst>
  </p:cSld>
  <p:clrMapOvr>
    <a:masterClrMapping/>
  </p:clrMapOvr>
  <p:transition advTm="5000">
    <p:cut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圖: 換頁接點 4">
            <a:extLst>
              <a:ext uri="{FF2B5EF4-FFF2-40B4-BE49-F238E27FC236}">
                <a16:creationId xmlns:a16="http://schemas.microsoft.com/office/drawing/2014/main" id="{908A2BCE-0016-4DA2-9C7C-C5DB06114D2A}"/>
              </a:ext>
            </a:extLst>
          </p:cNvPr>
          <p:cNvSpPr/>
          <p:nvPr/>
        </p:nvSpPr>
        <p:spPr>
          <a:xfrm>
            <a:off x="571472" y="4000504"/>
            <a:ext cx="1143008"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藝才班</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1857356" y="4000504"/>
            <a:ext cx="1285884"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專業群科</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甄選入學</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設計群科</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338828" cy="646331"/>
          </a:xfrm>
          <a:prstGeom prst="rect">
            <a:avLst/>
          </a:prstGeom>
          <a:noFill/>
        </p:spPr>
        <p:txBody>
          <a:bodyPr wrap="none" rtlCol="0">
            <a:spAutoFit/>
          </a:bodyPr>
          <a:lstStyle/>
          <a:p>
            <a:r>
              <a:rPr lang="zh-TW" altLang="en-US" dirty="0"/>
              <a:t>音樂、美術</a:t>
            </a:r>
            <a:endParaRPr lang="en-US" altLang="zh-TW" dirty="0"/>
          </a:p>
          <a:p>
            <a:r>
              <a:rPr lang="zh-TW" altLang="en-US" dirty="0"/>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3286116" y="4000504"/>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技藝技能優良甄審入學</a:t>
            </a:r>
            <a:endParaRPr lang="en-US" altLang="zh-TW" b="1" dirty="0">
              <a:latin typeface="微軟正黑體" panose="020B0604030504040204" pitchFamily="34" charset="-120"/>
              <a:ea typeface="微軟正黑體" panose="020B0604030504040204" pitchFamily="34" charset="-120"/>
            </a:endParaRPr>
          </a:p>
          <a:p>
            <a:pPr algn="ct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設計、藝術</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10" name="流程圖: 換頁接點 9">
            <a:extLst>
              <a:ext uri="{FF2B5EF4-FFF2-40B4-BE49-F238E27FC236}">
                <a16:creationId xmlns:a16="http://schemas.microsoft.com/office/drawing/2014/main" id="{65C6EE89-76AB-4BBE-8A52-E49A78FD64B8}"/>
              </a:ext>
            </a:extLst>
          </p:cNvPr>
          <p:cNvSpPr/>
          <p:nvPr/>
        </p:nvSpPr>
        <p:spPr>
          <a:xfrm>
            <a:off x="4857752" y="4000504"/>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七年一貫制</a:t>
            </a:r>
          </a:p>
        </p:txBody>
      </p:sp>
      <p:sp>
        <p:nvSpPr>
          <p:cNvPr id="12" name="標題 1">
            <a:extLst>
              <a:ext uri="{FF2B5EF4-FFF2-40B4-BE49-F238E27FC236}">
                <a16:creationId xmlns:a16="http://schemas.microsoft.com/office/drawing/2014/main" id="{6E3B0A5C-7F0F-40D0-8EDC-88C982D578F3}"/>
              </a:ext>
            </a:extLst>
          </p:cNvPr>
          <p:cNvSpPr>
            <a:spLocks noGrp="1"/>
          </p:cNvSpPr>
          <p:nvPr>
            <p:ph type="title"/>
          </p:nvPr>
        </p:nvSpPr>
        <p:spPr>
          <a:xfrm>
            <a:off x="500034" y="285728"/>
            <a:ext cx="3286148" cy="1143000"/>
          </a:xfrm>
          <a:solidFill>
            <a:srgbClr val="CCFFCC"/>
          </a:solidFill>
          <a:ln w="63500">
            <a:solidFill>
              <a:srgbClr val="FF0000"/>
            </a:solidFill>
          </a:ln>
        </p:spPr>
        <p:txBody>
          <a:bodyPr/>
          <a:lstStyle/>
          <a:p>
            <a:r>
              <a:rPr lang="zh-TW" altLang="en-US" sz="4000" b="1" dirty="0">
                <a:effectLst>
                  <a:outerShdw blurRad="38100" dist="38100" dir="2700000" algn="tl">
                    <a:srgbClr val="000000">
                      <a:alpha val="43137"/>
                    </a:srgbClr>
                  </a:outerShdw>
                </a:effectLst>
                <a:latin typeface="標楷體" pitchFamily="65" charset="-120"/>
                <a:ea typeface="標楷體" pitchFamily="65" charset="-120"/>
              </a:rPr>
              <a:t>才藝出眾學生</a:t>
            </a:r>
          </a:p>
        </p:txBody>
      </p:sp>
      <p:sp>
        <p:nvSpPr>
          <p:cNvPr id="13" name="流程圖: 換頁接點 12">
            <a:extLst>
              <a:ext uri="{FF2B5EF4-FFF2-40B4-BE49-F238E27FC236}">
                <a16:creationId xmlns:a16="http://schemas.microsoft.com/office/drawing/2014/main" id="{65C6EE89-76AB-4BBE-8A52-E49A78FD64B8}"/>
              </a:ext>
            </a:extLst>
          </p:cNvPr>
          <p:cNvSpPr/>
          <p:nvPr/>
        </p:nvSpPr>
        <p:spPr>
          <a:xfrm>
            <a:off x="6429388" y="4000504"/>
            <a:ext cx="10001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原住民</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藝能班</a:t>
            </a:r>
          </a:p>
        </p:txBody>
      </p:sp>
      <p:pic>
        <p:nvPicPr>
          <p:cNvPr id="479234" name="Picture 2" descr="ãäººç© åçãçåçæå°çµæ"/>
          <p:cNvPicPr>
            <a:picLocks noChangeAspect="1" noChangeArrowheads="1"/>
          </p:cNvPicPr>
          <p:nvPr/>
        </p:nvPicPr>
        <p:blipFill>
          <a:blip r:embed="rId2"/>
          <a:srcRect/>
          <a:stretch>
            <a:fillRect/>
          </a:stretch>
        </p:blipFill>
        <p:spPr bwMode="auto">
          <a:xfrm>
            <a:off x="3143240" y="1571612"/>
            <a:ext cx="4876800" cy="2133600"/>
          </a:xfrm>
          <a:prstGeom prst="rect">
            <a:avLst/>
          </a:prstGeom>
          <a:noFill/>
        </p:spPr>
      </p:pic>
      <p:sp>
        <p:nvSpPr>
          <p:cNvPr id="14" name="流程圖: 換頁接點 13">
            <a:extLst>
              <a:ext uri="{FF2B5EF4-FFF2-40B4-BE49-F238E27FC236}">
                <a16:creationId xmlns:a16="http://schemas.microsoft.com/office/drawing/2014/main" id="{65C6EE89-76AB-4BBE-8A52-E49A78FD64B8}"/>
              </a:ext>
            </a:extLst>
          </p:cNvPr>
          <p:cNvSpPr/>
          <p:nvPr/>
        </p:nvSpPr>
        <p:spPr>
          <a:xfrm>
            <a:off x="7572396" y="4000504"/>
            <a:ext cx="1285884"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技術型及單科型</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免試獨招</a:t>
            </a:r>
          </a:p>
        </p:txBody>
      </p:sp>
    </p:spTree>
    <p:extLst>
      <p:ext uri="{BB962C8B-B14F-4D97-AF65-F5344CB8AC3E}">
        <p14:creationId xmlns:p14="http://schemas.microsoft.com/office/powerpoint/2010/main" val="375371093"/>
      </p:ext>
    </p:extLst>
  </p:cSld>
  <p:clrMapOvr>
    <a:masterClrMapping/>
  </p:clrMapOvr>
  <p:transition advTm="5000">
    <p:cut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橢圓 4">
            <a:extLst>
              <a:ext uri="{FF2B5EF4-FFF2-40B4-BE49-F238E27FC236}">
                <a16:creationId xmlns:a16="http://schemas.microsoft.com/office/drawing/2014/main" id="{A71888DD-0C80-40A6-9A1A-CC667EC2F65D}"/>
              </a:ext>
            </a:extLst>
          </p:cNvPr>
          <p:cNvSpPr/>
          <p:nvPr/>
        </p:nvSpPr>
        <p:spPr>
          <a:xfrm>
            <a:off x="3714744" y="1643050"/>
            <a:ext cx="2575213" cy="1082400"/>
          </a:xfrm>
          <a:prstGeom prst="ellipse">
            <a:avLst/>
          </a:prstGeom>
          <a:no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715008" y="2786058"/>
            <a:ext cx="2371159" cy="1368152"/>
          </a:xfrm>
          <a:prstGeom prst="ellipse">
            <a:avLst/>
          </a:prstGeom>
          <a:no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643306" y="3143248"/>
            <a:ext cx="1714512" cy="1368152"/>
          </a:xfrm>
          <a:prstGeom prst="ellipse">
            <a:avLst/>
          </a:prstGeom>
          <a:no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運動績優</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甄審</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甄試</a:t>
            </a:r>
          </a:p>
        </p:txBody>
      </p:sp>
      <p:sp>
        <p:nvSpPr>
          <p:cNvPr id="11" name="標題 1">
            <a:extLst>
              <a:ext uri="{FF2B5EF4-FFF2-40B4-BE49-F238E27FC236}">
                <a16:creationId xmlns:a16="http://schemas.microsoft.com/office/drawing/2014/main" id="{6E3B0A5C-7F0F-40D0-8EDC-88C982D578F3}"/>
              </a:ext>
            </a:extLst>
          </p:cNvPr>
          <p:cNvSpPr>
            <a:spLocks noGrp="1"/>
          </p:cNvSpPr>
          <p:nvPr>
            <p:ph type="title"/>
          </p:nvPr>
        </p:nvSpPr>
        <p:spPr>
          <a:xfrm>
            <a:off x="500034" y="285728"/>
            <a:ext cx="3286148" cy="1143000"/>
          </a:xfrm>
          <a:solidFill>
            <a:srgbClr val="CCFFCC"/>
          </a:solidFill>
          <a:ln w="63500">
            <a:solidFill>
              <a:srgbClr val="FF0000"/>
            </a:solidFill>
          </a:ln>
        </p:spPr>
        <p:txBody>
          <a:bodyPr/>
          <a:lstStyle/>
          <a:p>
            <a:r>
              <a:rPr lang="zh-TW" altLang="en-US" sz="4000" b="1" dirty="0">
                <a:effectLst>
                  <a:outerShdw blurRad="38100" dist="38100" dir="2700000" algn="tl">
                    <a:srgbClr val="000000">
                      <a:alpha val="43137"/>
                    </a:srgbClr>
                  </a:outerShdw>
                </a:effectLst>
                <a:latin typeface="標楷體" pitchFamily="65" charset="-120"/>
                <a:ea typeface="標楷體" pitchFamily="65" charset="-120"/>
              </a:rPr>
              <a:t>體育專長學生</a:t>
            </a:r>
          </a:p>
        </p:txBody>
      </p:sp>
      <p:pic>
        <p:nvPicPr>
          <p:cNvPr id="478212" name="Picture 4" descr="ç¸éåç"/>
          <p:cNvPicPr>
            <a:picLocks noChangeAspect="1" noChangeArrowheads="1"/>
          </p:cNvPicPr>
          <p:nvPr/>
        </p:nvPicPr>
        <p:blipFill>
          <a:blip r:embed="rId2"/>
          <a:srcRect/>
          <a:stretch>
            <a:fillRect/>
          </a:stretch>
        </p:blipFill>
        <p:spPr bwMode="auto">
          <a:xfrm>
            <a:off x="571472" y="2071678"/>
            <a:ext cx="2571750" cy="1552575"/>
          </a:xfrm>
          <a:prstGeom prst="rect">
            <a:avLst/>
          </a:prstGeom>
          <a:noFill/>
        </p:spPr>
      </p:pic>
      <p:sp>
        <p:nvSpPr>
          <p:cNvPr id="478214" name="AutoShape 6" descr="ãç±çææ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478216" name="AutoShape 8" descr="ãç±çææ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478218" name="Picture 10" descr="ãææ¸è±ªãçåçæå°çµæ"/>
          <p:cNvPicPr>
            <a:picLocks noChangeAspect="1" noChangeArrowheads="1"/>
          </p:cNvPicPr>
          <p:nvPr/>
        </p:nvPicPr>
        <p:blipFill>
          <a:blip r:embed="rId3"/>
          <a:srcRect/>
          <a:stretch>
            <a:fillRect/>
          </a:stretch>
        </p:blipFill>
        <p:spPr bwMode="auto">
          <a:xfrm>
            <a:off x="6858016" y="428604"/>
            <a:ext cx="1493520" cy="1965960"/>
          </a:xfrm>
          <a:prstGeom prst="rect">
            <a:avLst/>
          </a:prstGeom>
          <a:noFill/>
        </p:spPr>
      </p:pic>
      <p:pic>
        <p:nvPicPr>
          <p:cNvPr id="478220" name="Picture 12" descr="ç¸éåç"/>
          <p:cNvPicPr>
            <a:picLocks noChangeAspect="1" noChangeArrowheads="1"/>
          </p:cNvPicPr>
          <p:nvPr/>
        </p:nvPicPr>
        <p:blipFill>
          <a:blip r:embed="rId4" cstate="print"/>
          <a:srcRect/>
          <a:stretch>
            <a:fillRect/>
          </a:stretch>
        </p:blipFill>
        <p:spPr bwMode="auto">
          <a:xfrm>
            <a:off x="4500562" y="357166"/>
            <a:ext cx="1524000" cy="1143000"/>
          </a:xfrm>
          <a:prstGeom prst="rect">
            <a:avLst/>
          </a:prstGeom>
          <a:noFill/>
        </p:spPr>
      </p:pic>
      <p:pic>
        <p:nvPicPr>
          <p:cNvPr id="478222" name="Picture 14" descr="ãæ´è³ç©ãçåçæå°çµæ"/>
          <p:cNvPicPr>
            <a:picLocks noChangeAspect="1" noChangeArrowheads="1"/>
          </p:cNvPicPr>
          <p:nvPr/>
        </p:nvPicPr>
        <p:blipFill>
          <a:blip r:embed="rId5" cstate="print"/>
          <a:srcRect/>
          <a:stretch>
            <a:fillRect/>
          </a:stretch>
        </p:blipFill>
        <p:spPr bwMode="auto">
          <a:xfrm>
            <a:off x="4357686" y="4857760"/>
            <a:ext cx="2364638" cy="1300277"/>
          </a:xfrm>
          <a:prstGeom prst="rect">
            <a:avLst/>
          </a:prstGeom>
          <a:noFill/>
        </p:spPr>
      </p:pic>
      <p:pic>
        <p:nvPicPr>
          <p:cNvPr id="478224" name="Picture 16" descr="ç¸éåç"/>
          <p:cNvPicPr>
            <a:picLocks noChangeAspect="1" noChangeArrowheads="1"/>
          </p:cNvPicPr>
          <p:nvPr/>
        </p:nvPicPr>
        <p:blipFill>
          <a:blip r:embed="rId6"/>
          <a:srcRect/>
          <a:stretch>
            <a:fillRect/>
          </a:stretch>
        </p:blipFill>
        <p:spPr bwMode="auto">
          <a:xfrm>
            <a:off x="6786578" y="4500570"/>
            <a:ext cx="1373505" cy="1643074"/>
          </a:xfrm>
          <a:prstGeom prst="rect">
            <a:avLst/>
          </a:prstGeom>
          <a:noFill/>
        </p:spPr>
      </p:pic>
      <p:pic>
        <p:nvPicPr>
          <p:cNvPr id="478226" name="Picture 18" descr="ãæ¥ä¿çãçåçæå°çµæ"/>
          <p:cNvPicPr>
            <a:picLocks noChangeAspect="1" noChangeArrowheads="1"/>
          </p:cNvPicPr>
          <p:nvPr/>
        </p:nvPicPr>
        <p:blipFill>
          <a:blip r:embed="rId7"/>
          <a:srcRect/>
          <a:stretch>
            <a:fillRect/>
          </a:stretch>
        </p:blipFill>
        <p:spPr bwMode="auto">
          <a:xfrm>
            <a:off x="1071538" y="4357694"/>
            <a:ext cx="2619375" cy="1743076"/>
          </a:xfrm>
          <a:prstGeom prst="rect">
            <a:avLst/>
          </a:prstGeom>
          <a:noFill/>
        </p:spPr>
      </p:pic>
    </p:spTree>
    <p:extLst>
      <p:ext uri="{BB962C8B-B14F-4D97-AF65-F5344CB8AC3E}">
        <p14:creationId xmlns:p14="http://schemas.microsoft.com/office/powerpoint/2010/main" val="275699953"/>
      </p:ext>
    </p:extLst>
  </p:cSld>
  <p:clrMapOvr>
    <a:masterClrMapping/>
  </p:clrMapOvr>
  <p:transition advTm="5000">
    <p:cut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E3B0A5C-7F0F-40D0-8EDC-88C982D578F3}"/>
              </a:ext>
            </a:extLst>
          </p:cNvPr>
          <p:cNvSpPr txBox="1">
            <a:spLocks/>
          </p:cNvSpPr>
          <p:nvPr/>
        </p:nvSpPr>
        <p:spPr bwMode="auto">
          <a:xfrm>
            <a:off x="500034" y="285728"/>
            <a:ext cx="3286148" cy="1143000"/>
          </a:xfrm>
          <a:prstGeom prst="rect">
            <a:avLst/>
          </a:prstGeom>
          <a:solidFill>
            <a:srgbClr val="CCFFCC"/>
          </a:solidFill>
          <a:ln w="635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標楷體" pitchFamily="65" charset="-120"/>
                <a:ea typeface="標楷體" pitchFamily="65" charset="-120"/>
                <a:cs typeface="+mj-cs"/>
              </a:rPr>
              <a:t>經濟弱勢學生</a:t>
            </a:r>
          </a:p>
        </p:txBody>
      </p:sp>
      <p:sp>
        <p:nvSpPr>
          <p:cNvPr id="11" name="淚滴形 10"/>
          <p:cNvSpPr/>
          <p:nvPr/>
        </p:nvSpPr>
        <p:spPr>
          <a:xfrm>
            <a:off x="428596" y="2071678"/>
            <a:ext cx="2214578" cy="1500198"/>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latin typeface="+mj-ea"/>
                <a:ea typeface="+mj-ea"/>
              </a:rPr>
              <a:t>產業特殊類科優先入學</a:t>
            </a:r>
          </a:p>
        </p:txBody>
      </p:sp>
      <p:sp>
        <p:nvSpPr>
          <p:cNvPr id="12" name="淚滴形 11"/>
          <p:cNvSpPr/>
          <p:nvPr/>
        </p:nvSpPr>
        <p:spPr>
          <a:xfrm>
            <a:off x="928662" y="4572008"/>
            <a:ext cx="2214578" cy="1214446"/>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latin typeface="+mj-ea"/>
                <a:ea typeface="+mj-ea"/>
              </a:rPr>
              <a:t>優先免試入學弱勢保障名額</a:t>
            </a:r>
          </a:p>
        </p:txBody>
      </p:sp>
      <p:sp>
        <p:nvSpPr>
          <p:cNvPr id="13" name="淚滴形 12"/>
          <p:cNvSpPr/>
          <p:nvPr/>
        </p:nvSpPr>
        <p:spPr>
          <a:xfrm>
            <a:off x="3357554" y="4572008"/>
            <a:ext cx="2428892" cy="1285884"/>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latin typeface="+mj-ea"/>
                <a:ea typeface="+mj-ea"/>
              </a:rPr>
              <a:t>建教班</a:t>
            </a:r>
            <a:r>
              <a:rPr lang="en-US" altLang="zh-TW" b="1" dirty="0">
                <a:solidFill>
                  <a:schemeClr val="tx1"/>
                </a:solidFill>
                <a:effectLst>
                  <a:outerShdw blurRad="38100" dist="38100" dir="2700000" algn="tl">
                    <a:srgbClr val="000000">
                      <a:alpha val="43137"/>
                    </a:srgbClr>
                  </a:outerShdw>
                </a:effectLst>
                <a:latin typeface="+mj-ea"/>
                <a:ea typeface="+mj-ea"/>
              </a:rPr>
              <a:t>/</a:t>
            </a:r>
            <a:r>
              <a:rPr lang="zh-TW" altLang="en-US" b="1" dirty="0">
                <a:solidFill>
                  <a:schemeClr val="tx1"/>
                </a:solidFill>
                <a:effectLst>
                  <a:outerShdw blurRad="38100" dist="38100" dir="2700000" algn="tl">
                    <a:srgbClr val="000000">
                      <a:alpha val="43137"/>
                    </a:srgbClr>
                  </a:outerShdw>
                </a:effectLst>
                <a:latin typeface="+mj-ea"/>
                <a:ea typeface="+mj-ea"/>
              </a:rPr>
              <a:t>產學班</a:t>
            </a:r>
            <a:r>
              <a:rPr lang="en-US" altLang="zh-TW" b="1" dirty="0">
                <a:solidFill>
                  <a:schemeClr val="tx1"/>
                </a:solidFill>
                <a:effectLst>
                  <a:outerShdw blurRad="38100" dist="38100" dir="2700000" algn="tl">
                    <a:srgbClr val="000000">
                      <a:alpha val="43137"/>
                    </a:srgbClr>
                  </a:outerShdw>
                </a:effectLst>
                <a:latin typeface="+mj-ea"/>
                <a:ea typeface="+mj-ea"/>
              </a:rPr>
              <a:t>/</a:t>
            </a:r>
          </a:p>
          <a:p>
            <a:pPr algn="ctr"/>
            <a:r>
              <a:rPr lang="zh-TW" altLang="en-US" b="1" dirty="0">
                <a:solidFill>
                  <a:schemeClr val="tx1"/>
                </a:solidFill>
                <a:effectLst>
                  <a:outerShdw blurRad="38100" dist="38100" dir="2700000" algn="tl">
                    <a:srgbClr val="000000">
                      <a:alpha val="43137"/>
                    </a:srgbClr>
                  </a:outerShdw>
                </a:effectLst>
                <a:latin typeface="+mj-ea"/>
                <a:ea typeface="+mj-ea"/>
              </a:rPr>
              <a:t>台德菁英班</a:t>
            </a:r>
          </a:p>
        </p:txBody>
      </p:sp>
      <p:sp>
        <p:nvSpPr>
          <p:cNvPr id="14" name="淚滴形 13"/>
          <p:cNvSpPr/>
          <p:nvPr/>
        </p:nvSpPr>
        <p:spPr>
          <a:xfrm>
            <a:off x="6143636" y="2428868"/>
            <a:ext cx="2428892" cy="1357322"/>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latin typeface="+mj-ea"/>
                <a:ea typeface="+mj-ea"/>
              </a:rPr>
              <a:t>完全</a:t>
            </a:r>
            <a:r>
              <a:rPr lang="en-US" altLang="zh-TW" b="1" dirty="0">
                <a:solidFill>
                  <a:schemeClr val="tx1"/>
                </a:solidFill>
                <a:effectLst>
                  <a:outerShdw blurRad="38100" dist="38100" dir="2700000" algn="tl">
                    <a:srgbClr val="000000">
                      <a:alpha val="43137"/>
                    </a:srgbClr>
                  </a:outerShdw>
                </a:effectLst>
                <a:latin typeface="+mj-ea"/>
                <a:ea typeface="+mj-ea"/>
              </a:rPr>
              <a:t>/</a:t>
            </a:r>
            <a:r>
              <a:rPr lang="zh-TW" altLang="en-US" b="1" dirty="0">
                <a:solidFill>
                  <a:schemeClr val="tx1"/>
                </a:solidFill>
                <a:effectLst>
                  <a:outerShdw blurRad="38100" dist="38100" dir="2700000" algn="tl">
                    <a:srgbClr val="000000">
                      <a:alpha val="43137"/>
                    </a:srgbClr>
                  </a:outerShdw>
                </a:effectLst>
                <a:latin typeface="+mj-ea"/>
                <a:ea typeface="+mj-ea"/>
              </a:rPr>
              <a:t>優先</a:t>
            </a:r>
            <a:r>
              <a:rPr lang="en-US" altLang="zh-TW" b="1" dirty="0">
                <a:solidFill>
                  <a:schemeClr val="tx1"/>
                </a:solidFill>
                <a:effectLst>
                  <a:outerShdw blurRad="38100" dist="38100" dir="2700000" algn="tl">
                    <a:srgbClr val="000000">
                      <a:alpha val="43137"/>
                    </a:srgbClr>
                  </a:outerShdw>
                </a:effectLst>
                <a:latin typeface="+mj-ea"/>
                <a:ea typeface="+mj-ea"/>
              </a:rPr>
              <a:t>/</a:t>
            </a:r>
            <a:r>
              <a:rPr lang="zh-TW" altLang="en-US" b="1" dirty="0">
                <a:solidFill>
                  <a:schemeClr val="tx1"/>
                </a:solidFill>
                <a:effectLst>
                  <a:outerShdw blurRad="38100" dist="38100" dir="2700000" algn="tl">
                    <a:srgbClr val="000000">
                      <a:alpha val="43137"/>
                    </a:srgbClr>
                  </a:outerShdw>
                </a:effectLst>
                <a:latin typeface="+mj-ea"/>
                <a:ea typeface="+mj-ea"/>
              </a:rPr>
              <a:t>分區</a:t>
            </a:r>
            <a:endParaRPr lang="en-US" altLang="zh-TW" b="1" dirty="0">
              <a:solidFill>
                <a:schemeClr val="tx1"/>
              </a:solidFill>
              <a:effectLst>
                <a:outerShdw blurRad="38100" dist="38100" dir="2700000" algn="tl">
                  <a:srgbClr val="000000">
                    <a:alpha val="43137"/>
                  </a:srgbClr>
                </a:outerShdw>
              </a:effectLst>
              <a:latin typeface="+mj-ea"/>
              <a:ea typeface="+mj-ea"/>
            </a:endParaRPr>
          </a:p>
          <a:p>
            <a:pPr algn="ctr"/>
            <a:r>
              <a:rPr lang="zh-TW" altLang="en-US" b="1" dirty="0">
                <a:solidFill>
                  <a:schemeClr val="tx1"/>
                </a:solidFill>
                <a:effectLst>
                  <a:outerShdw blurRad="38100" dist="38100" dir="2700000" algn="tl">
                    <a:srgbClr val="000000">
                      <a:alpha val="43137"/>
                    </a:srgbClr>
                  </a:outerShdw>
                </a:effectLst>
                <a:latin typeface="+mj-ea"/>
                <a:ea typeface="+mj-ea"/>
              </a:rPr>
              <a:t>免試入學</a:t>
            </a:r>
            <a:endParaRPr lang="en-US" altLang="zh-TW" b="1" dirty="0">
              <a:solidFill>
                <a:schemeClr val="tx1"/>
              </a:solidFill>
              <a:effectLst>
                <a:outerShdw blurRad="38100" dist="38100" dir="2700000" algn="tl">
                  <a:srgbClr val="000000">
                    <a:alpha val="43137"/>
                  </a:srgbClr>
                </a:outerShdw>
              </a:effectLst>
              <a:latin typeface="+mj-ea"/>
              <a:ea typeface="+mj-ea"/>
            </a:endParaRPr>
          </a:p>
          <a:p>
            <a:pPr algn="ctr"/>
            <a:r>
              <a:rPr lang="zh-TW" altLang="en-US" b="1" dirty="0">
                <a:solidFill>
                  <a:schemeClr val="tx1"/>
                </a:solidFill>
                <a:effectLst>
                  <a:outerShdw blurRad="38100" dist="38100" dir="2700000" algn="tl">
                    <a:srgbClr val="000000">
                      <a:alpha val="43137"/>
                    </a:srgbClr>
                  </a:outerShdw>
                </a:effectLst>
                <a:latin typeface="+mj-ea"/>
                <a:ea typeface="+mj-ea"/>
              </a:rPr>
              <a:t>選讀進修部</a:t>
            </a:r>
          </a:p>
        </p:txBody>
      </p:sp>
      <p:pic>
        <p:nvPicPr>
          <p:cNvPr id="15"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8926" y="2285992"/>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16" name="淚滴形 15"/>
          <p:cNvSpPr/>
          <p:nvPr/>
        </p:nvSpPr>
        <p:spPr>
          <a:xfrm>
            <a:off x="5286380" y="714356"/>
            <a:ext cx="1714512" cy="1357322"/>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latin typeface="+mj-ea"/>
                <a:ea typeface="+mj-ea"/>
              </a:rPr>
              <a:t>軍校</a:t>
            </a:r>
          </a:p>
        </p:txBody>
      </p:sp>
      <p:sp>
        <p:nvSpPr>
          <p:cNvPr id="17" name="淚滴形 16"/>
          <p:cNvSpPr/>
          <p:nvPr/>
        </p:nvSpPr>
        <p:spPr>
          <a:xfrm>
            <a:off x="6000760" y="4500570"/>
            <a:ext cx="2428892" cy="1357322"/>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latin typeface="+mj-ea"/>
                <a:ea typeface="+mj-ea"/>
              </a:rPr>
              <a:t>實用技能學程</a:t>
            </a:r>
          </a:p>
        </p:txBody>
      </p:sp>
    </p:spTree>
    <p:extLst>
      <p:ext uri="{BB962C8B-B14F-4D97-AF65-F5344CB8AC3E}">
        <p14:creationId xmlns:p14="http://schemas.microsoft.com/office/powerpoint/2010/main" val="1067547291"/>
      </p:ext>
    </p:extLst>
  </p:cSld>
  <p:clrMapOvr>
    <a:masterClrMapping/>
  </p:clrMapOvr>
  <p:transition advTm="5000">
    <p:cut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E3B0A5C-7F0F-40D0-8EDC-88C982D578F3}"/>
              </a:ext>
            </a:extLst>
          </p:cNvPr>
          <p:cNvSpPr txBox="1">
            <a:spLocks/>
          </p:cNvSpPr>
          <p:nvPr/>
        </p:nvSpPr>
        <p:spPr bwMode="auto">
          <a:xfrm>
            <a:off x="500034" y="285728"/>
            <a:ext cx="3286148" cy="1143000"/>
          </a:xfrm>
          <a:prstGeom prst="rect">
            <a:avLst/>
          </a:prstGeom>
          <a:solidFill>
            <a:srgbClr val="CCFFCC"/>
          </a:solidFill>
          <a:ln w="635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標楷體" pitchFamily="65" charset="-120"/>
                <a:ea typeface="標楷體" pitchFamily="65" charset="-120"/>
                <a:cs typeface="+mj-cs"/>
              </a:rPr>
              <a:t>原住民學生</a:t>
            </a:r>
          </a:p>
        </p:txBody>
      </p:sp>
      <p:sp>
        <p:nvSpPr>
          <p:cNvPr id="9" name="匾額 8"/>
          <p:cNvSpPr/>
          <p:nvPr/>
        </p:nvSpPr>
        <p:spPr>
          <a:xfrm>
            <a:off x="1214414" y="2357430"/>
            <a:ext cx="2643206" cy="1143008"/>
          </a:xfrm>
          <a:prstGeom prst="plaque">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rPr>
              <a:t>原住民藝能班</a:t>
            </a:r>
          </a:p>
        </p:txBody>
      </p:sp>
      <p:sp>
        <p:nvSpPr>
          <p:cNvPr id="11" name="匾額 10"/>
          <p:cNvSpPr/>
          <p:nvPr/>
        </p:nvSpPr>
        <p:spPr>
          <a:xfrm>
            <a:off x="5214942" y="785794"/>
            <a:ext cx="2643206" cy="1143008"/>
          </a:xfrm>
          <a:prstGeom prst="plaque">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rPr>
              <a:t>各入學管道</a:t>
            </a:r>
            <a:endParaRPr lang="en-US" altLang="zh-TW" b="1" dirty="0">
              <a:solidFill>
                <a:schemeClr val="tx1"/>
              </a:solidFill>
              <a:effectLst>
                <a:outerShdw blurRad="38100" dist="38100" dir="2700000" algn="tl">
                  <a:srgbClr val="000000">
                    <a:alpha val="43137"/>
                  </a:srgbClr>
                </a:outerShdw>
              </a:effectLst>
            </a:endParaRPr>
          </a:p>
          <a:p>
            <a:pPr algn="ctr"/>
            <a:r>
              <a:rPr lang="zh-TW" altLang="en-US" b="1" dirty="0">
                <a:solidFill>
                  <a:schemeClr val="tx1"/>
                </a:solidFill>
                <a:effectLst>
                  <a:outerShdw blurRad="38100" dist="38100" dir="2700000" algn="tl">
                    <a:srgbClr val="000000">
                      <a:alpha val="43137"/>
                    </a:srgbClr>
                  </a:outerShdw>
                </a:effectLst>
              </a:rPr>
              <a:t>均提供</a:t>
            </a:r>
            <a:r>
              <a:rPr lang="en-US" altLang="zh-TW" b="1" dirty="0">
                <a:solidFill>
                  <a:schemeClr val="tx1"/>
                </a:solidFill>
                <a:effectLst>
                  <a:outerShdw blurRad="38100" dist="38100" dir="2700000" algn="tl">
                    <a:srgbClr val="000000">
                      <a:alpha val="43137"/>
                    </a:srgbClr>
                  </a:outerShdw>
                </a:effectLst>
              </a:rPr>
              <a:t>2%</a:t>
            </a:r>
            <a:r>
              <a:rPr lang="zh-TW" altLang="en-US" b="1" dirty="0">
                <a:solidFill>
                  <a:schemeClr val="tx1"/>
                </a:solidFill>
                <a:effectLst>
                  <a:outerShdw blurRad="38100" dist="38100" dir="2700000" algn="tl">
                    <a:srgbClr val="000000">
                      <a:alpha val="43137"/>
                    </a:srgbClr>
                  </a:outerShdw>
                </a:effectLst>
              </a:rPr>
              <a:t>外加名額</a:t>
            </a:r>
          </a:p>
        </p:txBody>
      </p:sp>
      <p:sp>
        <p:nvSpPr>
          <p:cNvPr id="475138" name="AutoShape 2" descr="ãåä½æ°è¡¨æ¼åç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475140" name="AutoShape 4" descr="ãåä½æ°è¡¨æ¼åç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475142" name="Picture 6" descr="ãåä½æ°è¡¨æ¼åçãçåçæå°çµæ"/>
          <p:cNvPicPr>
            <a:picLocks noChangeAspect="1" noChangeArrowheads="1"/>
          </p:cNvPicPr>
          <p:nvPr/>
        </p:nvPicPr>
        <p:blipFill>
          <a:blip r:embed="rId2" cstate="print"/>
          <a:srcRect/>
          <a:stretch>
            <a:fillRect/>
          </a:stretch>
        </p:blipFill>
        <p:spPr bwMode="auto">
          <a:xfrm>
            <a:off x="571472" y="4429132"/>
            <a:ext cx="1524000" cy="1015365"/>
          </a:xfrm>
          <a:prstGeom prst="rect">
            <a:avLst/>
          </a:prstGeom>
          <a:noFill/>
        </p:spPr>
      </p:pic>
      <p:pic>
        <p:nvPicPr>
          <p:cNvPr id="475146" name="Picture 10" descr="ãåä½æ°è¡¨æ¼åçãçåçæå°çµæ"/>
          <p:cNvPicPr>
            <a:picLocks noChangeAspect="1" noChangeArrowheads="1"/>
          </p:cNvPicPr>
          <p:nvPr/>
        </p:nvPicPr>
        <p:blipFill>
          <a:blip r:embed="rId3" cstate="print"/>
          <a:srcRect/>
          <a:stretch>
            <a:fillRect/>
          </a:stretch>
        </p:blipFill>
        <p:spPr bwMode="auto">
          <a:xfrm>
            <a:off x="2214546" y="5000636"/>
            <a:ext cx="1500198" cy="928694"/>
          </a:xfrm>
          <a:prstGeom prst="rect">
            <a:avLst/>
          </a:prstGeom>
          <a:noFill/>
        </p:spPr>
      </p:pic>
      <p:pic>
        <p:nvPicPr>
          <p:cNvPr id="475148" name="Picture 12" descr="ãåä½æ°è¡¨æ¼åçãçåçæå°çµæ"/>
          <p:cNvPicPr>
            <a:picLocks noChangeAspect="1" noChangeArrowheads="1"/>
          </p:cNvPicPr>
          <p:nvPr/>
        </p:nvPicPr>
        <p:blipFill>
          <a:blip r:embed="rId4" cstate="print"/>
          <a:srcRect/>
          <a:stretch>
            <a:fillRect/>
          </a:stretch>
        </p:blipFill>
        <p:spPr bwMode="auto">
          <a:xfrm>
            <a:off x="3786182" y="4429132"/>
            <a:ext cx="1500198" cy="982662"/>
          </a:xfrm>
          <a:prstGeom prst="rect">
            <a:avLst/>
          </a:prstGeom>
          <a:noFill/>
        </p:spPr>
      </p:pic>
      <p:pic>
        <p:nvPicPr>
          <p:cNvPr id="475150" name="Picture 14" descr="http://www.sec.isu.edu.tw/isu_news/attach/2008-3-31AM103903_197135.jpg"/>
          <p:cNvPicPr>
            <a:picLocks noChangeAspect="1" noChangeArrowheads="1"/>
          </p:cNvPicPr>
          <p:nvPr/>
        </p:nvPicPr>
        <p:blipFill>
          <a:blip r:embed="rId5" cstate="print"/>
          <a:srcRect/>
          <a:stretch>
            <a:fillRect/>
          </a:stretch>
        </p:blipFill>
        <p:spPr bwMode="auto">
          <a:xfrm>
            <a:off x="5357818" y="5000636"/>
            <a:ext cx="1463040" cy="919352"/>
          </a:xfrm>
          <a:prstGeom prst="rect">
            <a:avLst/>
          </a:prstGeom>
          <a:noFill/>
        </p:spPr>
      </p:pic>
      <p:pic>
        <p:nvPicPr>
          <p:cNvPr id="475152" name="Picture 16" descr="ãåä½æ°è¡¨æ¼åçãçåçæå°çµæ"/>
          <p:cNvPicPr>
            <a:picLocks noChangeAspect="1" noChangeArrowheads="1"/>
          </p:cNvPicPr>
          <p:nvPr/>
        </p:nvPicPr>
        <p:blipFill>
          <a:blip r:embed="rId6" cstate="print"/>
          <a:srcRect/>
          <a:stretch>
            <a:fillRect/>
          </a:stretch>
        </p:blipFill>
        <p:spPr bwMode="auto">
          <a:xfrm>
            <a:off x="6929454" y="4429132"/>
            <a:ext cx="1514480" cy="857256"/>
          </a:xfrm>
          <a:prstGeom prst="rect">
            <a:avLst/>
          </a:prstGeom>
          <a:noFill/>
        </p:spPr>
      </p:pic>
      <p:sp>
        <p:nvSpPr>
          <p:cNvPr id="12" name="匾額 11"/>
          <p:cNvSpPr/>
          <p:nvPr/>
        </p:nvSpPr>
        <p:spPr>
          <a:xfrm>
            <a:off x="4500562" y="2357430"/>
            <a:ext cx="3357586" cy="718940"/>
          </a:xfrm>
          <a:prstGeom prst="plaque">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rPr>
              <a:t>慈濟科大護理科原住民專班</a:t>
            </a:r>
          </a:p>
        </p:txBody>
      </p:sp>
      <p:sp>
        <p:nvSpPr>
          <p:cNvPr id="13" name="匾額 12">
            <a:extLst>
              <a:ext uri="{FF2B5EF4-FFF2-40B4-BE49-F238E27FC236}">
                <a16:creationId xmlns:a16="http://schemas.microsoft.com/office/drawing/2014/main" id="{2BD8B338-5FDF-4B72-A0BB-8B3F57612FBA}"/>
              </a:ext>
            </a:extLst>
          </p:cNvPr>
          <p:cNvSpPr/>
          <p:nvPr/>
        </p:nvSpPr>
        <p:spPr>
          <a:xfrm>
            <a:off x="4497099" y="3286124"/>
            <a:ext cx="3357586" cy="718940"/>
          </a:xfrm>
          <a:prstGeom prst="plaque">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chemeClr val="tx1"/>
                </a:solidFill>
                <a:effectLst>
                  <a:outerShdw blurRad="38100" dist="38100" dir="2700000" algn="tl">
                    <a:srgbClr val="000000">
                      <a:alpha val="43137"/>
                    </a:srgbClr>
                  </a:outerShdw>
                </a:effectLst>
              </a:rPr>
              <a:t>台南護專老人服務事業科原住民專班</a:t>
            </a:r>
          </a:p>
        </p:txBody>
      </p:sp>
    </p:spTree>
    <p:extLst>
      <p:ext uri="{BB962C8B-B14F-4D97-AF65-F5344CB8AC3E}">
        <p14:creationId xmlns:p14="http://schemas.microsoft.com/office/powerpoint/2010/main" val="2075314865"/>
      </p:ext>
    </p:extLst>
  </p:cSld>
  <p:clrMapOvr>
    <a:masterClrMapping/>
  </p:clrMapOvr>
  <p:transition advTm="5000">
    <p:cut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心形 4">
            <a:extLst>
              <a:ext uri="{FF2B5EF4-FFF2-40B4-BE49-F238E27FC236}">
                <a16:creationId xmlns:a16="http://schemas.microsoft.com/office/drawing/2014/main" id="{BA265EF2-D95A-46A7-9EDA-3AA360D7D24A}"/>
              </a:ext>
            </a:extLst>
          </p:cNvPr>
          <p:cNvSpPr/>
          <p:nvPr/>
        </p:nvSpPr>
        <p:spPr>
          <a:xfrm>
            <a:off x="1659523" y="1791406"/>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500298" y="4000504"/>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t>各入學管道均提供</a:t>
            </a:r>
            <a:r>
              <a:rPr lang="en-US" altLang="zh-TW" dirty="0"/>
              <a:t>2%</a:t>
            </a:r>
            <a:r>
              <a:rPr lang="zh-TW" altLang="en-US" dirty="0"/>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211960" y="2204864"/>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9500000">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0" name="標題 1">
            <a:extLst>
              <a:ext uri="{FF2B5EF4-FFF2-40B4-BE49-F238E27FC236}">
                <a16:creationId xmlns:a16="http://schemas.microsoft.com/office/drawing/2014/main" id="{6E3B0A5C-7F0F-40D0-8EDC-88C982D578F3}"/>
              </a:ext>
            </a:extLst>
          </p:cNvPr>
          <p:cNvSpPr txBox="1">
            <a:spLocks/>
          </p:cNvSpPr>
          <p:nvPr/>
        </p:nvSpPr>
        <p:spPr bwMode="auto">
          <a:xfrm>
            <a:off x="500034" y="285728"/>
            <a:ext cx="3286148" cy="1143000"/>
          </a:xfrm>
          <a:prstGeom prst="rect">
            <a:avLst/>
          </a:prstGeom>
          <a:solidFill>
            <a:srgbClr val="CCFFCC"/>
          </a:solidFill>
          <a:ln w="635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標楷體" pitchFamily="65" charset="-120"/>
                <a:ea typeface="標楷體" pitchFamily="65" charset="-120"/>
                <a:cs typeface="+mj-cs"/>
              </a:rPr>
              <a:t>身心障礙學生</a:t>
            </a:r>
          </a:p>
        </p:txBody>
      </p:sp>
      <p:pic>
        <p:nvPicPr>
          <p:cNvPr id="558082" name="Picture 2" descr="åå°å°æåï¼3å¤§ç¶å¸ å¡éäººç© åå¯æ"/>
          <p:cNvPicPr>
            <a:picLocks noChangeAspect="1" noChangeArrowheads="1"/>
          </p:cNvPicPr>
          <p:nvPr/>
        </p:nvPicPr>
        <p:blipFill>
          <a:blip r:embed="rId2"/>
          <a:srcRect/>
          <a:stretch>
            <a:fillRect/>
          </a:stretch>
        </p:blipFill>
        <p:spPr bwMode="auto">
          <a:xfrm>
            <a:off x="5357818" y="1142984"/>
            <a:ext cx="2952750" cy="2190750"/>
          </a:xfrm>
          <a:prstGeom prst="rect">
            <a:avLst/>
          </a:prstGeom>
          <a:noFill/>
        </p:spPr>
      </p:pic>
    </p:spTree>
    <p:extLst>
      <p:ext uri="{BB962C8B-B14F-4D97-AF65-F5344CB8AC3E}">
        <p14:creationId xmlns:p14="http://schemas.microsoft.com/office/powerpoint/2010/main" val="2872908684"/>
      </p:ext>
    </p:extLst>
  </p:cSld>
  <p:clrMapOvr>
    <a:masterClrMapping/>
  </p:clrMapOvr>
  <p:transition advTm="5000">
    <p:cut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1043608" y="2276872"/>
            <a:ext cx="2304256" cy="2765108"/>
          </a:xfrm>
          <a:prstGeom prst="rect">
            <a:avLst/>
          </a:prstGeom>
        </p:spPr>
      </p:pic>
      <p:sp>
        <p:nvSpPr>
          <p:cNvPr id="5" name="平行四邊形 4">
            <a:extLst>
              <a:ext uri="{FF2B5EF4-FFF2-40B4-BE49-F238E27FC236}">
                <a16:creationId xmlns:a16="http://schemas.microsoft.com/office/drawing/2014/main" id="{6A84B941-4189-4E8D-AFF4-EE2A72869947}"/>
              </a:ext>
            </a:extLst>
          </p:cNvPr>
          <p:cNvSpPr/>
          <p:nvPr/>
        </p:nvSpPr>
        <p:spPr>
          <a:xfrm>
            <a:off x="4214810" y="2285992"/>
            <a:ext cx="3600400" cy="518931"/>
          </a:xfrm>
          <a:prstGeom prst="parallelogram">
            <a:avLst/>
          </a:prstGeom>
          <a:gradFill>
            <a:gsLst>
              <a:gs pos="0">
                <a:srgbClr val="9966FF"/>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effectLst>
                  <a:outerShdw blurRad="38100" dist="38100" dir="2700000" algn="tl">
                    <a:srgbClr val="000000">
                      <a:alpha val="43137"/>
                    </a:srgbClr>
                  </a:outerShdw>
                </a:effectLst>
              </a:rPr>
              <a:t>優先免試入學</a:t>
            </a:r>
          </a:p>
        </p:txBody>
      </p:sp>
      <p:sp>
        <p:nvSpPr>
          <p:cNvPr id="6" name="平行四邊形 5">
            <a:extLst>
              <a:ext uri="{FF2B5EF4-FFF2-40B4-BE49-F238E27FC236}">
                <a16:creationId xmlns:a16="http://schemas.microsoft.com/office/drawing/2014/main" id="{718DB7BF-79BA-4F3A-9484-0C9A2A8A7AF7}"/>
              </a:ext>
            </a:extLst>
          </p:cNvPr>
          <p:cNvSpPr/>
          <p:nvPr/>
        </p:nvSpPr>
        <p:spPr>
          <a:xfrm>
            <a:off x="4214810" y="4071942"/>
            <a:ext cx="3528392"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effectLst>
                  <a:outerShdw blurRad="38100" dist="38100" dir="2700000" algn="tl">
                    <a:srgbClr val="000000">
                      <a:alpha val="43137"/>
                    </a:srgbClr>
                  </a:outerShdw>
                </a:effectLst>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286248" y="1357298"/>
            <a:ext cx="3528392" cy="518931"/>
          </a:xfrm>
          <a:prstGeom prst="parallelogram">
            <a:avLst/>
          </a:prstGeom>
          <a:gradFill>
            <a:gsLst>
              <a:gs pos="0">
                <a:srgbClr val="9966FF"/>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effectLst>
                  <a:outerShdw blurRad="38100" dist="38100" dir="2700000" algn="tl">
                    <a:srgbClr val="000000">
                      <a:alpha val="43137"/>
                    </a:srgbClr>
                  </a:outerShdw>
                </a:effectLst>
              </a:rPr>
              <a:t>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4214810" y="4929198"/>
            <a:ext cx="3528392" cy="820462"/>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effectLst>
                  <a:outerShdw blurRad="38100" dist="38100" dir="2700000" algn="tl">
                    <a:srgbClr val="000000">
                      <a:alpha val="43137"/>
                    </a:srgbClr>
                  </a:outerShdw>
                </a:effectLst>
              </a:rPr>
              <a:t>五專優先免試入學</a:t>
            </a:r>
            <a:endParaRPr lang="en-US" altLang="zh-TW" b="1" dirty="0">
              <a:effectLst>
                <a:outerShdw blurRad="38100" dist="38100" dir="2700000" algn="tl">
                  <a:srgbClr val="000000">
                    <a:alpha val="43137"/>
                  </a:srgbClr>
                </a:outerShdw>
              </a:effectLst>
            </a:endParaRPr>
          </a:p>
          <a:p>
            <a:pPr algn="ctr"/>
            <a:r>
              <a:rPr lang="zh-TW" altLang="en-US" b="1" dirty="0">
                <a:effectLst>
                  <a:outerShdw blurRad="38100" dist="38100" dir="2700000" algn="tl">
                    <a:srgbClr val="000000">
                      <a:alpha val="43137"/>
                    </a:srgbClr>
                  </a:outerShdw>
                </a:effectLst>
              </a:rPr>
              <a:t>五專聯合免試入學</a:t>
            </a:r>
          </a:p>
        </p:txBody>
      </p:sp>
      <p:sp>
        <p:nvSpPr>
          <p:cNvPr id="11" name="標題 1">
            <a:extLst>
              <a:ext uri="{FF2B5EF4-FFF2-40B4-BE49-F238E27FC236}">
                <a16:creationId xmlns:a16="http://schemas.microsoft.com/office/drawing/2014/main" id="{6E3B0A5C-7F0F-40D0-8EDC-88C982D578F3}"/>
              </a:ext>
            </a:extLst>
          </p:cNvPr>
          <p:cNvSpPr txBox="1">
            <a:spLocks/>
          </p:cNvSpPr>
          <p:nvPr/>
        </p:nvSpPr>
        <p:spPr bwMode="auto">
          <a:xfrm>
            <a:off x="500034" y="285728"/>
            <a:ext cx="3286148" cy="1143000"/>
          </a:xfrm>
          <a:prstGeom prst="rect">
            <a:avLst/>
          </a:prstGeom>
          <a:solidFill>
            <a:srgbClr val="CCFFCC"/>
          </a:solidFill>
          <a:ln w="635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標楷體" pitchFamily="65" charset="-120"/>
                <a:ea typeface="標楷體" pitchFamily="65" charset="-120"/>
                <a:cs typeface="+mj-cs"/>
              </a:rPr>
              <a:t>一般學生</a:t>
            </a:r>
          </a:p>
        </p:txBody>
      </p:sp>
      <p:sp>
        <p:nvSpPr>
          <p:cNvPr id="12" name="平行四邊形 11">
            <a:extLst>
              <a:ext uri="{FF2B5EF4-FFF2-40B4-BE49-F238E27FC236}">
                <a16:creationId xmlns:a16="http://schemas.microsoft.com/office/drawing/2014/main" id="{6A84B941-4189-4E8D-AFF4-EE2A72869947}"/>
              </a:ext>
            </a:extLst>
          </p:cNvPr>
          <p:cNvSpPr/>
          <p:nvPr/>
        </p:nvSpPr>
        <p:spPr>
          <a:xfrm>
            <a:off x="4214810" y="3214686"/>
            <a:ext cx="3600400" cy="518931"/>
          </a:xfrm>
          <a:prstGeom prst="parallelogram">
            <a:avLst/>
          </a:prstGeom>
          <a:gradFill>
            <a:gsLst>
              <a:gs pos="0">
                <a:srgbClr val="9966FF"/>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effectLst>
                  <a:outerShdw blurRad="38100" dist="38100" dir="2700000" algn="tl">
                    <a:srgbClr val="000000">
                      <a:alpha val="43137"/>
                    </a:srgbClr>
                  </a:outerShdw>
                </a:effectLst>
              </a:rPr>
              <a:t>基北區免試入學</a:t>
            </a:r>
          </a:p>
        </p:txBody>
      </p:sp>
    </p:spTree>
    <p:extLst>
      <p:ext uri="{BB962C8B-B14F-4D97-AF65-F5344CB8AC3E}">
        <p14:creationId xmlns:p14="http://schemas.microsoft.com/office/powerpoint/2010/main" val="970403529"/>
      </p:ext>
    </p:extLst>
  </p:cSld>
  <p:clrMapOvr>
    <a:masterClrMapping/>
  </p:clrMapOvr>
  <p:transition advTm="5000">
    <p:cut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75"/>
          <p:cNvGraphicFramePr>
            <a:graphicFrameLocks noGrp="1"/>
          </p:cNvGraphicFramePr>
          <p:nvPr>
            <p:extLst/>
          </p:nvPr>
        </p:nvGraphicFramePr>
        <p:xfrm>
          <a:off x="357158" y="2714620"/>
          <a:ext cx="8424862" cy="3095628"/>
        </p:xfrm>
        <a:graphic>
          <a:graphicData uri="http://schemas.openxmlformats.org/drawingml/2006/table">
            <a:tbl>
              <a:tblPr/>
              <a:tblGrid>
                <a:gridCol w="1565275">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4587">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tblGrid>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學年度</a:t>
                      </a:r>
                      <a:endParaRPr kumimoji="1" lang="zh-TW" altLang="en-US" sz="20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108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109</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3000" b="1" i="0" u="none" strike="noStrike" kern="1200" cap="none" normalizeH="0" baseline="0" dirty="0">
                          <a:ln>
                            <a:noFill/>
                          </a:ln>
                          <a:solidFill>
                            <a:srgbClr val="7030A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110</a:t>
                      </a:r>
                      <a:endParaRPr kumimoji="1" lang="zh-TW" altLang="zh-TW" sz="3000" b="1" i="0" u="none" strike="noStrike" kern="1200" cap="none" normalizeH="0" baseline="0" dirty="0">
                        <a:ln>
                          <a:noFill/>
                        </a:ln>
                        <a:solidFill>
                          <a:srgbClr val="7030A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111</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112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113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全國人數</a:t>
                      </a:r>
                      <a:endParaRPr kumimoji="1" lang="zh-TW"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211,571</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206,977</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199,873</a:t>
                      </a:r>
                      <a:endParaRPr kumimoji="1" lang="zh-TW" altLang="zh-TW" sz="2000" b="1" i="0" u="none" strike="noStrike" kern="1200" cap="none" normalizeH="0" baseline="0" dirty="0">
                        <a:ln>
                          <a:noFill/>
                        </a:ln>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197,575</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191,045</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174,243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6633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基隆市</a:t>
                      </a:r>
                      <a:endParaRPr kumimoji="1" lang="zh-TW" altLang="en-US" sz="2000" b="1" i="0" u="none" strike="noStrike" cap="none" normalizeH="0" baseline="0" dirty="0">
                        <a:ln>
                          <a:noFill/>
                        </a:ln>
                        <a:solidFill>
                          <a:srgbClr val="663300"/>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3,109</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3,003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6633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2,828</a:t>
                      </a:r>
                      <a:endParaRPr kumimoji="1" lang="zh-TW" altLang="zh-TW" sz="2000" b="1" i="0" u="none" strike="noStrike" kern="1200" cap="none" normalizeH="0" baseline="0" dirty="0">
                        <a:ln>
                          <a:noFill/>
                        </a:ln>
                        <a:solidFill>
                          <a:srgbClr val="6633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2,784</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2,690</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2,428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008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臺北市</a:t>
                      </a:r>
                      <a:endParaRPr kumimoji="1" lang="zh-TW" altLang="en-US" sz="2000" b="1" i="0" u="none" strike="noStrike" cap="none" normalizeH="0" baseline="0" dirty="0">
                        <a:ln>
                          <a:noFill/>
                        </a:ln>
                        <a:solidFill>
                          <a:srgbClr val="008000"/>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20,366</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21,293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008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20,466</a:t>
                      </a:r>
                      <a:endParaRPr kumimoji="1" lang="zh-TW" altLang="zh-TW" sz="2000" b="1" i="0" u="none" strike="noStrike" kern="1200" cap="none" normalizeH="0" baseline="0" dirty="0">
                        <a:ln>
                          <a:noFill/>
                        </a:ln>
                        <a:solidFill>
                          <a:srgbClr val="008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20,891</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20,150</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19,332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新北市</a:t>
                      </a:r>
                      <a:endParaRPr kumimoji="1" lang="zh-TW" alt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33,493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32,042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31,356</a:t>
                      </a:r>
                      <a:endParaRPr kumimoji="1" lang="zh-TW" altLang="zh-TW" sz="20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31,490</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30,422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27,818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基北區合計</a:t>
                      </a:r>
                      <a:endParaRPr kumimoji="1" lang="zh-TW" altLang="en-US" sz="2000" b="1" i="0" u="none" strike="noStrike" cap="none" normalizeH="0" baseline="0" dirty="0">
                        <a:ln>
                          <a:noFill/>
                        </a:ln>
                        <a:solidFill>
                          <a:srgbClr val="3333FF"/>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56,968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56,338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54,650</a:t>
                      </a:r>
                      <a:endParaRPr kumimoji="1" lang="zh-TW" altLang="zh-TW" sz="2000" b="1" i="0" u="none" strike="noStrike" kern="1200"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55,165</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53,262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49,578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5"/>
                  </a:ext>
                </a:extLst>
              </a:tr>
            </a:tbl>
          </a:graphicData>
        </a:graphic>
      </p:graphicFrame>
      <p:sp>
        <p:nvSpPr>
          <p:cNvPr id="3" name="Rectangle 4"/>
          <p:cNvSpPr txBox="1">
            <a:spLocks/>
          </p:cNvSpPr>
          <p:nvPr/>
        </p:nvSpPr>
        <p:spPr bwMode="auto">
          <a:xfrm>
            <a:off x="357158" y="642918"/>
            <a:ext cx="8429684" cy="1928826"/>
          </a:xfrm>
          <a:prstGeom prst="rect">
            <a:avLst/>
          </a:prstGeom>
          <a:solidFill>
            <a:srgbClr val="CCFFCC"/>
          </a:solidFill>
          <a:ln w="12700">
            <a:solidFill>
              <a:srgbClr val="3333FF"/>
            </a:solidFill>
            <a:miter lim="800000"/>
            <a:headEnd/>
            <a:tailEnd/>
          </a:ln>
        </p:spPr>
        <p:txBody>
          <a:bodyPr anchor="ctr"/>
          <a:lstStyle/>
          <a:p>
            <a:pPr eaLnBrk="0" hangingPunct="0">
              <a:defRPr/>
            </a:pPr>
            <a:r>
              <a:rPr lang="en-US" altLang="zh-TW" sz="3600" dirty="0">
                <a:solidFill>
                  <a:srgbClr val="0000FF"/>
                </a:solidFill>
                <a:effectLst>
                  <a:outerShdw blurRad="38100" dist="38100" dir="2700000" algn="tl">
                    <a:srgbClr val="000000"/>
                  </a:outerShdw>
                </a:effectLst>
                <a:latin typeface="Times New Roman" pitchFamily="18" charset="0"/>
                <a:cs typeface="Times New Roman" pitchFamily="18" charset="0"/>
              </a:rPr>
              <a:t>1</a:t>
            </a:r>
            <a:r>
              <a:rPr lang="en-US" altLang="zh-TW" sz="3600" b="1" dirty="0">
                <a:solidFill>
                  <a:srgbClr val="0000FF"/>
                </a:solidFill>
                <a:effectLst>
                  <a:outerShdw blurRad="38100" dist="38100" dir="2700000" algn="tl">
                    <a:srgbClr val="000000"/>
                  </a:outerShdw>
                </a:effectLst>
                <a:latin typeface="Times New Roman" pitchFamily="18" charset="0"/>
                <a:cs typeface="Times New Roman" pitchFamily="18" charset="0"/>
              </a:rPr>
              <a:t>.</a:t>
            </a:r>
            <a:r>
              <a:rPr lang="zh-TW" altLang="en-US" sz="3600" b="1" dirty="0">
                <a:solidFill>
                  <a:srgbClr val="FF00FF"/>
                </a:solidFill>
                <a:effectLst>
                  <a:outerShdw blurRad="38100" dist="38100" dir="2700000" algn="tl">
                    <a:srgbClr val="000000"/>
                  </a:outerShdw>
                </a:effectLst>
                <a:latin typeface="Times New Roman" pitchFamily="18" charset="0"/>
                <a:cs typeface="Times New Roman" pitchFamily="18" charset="0"/>
              </a:rPr>
              <a:t>基北區</a:t>
            </a:r>
            <a:r>
              <a:rPr lang="zh-TW" altLang="en-US" sz="3600" b="1" dirty="0">
                <a:solidFill>
                  <a:srgbClr val="0000FF"/>
                </a:solidFill>
                <a:effectLst>
                  <a:outerShdw blurRad="38100" dist="38100" dir="2700000" algn="tl">
                    <a:srgbClr val="000000"/>
                  </a:outerShdw>
                </a:effectLst>
                <a:latin typeface="Times New Roman" pitchFamily="18" charset="0"/>
                <a:cs typeface="Times New Roman" pitchFamily="18" charset="0"/>
              </a:rPr>
              <a:t>國中畢業生人數減少</a:t>
            </a:r>
            <a:r>
              <a:rPr lang="en-US" altLang="zh-TW" sz="3600" b="1" dirty="0">
                <a:solidFill>
                  <a:srgbClr val="0000FF"/>
                </a:solidFill>
                <a:effectLst>
                  <a:outerShdw blurRad="38100" dist="38100" dir="2700000" algn="tl">
                    <a:srgbClr val="000000"/>
                  </a:outerShdw>
                </a:effectLst>
                <a:latin typeface="Times New Roman" pitchFamily="18" charset="0"/>
                <a:cs typeface="Times New Roman" pitchFamily="18" charset="0"/>
              </a:rPr>
              <a:t>1,688</a:t>
            </a:r>
            <a:r>
              <a:rPr lang="zh-TW" altLang="en-US" sz="3600" b="1" dirty="0">
                <a:solidFill>
                  <a:srgbClr val="0000FF"/>
                </a:solidFill>
                <a:effectLst>
                  <a:outerShdw blurRad="38100" dist="38100" dir="2700000" algn="tl">
                    <a:srgbClr val="000000"/>
                  </a:outerShdw>
                </a:effectLst>
                <a:latin typeface="Times New Roman" pitchFamily="18" charset="0"/>
                <a:cs typeface="Times New Roman" pitchFamily="18" charset="0"/>
              </a:rPr>
              <a:t>人</a:t>
            </a:r>
            <a:endParaRPr lang="en-US" altLang="zh-TW" sz="3600" b="1" dirty="0">
              <a:solidFill>
                <a:srgbClr val="0000FF"/>
              </a:solidFill>
              <a:effectLst>
                <a:outerShdw blurRad="38100" dist="38100" dir="2700000" algn="tl">
                  <a:srgbClr val="000000"/>
                </a:outerShdw>
              </a:effectLst>
              <a:latin typeface="Times New Roman" pitchFamily="18" charset="0"/>
              <a:cs typeface="Times New Roman" pitchFamily="18" charset="0"/>
            </a:endParaRPr>
          </a:p>
          <a:p>
            <a:pPr eaLnBrk="0" hangingPunct="0">
              <a:defRPr/>
            </a:pPr>
            <a:r>
              <a:rPr lang="zh-TW" altLang="en-US" sz="2000" b="1"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      </a:t>
            </a:r>
            <a:r>
              <a:rPr lang="zh-TW" altLang="en-US" sz="2000" dirty="0">
                <a:solidFill>
                  <a:srgbClr val="FF0000"/>
                </a:solidFill>
                <a:effectLst>
                  <a:outerShdw blurRad="38100" dist="38100" dir="2700000" algn="tl">
                    <a:srgbClr val="000000"/>
                  </a:outerShdw>
                </a:effectLst>
                <a:latin typeface="Times New Roman" panose="02020603050405020304" pitchFamily="18" charset="0"/>
                <a:ea typeface="標楷體" pitchFamily="65" charset="-120"/>
                <a:cs typeface="Times New Roman" panose="02020603050405020304" pitchFamily="18" charset="0"/>
              </a:rPr>
              <a:t>㊣</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國中教育會考各</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等級</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標示</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人數依比率減少</a:t>
            </a:r>
            <a:r>
              <a:rPr lang="en-US" altLang="zh-TW" sz="16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16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預估各科得</a:t>
            </a:r>
            <a:r>
              <a:rPr lang="en-US" altLang="zh-TW" sz="16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zh-TW" altLang="en-US" sz="16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者減少</a:t>
            </a:r>
            <a:r>
              <a:rPr lang="en-US" altLang="zh-TW" sz="16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85</a:t>
            </a:r>
            <a:r>
              <a:rPr lang="zh-TW" altLang="en-US" sz="16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r>
              <a:rPr lang="en-US" altLang="zh-TW" sz="16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p>
          <a:p>
            <a:pPr eaLnBrk="0" hangingPunct="0">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㊣粥多僧少，預估高中職各校最低錄取分將</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微幅降低</a:t>
            </a:r>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(0</a:t>
            </a:r>
            <a:r>
              <a:rPr lang="zh-TW" altLang="en-US" sz="2000" b="1" dirty="0">
                <a:solidFill>
                  <a:srgbClr val="3333FF"/>
                </a:solidFill>
                <a:effectLst>
                  <a:outerShdw blurRad="38100" dist="38100" dir="2700000" algn="tl">
                    <a:srgbClr val="000000"/>
                  </a:outerShdw>
                </a:effectLst>
                <a:latin typeface="新細明體" panose="02020500000000000000" pitchFamily="18" charset="-120"/>
                <a:cs typeface="Times New Roman" pitchFamily="18" charset="0"/>
              </a:rPr>
              <a:t>～</a:t>
            </a:r>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3</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個</a:t>
            </a:r>
            <a:r>
              <a:rPr lang="en-US" altLang="zh-TW"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PR)</a:t>
            </a:r>
          </a:p>
          <a:p>
            <a:pPr eaLnBrk="0" hangingPunct="0">
              <a:defRPr/>
            </a:pPr>
            <a:r>
              <a:rPr lang="zh-TW" altLang="en-US" sz="16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16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16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各校</a:t>
            </a:r>
            <a:r>
              <a:rPr lang="zh-TW" altLang="en-US" sz="1600" b="1" u="sng"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錄取分之高低</a:t>
            </a:r>
            <a:r>
              <a:rPr lang="zh-TW" altLang="en-US" sz="16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會受到國中教育會考</a:t>
            </a:r>
            <a:r>
              <a:rPr lang="zh-TW" altLang="en-US" sz="1600" b="1" u="sng"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各等級</a:t>
            </a:r>
            <a:r>
              <a:rPr lang="en-US" altLang="zh-TW" sz="1600" b="1" u="sng"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1600" b="1" u="sng"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標示人數的多寡</a:t>
            </a:r>
            <a:r>
              <a:rPr lang="zh-TW" altLang="en-US" sz="16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影響</a:t>
            </a:r>
            <a:r>
              <a:rPr lang="en-US" altLang="zh-TW" sz="16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endParaRPr lang="zh-TW" altLang="en-US" sz="16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356415" name="文字方塊 7"/>
          <p:cNvSpPr txBox="1">
            <a:spLocks noChangeArrowheads="1"/>
          </p:cNvSpPr>
          <p:nvPr/>
        </p:nvSpPr>
        <p:spPr bwMode="auto">
          <a:xfrm>
            <a:off x="3419872" y="5814972"/>
            <a:ext cx="2714644" cy="400110"/>
          </a:xfrm>
          <a:prstGeom prst="rect">
            <a:avLst/>
          </a:prstGeom>
          <a:noFill/>
          <a:ln w="9525">
            <a:noFill/>
            <a:miter lim="800000"/>
            <a:headEnd/>
            <a:tailEnd/>
          </a:ln>
        </p:spPr>
        <p:txBody>
          <a:bodyPr wrap="square">
            <a:spAutoFit/>
          </a:bodyPr>
          <a:lstStyle/>
          <a:p>
            <a:pPr algn="r">
              <a:defRPr/>
            </a:pPr>
            <a:r>
              <a:rPr kumimoji="0" lang="zh-TW" altLang="en-US" sz="2000" b="1" dirty="0">
                <a:solidFill>
                  <a:srgbClr val="FF0000"/>
                </a:solidFill>
                <a:effectLst>
                  <a:outerShdw blurRad="38100" dist="38100" dir="2700000" algn="tl">
                    <a:srgbClr val="C0C0C0"/>
                  </a:outerShdw>
                </a:effectLst>
                <a:latin typeface="Times New Roman" pitchFamily="18" charset="0"/>
                <a:cs typeface="Times New Roman" pitchFamily="18" charset="0"/>
              </a:rPr>
              <a:t>比前一年  </a:t>
            </a:r>
            <a:r>
              <a:rPr kumimoji="0" lang="en-US" altLang="zh-TW" sz="2000" b="1" dirty="0">
                <a:solidFill>
                  <a:srgbClr val="FF0000"/>
                </a:solidFill>
                <a:effectLst>
                  <a:outerShdw blurRad="38100" dist="38100" dir="2700000" algn="tl">
                    <a:srgbClr val="C0C0C0"/>
                  </a:outerShdw>
                </a:effectLst>
                <a:latin typeface="Times New Roman" pitchFamily="18" charset="0"/>
                <a:cs typeface="Times New Roman" pitchFamily="18" charset="0"/>
              </a:rPr>
              <a:t>-1,688</a:t>
            </a:r>
            <a:r>
              <a:rPr kumimoji="0" lang="en-US" altLang="zh-TW" sz="1600" b="1" dirty="0">
                <a:solidFill>
                  <a:srgbClr val="3333FF"/>
                </a:solidFill>
                <a:effectLst>
                  <a:outerShdw blurRad="38100" dist="38100" dir="2700000" algn="tl">
                    <a:srgbClr val="C0C0C0"/>
                  </a:outerShdw>
                </a:effectLst>
                <a:latin typeface="Times New Roman" pitchFamily="18" charset="0"/>
                <a:cs typeface="Times New Roman" pitchFamily="18" charset="0"/>
              </a:rPr>
              <a:t>(-2.99%)</a:t>
            </a:r>
            <a:endParaRPr kumimoji="0" lang="zh-TW" altLang="en-US" sz="1600" b="1" dirty="0">
              <a:solidFill>
                <a:srgbClr val="3333FF"/>
              </a:solidFill>
              <a:effectLst>
                <a:outerShdw blurRad="38100" dist="38100" dir="2700000" algn="tl">
                  <a:srgbClr val="C0C0C0"/>
                </a:outerShdw>
              </a:effectLst>
              <a:latin typeface="Times New Roman" pitchFamily="18" charset="0"/>
              <a:cs typeface="Times New Roman" pitchFamily="18" charset="0"/>
            </a:endParaRPr>
          </a:p>
        </p:txBody>
      </p:sp>
      <p:sp>
        <p:nvSpPr>
          <p:cNvPr id="5" name="矩形 4"/>
          <p:cNvSpPr/>
          <p:nvPr/>
        </p:nvSpPr>
        <p:spPr>
          <a:xfrm>
            <a:off x="357158" y="3717032"/>
            <a:ext cx="8429684" cy="2069422"/>
          </a:xfrm>
          <a:prstGeom prst="rect">
            <a:avLst/>
          </a:prstGeom>
          <a:noFill/>
          <a:ln w="508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7">
            <a:extLst>
              <a:ext uri="{FF2B5EF4-FFF2-40B4-BE49-F238E27FC236}">
                <a16:creationId xmlns:a16="http://schemas.microsoft.com/office/drawing/2014/main" id="{9297FAF5-15FA-4A56-BBFC-75540F5A2BBB}"/>
              </a:ext>
            </a:extLst>
          </p:cNvPr>
          <p:cNvSpPr txBox="1">
            <a:spLocks noChangeArrowheads="1"/>
          </p:cNvSpPr>
          <p:nvPr/>
        </p:nvSpPr>
        <p:spPr bwMode="auto">
          <a:xfrm>
            <a:off x="326688" y="5815685"/>
            <a:ext cx="1869048" cy="400110"/>
          </a:xfrm>
          <a:prstGeom prst="rect">
            <a:avLst/>
          </a:prstGeom>
          <a:noFill/>
          <a:ln w="9525">
            <a:noFill/>
            <a:miter lim="800000"/>
            <a:headEnd/>
            <a:tailEnd/>
          </a:ln>
        </p:spPr>
        <p:txBody>
          <a:bodyPr wrap="square">
            <a:spAutoFit/>
          </a:bodyPr>
          <a:lstStyle/>
          <a:p>
            <a:pPr algn="just">
              <a:defRPr/>
            </a:pPr>
            <a:r>
              <a:rPr kumimoji="0" lang="zh-TW" altLang="en-US" sz="1000" dirty="0">
                <a:effectLst>
                  <a:outerShdw blurRad="38100" dist="38100" dir="2700000" algn="tl">
                    <a:srgbClr val="C0C0C0"/>
                  </a:outerShdw>
                </a:effectLst>
                <a:latin typeface="Times New Roman" pitchFamily="18" charset="0"/>
                <a:cs typeface="Times New Roman" pitchFamily="18" charset="0"/>
              </a:rPr>
              <a:t>資料來源：參考教育部</a:t>
            </a:r>
            <a:r>
              <a:rPr lang="zh-TW" altLang="en-US" sz="1000" dirty="0"/>
              <a:t>國民教育階段學生人數預測分析報告</a:t>
            </a:r>
            <a:endParaRPr kumimoji="0" lang="zh-TW" altLang="en-US" sz="1000" dirty="0">
              <a:effectLst>
                <a:outerShdw blurRad="38100" dist="38100" dir="2700000" algn="tl">
                  <a:srgbClr val="C0C0C0"/>
                </a:outerShdw>
              </a:effectLst>
              <a:latin typeface="Times New Roman" pitchFamily="18" charset="0"/>
              <a:cs typeface="Times New Roman" pitchFamily="18" charset="0"/>
            </a:endParaRPr>
          </a:p>
        </p:txBody>
      </p:sp>
      <p:grpSp>
        <p:nvGrpSpPr>
          <p:cNvPr id="8" name="群組 7">
            <a:extLst>
              <a:ext uri="{FF2B5EF4-FFF2-40B4-BE49-F238E27FC236}">
                <a16:creationId xmlns:a16="http://schemas.microsoft.com/office/drawing/2014/main" id="{B58084AB-1954-4764-A9CE-A8F938130754}"/>
              </a:ext>
            </a:extLst>
          </p:cNvPr>
          <p:cNvGrpSpPr/>
          <p:nvPr/>
        </p:nvGrpSpPr>
        <p:grpSpPr>
          <a:xfrm>
            <a:off x="3347864" y="2594585"/>
            <a:ext cx="914400" cy="713240"/>
            <a:chOff x="2191297" y="6015027"/>
            <a:chExt cx="914400" cy="713240"/>
          </a:xfrm>
        </p:grpSpPr>
        <p:sp>
          <p:nvSpPr>
            <p:cNvPr id="2" name="語音泡泡: 橢圓形 1">
              <a:extLst>
                <a:ext uri="{FF2B5EF4-FFF2-40B4-BE49-F238E27FC236}">
                  <a16:creationId xmlns:a16="http://schemas.microsoft.com/office/drawing/2014/main" id="{6CCAD8A7-2732-4D71-BC8C-5D30907CAFF2}"/>
                </a:ext>
              </a:extLst>
            </p:cNvPr>
            <p:cNvSpPr/>
            <p:nvPr/>
          </p:nvSpPr>
          <p:spPr>
            <a:xfrm>
              <a:off x="2191297" y="6015027"/>
              <a:ext cx="914400" cy="713240"/>
            </a:xfrm>
            <a:prstGeom prst="wedgeEllipseCallout">
              <a:avLst>
                <a:gd name="adj1" fmla="val 64112"/>
                <a:gd name="adj2" fmla="val 63685"/>
              </a:avLst>
            </a:prstGeom>
            <a:solidFill>
              <a:srgbClr val="FF99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6F06F2D6-ED59-4F6A-81F8-A832A2CC7960}"/>
                </a:ext>
              </a:extLst>
            </p:cNvPr>
            <p:cNvSpPr txBox="1"/>
            <p:nvPr/>
          </p:nvSpPr>
          <p:spPr>
            <a:xfrm>
              <a:off x="2339752" y="6021368"/>
              <a:ext cx="720080" cy="646331"/>
            </a:xfrm>
            <a:prstGeom prst="rect">
              <a:avLst/>
            </a:prstGeom>
            <a:noFill/>
          </p:spPr>
          <p:txBody>
            <a:bodyPr wrap="square" rtlCol="0">
              <a:spAutoFit/>
            </a:bodyPr>
            <a:lstStyle/>
            <a:p>
              <a:r>
                <a:rPr lang="zh-TW" altLang="en-US" b="1" dirty="0">
                  <a:solidFill>
                    <a:srgbClr val="3333FF"/>
                  </a:solidFill>
                  <a:effectLst>
                    <a:outerShdw blurRad="38100" dist="38100" dir="2700000" algn="tl">
                      <a:srgbClr val="000000">
                        <a:alpha val="43137"/>
                      </a:srgbClr>
                    </a:outerShdw>
                  </a:effectLst>
                </a:rPr>
                <a:t>低於</a:t>
              </a:r>
              <a:r>
                <a:rPr lang="en-US" altLang="zh-TW" b="1" dirty="0">
                  <a:solidFill>
                    <a:srgbClr val="3333FF"/>
                  </a:solidFill>
                  <a:effectLst>
                    <a:outerShdw blurRad="38100" dist="38100" dir="2700000" algn="tl">
                      <a:srgbClr val="000000">
                        <a:alpha val="43137"/>
                      </a:srgbClr>
                    </a:outerShdw>
                  </a:effectLst>
                </a:rPr>
                <a:t>20</a:t>
              </a:r>
              <a:r>
                <a:rPr lang="zh-TW" altLang="en-US" b="1" dirty="0">
                  <a:solidFill>
                    <a:srgbClr val="3333FF"/>
                  </a:solidFill>
                  <a:effectLst>
                    <a:outerShdw blurRad="38100" dist="38100" dir="2700000" algn="tl">
                      <a:srgbClr val="000000">
                        <a:alpha val="43137"/>
                      </a:srgbClr>
                    </a:outerShdw>
                  </a:effectLst>
                </a:rPr>
                <a:t>萬</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56415"/>
                                        </p:tgtEl>
                                        <p:attrNameLst>
                                          <p:attrName>style.visibility</p:attrName>
                                        </p:attrNameLst>
                                      </p:cBhvr>
                                      <p:to>
                                        <p:strVal val="visible"/>
                                      </p:to>
                                    </p:set>
                                    <p:anim calcmode="lin" valueType="num">
                                      <p:cBhvr additive="base">
                                        <p:cTn id="22" dur="500" fill="hold"/>
                                        <p:tgtEl>
                                          <p:spTgt spid="356415"/>
                                        </p:tgtEl>
                                        <p:attrNameLst>
                                          <p:attrName>ppt_x</p:attrName>
                                        </p:attrNameLst>
                                      </p:cBhvr>
                                      <p:tavLst>
                                        <p:tav tm="0">
                                          <p:val>
                                            <p:strVal val="1+#ppt_w/2"/>
                                          </p:val>
                                        </p:tav>
                                        <p:tav tm="100000">
                                          <p:val>
                                            <p:strVal val="#ppt_x"/>
                                          </p:val>
                                        </p:tav>
                                      </p:tavLst>
                                    </p:anim>
                                    <p:anim calcmode="lin" valueType="num">
                                      <p:cBhvr additive="base">
                                        <p:cTn id="23" dur="500" fill="hold"/>
                                        <p:tgtEl>
                                          <p:spTgt spid="35641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5"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linds(vertical)">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5"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linds(vertical)">
                                      <p:cBhvr>
                                        <p:cTn id="33" dur="10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checkerboard(across)">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415" grpId="0"/>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285984" y="1214422"/>
            <a:ext cx="4643470"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A-1.</a:t>
            </a:r>
            <a:r>
              <a:rPr lang="zh-TW" altLang="en-US"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高中職免試入學積分採計</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(108</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方案</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p>
        </p:txBody>
      </p:sp>
      <p:sp>
        <p:nvSpPr>
          <p:cNvPr id="6" name="Rectangle 7"/>
          <p:cNvSpPr>
            <a:spLocks noChangeArrowheads="1"/>
          </p:cNvSpPr>
          <p:nvPr/>
        </p:nvSpPr>
        <p:spPr bwMode="auto">
          <a:xfrm>
            <a:off x="357158" y="428604"/>
            <a:ext cx="4176712" cy="707886"/>
          </a:xfrm>
          <a:prstGeom prst="rect">
            <a:avLst/>
          </a:prstGeom>
          <a:solidFill>
            <a:srgbClr val="CCFFCC"/>
          </a:solidFill>
          <a:ln w="9525">
            <a:noFill/>
            <a:miter lim="800000"/>
            <a:headEnd/>
            <a:tailEnd/>
          </a:ln>
        </p:spPr>
        <p:txBody>
          <a:bodyPr wrap="square">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4.</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積分採計和比序</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graphicFrame>
        <p:nvGraphicFramePr>
          <p:cNvPr id="3" name="表格 2">
            <a:extLst>
              <a:ext uri="{FF2B5EF4-FFF2-40B4-BE49-F238E27FC236}">
                <a16:creationId xmlns:a16="http://schemas.microsoft.com/office/drawing/2014/main" id="{09F48057-BCCD-40DD-9E72-4645F44C0182}"/>
              </a:ext>
            </a:extLst>
          </p:cNvPr>
          <p:cNvGraphicFramePr>
            <a:graphicFrameLocks noGrp="1"/>
          </p:cNvGraphicFramePr>
          <p:nvPr>
            <p:extLst>
              <p:ext uri="{D42A27DB-BD31-4B8C-83A1-F6EECF244321}">
                <p14:modId xmlns:p14="http://schemas.microsoft.com/office/powerpoint/2010/main" val="4051368838"/>
              </p:ext>
            </p:extLst>
          </p:nvPr>
        </p:nvGraphicFramePr>
        <p:xfrm>
          <a:off x="414490" y="1751083"/>
          <a:ext cx="8271160" cy="4694339"/>
        </p:xfrm>
        <a:graphic>
          <a:graphicData uri="http://schemas.openxmlformats.org/drawingml/2006/table">
            <a:tbl>
              <a:tblPr firstRow="1" firstCol="1" bandRow="1">
                <a:tableStyleId>{5C22544A-7EE6-4342-B048-85BDC9FD1C3A}</a:tableStyleId>
              </a:tblPr>
              <a:tblGrid>
                <a:gridCol w="885286">
                  <a:extLst>
                    <a:ext uri="{9D8B030D-6E8A-4147-A177-3AD203B41FA5}">
                      <a16:colId xmlns:a16="http://schemas.microsoft.com/office/drawing/2014/main" val="3265491841"/>
                    </a:ext>
                  </a:extLst>
                </a:gridCol>
                <a:gridCol w="720080">
                  <a:extLst>
                    <a:ext uri="{9D8B030D-6E8A-4147-A177-3AD203B41FA5}">
                      <a16:colId xmlns:a16="http://schemas.microsoft.com/office/drawing/2014/main" val="3006826084"/>
                    </a:ext>
                  </a:extLst>
                </a:gridCol>
                <a:gridCol w="504056">
                  <a:extLst>
                    <a:ext uri="{9D8B030D-6E8A-4147-A177-3AD203B41FA5}">
                      <a16:colId xmlns:a16="http://schemas.microsoft.com/office/drawing/2014/main" val="3770264594"/>
                    </a:ext>
                  </a:extLst>
                </a:gridCol>
                <a:gridCol w="864096">
                  <a:extLst>
                    <a:ext uri="{9D8B030D-6E8A-4147-A177-3AD203B41FA5}">
                      <a16:colId xmlns:a16="http://schemas.microsoft.com/office/drawing/2014/main" val="1723461799"/>
                    </a:ext>
                  </a:extLst>
                </a:gridCol>
                <a:gridCol w="614192">
                  <a:extLst>
                    <a:ext uri="{9D8B030D-6E8A-4147-A177-3AD203B41FA5}">
                      <a16:colId xmlns:a16="http://schemas.microsoft.com/office/drawing/2014/main" val="2622858472"/>
                    </a:ext>
                  </a:extLst>
                </a:gridCol>
                <a:gridCol w="465928">
                  <a:extLst>
                    <a:ext uri="{9D8B030D-6E8A-4147-A177-3AD203B41FA5}">
                      <a16:colId xmlns:a16="http://schemas.microsoft.com/office/drawing/2014/main" val="734933784"/>
                    </a:ext>
                  </a:extLst>
                </a:gridCol>
                <a:gridCol w="110136">
                  <a:extLst>
                    <a:ext uri="{9D8B030D-6E8A-4147-A177-3AD203B41FA5}">
                      <a16:colId xmlns:a16="http://schemas.microsoft.com/office/drawing/2014/main" val="357218305"/>
                    </a:ext>
                  </a:extLst>
                </a:gridCol>
                <a:gridCol w="648072">
                  <a:extLst>
                    <a:ext uri="{9D8B030D-6E8A-4147-A177-3AD203B41FA5}">
                      <a16:colId xmlns:a16="http://schemas.microsoft.com/office/drawing/2014/main" val="2138786668"/>
                    </a:ext>
                  </a:extLst>
                </a:gridCol>
                <a:gridCol w="393920">
                  <a:extLst>
                    <a:ext uri="{9D8B030D-6E8A-4147-A177-3AD203B41FA5}">
                      <a16:colId xmlns:a16="http://schemas.microsoft.com/office/drawing/2014/main" val="408240966"/>
                    </a:ext>
                  </a:extLst>
                </a:gridCol>
                <a:gridCol w="208280">
                  <a:extLst>
                    <a:ext uri="{9D8B030D-6E8A-4147-A177-3AD203B41FA5}">
                      <a16:colId xmlns:a16="http://schemas.microsoft.com/office/drawing/2014/main" val="2789109040"/>
                    </a:ext>
                  </a:extLst>
                </a:gridCol>
                <a:gridCol w="576064">
                  <a:extLst>
                    <a:ext uri="{9D8B030D-6E8A-4147-A177-3AD203B41FA5}">
                      <a16:colId xmlns:a16="http://schemas.microsoft.com/office/drawing/2014/main" val="2577146760"/>
                    </a:ext>
                  </a:extLst>
                </a:gridCol>
                <a:gridCol w="165901">
                  <a:extLst>
                    <a:ext uri="{9D8B030D-6E8A-4147-A177-3AD203B41FA5}">
                      <a16:colId xmlns:a16="http://schemas.microsoft.com/office/drawing/2014/main" val="1708752743"/>
                    </a:ext>
                  </a:extLst>
                </a:gridCol>
                <a:gridCol w="410163">
                  <a:extLst>
                    <a:ext uri="{9D8B030D-6E8A-4147-A177-3AD203B41FA5}">
                      <a16:colId xmlns:a16="http://schemas.microsoft.com/office/drawing/2014/main" val="392722556"/>
                    </a:ext>
                  </a:extLst>
                </a:gridCol>
                <a:gridCol w="483271">
                  <a:extLst>
                    <a:ext uri="{9D8B030D-6E8A-4147-A177-3AD203B41FA5}">
                      <a16:colId xmlns:a16="http://schemas.microsoft.com/office/drawing/2014/main" val="774529327"/>
                    </a:ext>
                  </a:extLst>
                </a:gridCol>
                <a:gridCol w="1221715">
                  <a:extLst>
                    <a:ext uri="{9D8B030D-6E8A-4147-A177-3AD203B41FA5}">
                      <a16:colId xmlns:a16="http://schemas.microsoft.com/office/drawing/2014/main" val="1255009791"/>
                    </a:ext>
                  </a:extLst>
                </a:gridCol>
              </a:tblGrid>
              <a:tr h="360040">
                <a:tc>
                  <a:txBody>
                    <a:bodyPr/>
                    <a:lstStyle/>
                    <a:p>
                      <a:pPr algn="ctr">
                        <a:spcAft>
                          <a:spcPts val="0"/>
                        </a:spcAft>
                      </a:pPr>
                      <a:r>
                        <a:rPr lang="zh-TW" sz="1100" kern="100" dirty="0">
                          <a:solidFill>
                            <a:schemeClr val="tx1"/>
                          </a:solidFill>
                          <a:effectLst/>
                          <a:latin typeface="Times New Roman" panose="02020603050405020304" pitchFamily="18" charset="0"/>
                          <a:cs typeface="Times New Roman" panose="02020603050405020304" pitchFamily="18" charset="0"/>
                        </a:rPr>
                        <a:t>類別</a:t>
                      </a: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100" kern="100" dirty="0">
                          <a:solidFill>
                            <a:schemeClr val="tx1"/>
                          </a:solidFill>
                          <a:effectLst/>
                          <a:latin typeface="Times New Roman" panose="02020603050405020304" pitchFamily="18" charset="0"/>
                          <a:cs typeface="Times New Roman" panose="02020603050405020304" pitchFamily="18" charset="0"/>
                        </a:rPr>
                        <a:t>上限</a:t>
                      </a: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100" kern="100" dirty="0">
                          <a:solidFill>
                            <a:schemeClr val="tx1"/>
                          </a:solidFill>
                          <a:effectLst/>
                          <a:latin typeface="Times New Roman" panose="02020603050405020304" pitchFamily="18" charset="0"/>
                          <a:cs typeface="Times New Roman" panose="02020603050405020304" pitchFamily="18" charset="0"/>
                        </a:rPr>
                        <a:t>項目</a:t>
                      </a:r>
                      <a:endParaRPr lang="zh-TW" sz="1100" kern="100" dirty="0">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spcAft>
                          <a:spcPts val="0"/>
                        </a:spcAft>
                      </a:pPr>
                      <a:r>
                        <a:rPr lang="zh-TW" sz="1100" kern="100" dirty="0">
                          <a:solidFill>
                            <a:schemeClr val="tx1"/>
                          </a:solidFill>
                          <a:effectLst/>
                          <a:latin typeface="Times New Roman" panose="02020603050405020304" pitchFamily="18" charset="0"/>
                          <a:cs typeface="Times New Roman" panose="02020603050405020304" pitchFamily="18" charset="0"/>
                        </a:rPr>
                        <a:t>積分換算</a:t>
                      </a: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a:txBody>
                    <a:bodyPr/>
                    <a:lstStyle/>
                    <a:p>
                      <a:pPr algn="ctr">
                        <a:spcAft>
                          <a:spcPts val="0"/>
                        </a:spcAft>
                      </a:pPr>
                      <a:r>
                        <a:rPr lang="zh-TW" sz="1100" kern="100">
                          <a:solidFill>
                            <a:schemeClr val="tx1"/>
                          </a:solidFill>
                          <a:effectLst/>
                          <a:latin typeface="Times New Roman" panose="02020603050405020304" pitchFamily="18" charset="0"/>
                          <a:cs typeface="Times New Roman" panose="02020603050405020304" pitchFamily="18" charset="0"/>
                        </a:rPr>
                        <a:t>備註</a:t>
                      </a:r>
                      <a:endParaRPr lang="zh-TW" sz="1100" kern="10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131514"/>
                  </a:ext>
                </a:extLst>
              </a:tr>
              <a:tr h="791927">
                <a:tc>
                  <a:txBody>
                    <a:bodyPr/>
                    <a:lstStyle/>
                    <a:p>
                      <a:pPr algn="ctr">
                        <a:spcAft>
                          <a:spcPts val="0"/>
                        </a:spcAft>
                      </a:pPr>
                      <a:r>
                        <a:rPr lang="zh-TW" sz="1400" kern="100" dirty="0">
                          <a:solidFill>
                            <a:srgbClr val="3333FF"/>
                          </a:solidFill>
                          <a:effectLst/>
                          <a:latin typeface="Times New Roman" panose="02020603050405020304" pitchFamily="18" charset="0"/>
                          <a:cs typeface="Times New Roman" panose="02020603050405020304" pitchFamily="18" charset="0"/>
                        </a:rPr>
                        <a:t>志願序</a:t>
                      </a:r>
                      <a:endParaRPr lang="zh-TW" sz="1400" kern="100" dirty="0">
                        <a:solidFill>
                          <a:srgbClr val="3333F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00" dirty="0">
                          <a:solidFill>
                            <a:srgbClr val="3333FF"/>
                          </a:solidFill>
                          <a:effectLst/>
                          <a:latin typeface="Times New Roman" panose="02020603050405020304" pitchFamily="18" charset="0"/>
                          <a:ea typeface="+mn-ea"/>
                          <a:cs typeface="Times New Roman" panose="02020603050405020304" pitchFamily="18" charset="0"/>
                        </a:rPr>
                        <a:t>36</a:t>
                      </a:r>
                      <a:r>
                        <a:rPr lang="zh-TW" altLang="en-US" sz="1400" b="1" kern="100" dirty="0">
                          <a:solidFill>
                            <a:srgbClr val="3333FF"/>
                          </a:solidFill>
                          <a:effectLst/>
                          <a:latin typeface="Times New Roman" panose="02020603050405020304" pitchFamily="18" charset="0"/>
                          <a:ea typeface="+mn-ea"/>
                          <a:cs typeface="Times New Roman" panose="02020603050405020304" pitchFamily="18" charset="0"/>
                        </a:rPr>
                        <a:t>分</a:t>
                      </a: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1" kern="100" dirty="0">
                        <a:solidFill>
                          <a:srgbClr val="3333FF"/>
                        </a:solidFill>
                        <a:effectLst/>
                        <a:latin typeface="Times New Roman" panose="02020603050405020304" pitchFamily="18" charset="0"/>
                        <a:ea typeface="+mn-ea"/>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a:t>
                      </a: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p>
                    <a:p>
                      <a:pPr algn="ctr">
                        <a:spcAft>
                          <a:spcPts val="0"/>
                        </a:spcAft>
                      </a:pP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志願</a:t>
                      </a:r>
                      <a:r>
                        <a:rPr lang="en-US"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endPar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spcAft>
                          <a:spcPts val="0"/>
                        </a:spcAft>
                      </a:pPr>
                      <a:r>
                        <a:rPr lang="en-US" sz="1100" kern="100" dirty="0">
                          <a:solidFill>
                            <a:schemeClr val="tx1"/>
                          </a:solidFill>
                          <a:effectLst/>
                          <a:latin typeface="Times New Roman" panose="02020603050405020304" pitchFamily="18" charset="0"/>
                          <a:cs typeface="Times New Roman" panose="02020603050405020304" pitchFamily="18" charset="0"/>
                        </a:rPr>
                        <a:t>35</a:t>
                      </a:r>
                      <a:r>
                        <a:rPr lang="zh-TW" sz="11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zh-TW" sz="1100" kern="100" dirty="0">
                          <a:solidFill>
                            <a:schemeClr val="tx1"/>
                          </a:solidFill>
                          <a:effectLst/>
                          <a:latin typeface="Times New Roman" panose="02020603050405020304" pitchFamily="18" charset="0"/>
                          <a:cs typeface="Times New Roman" panose="02020603050405020304" pitchFamily="18" charset="0"/>
                        </a:rPr>
                        <a:t>志願</a:t>
                      </a:r>
                      <a:r>
                        <a:rPr lang="en-US" sz="1100" kern="100" dirty="0">
                          <a:solidFill>
                            <a:schemeClr val="tx1"/>
                          </a:solidFill>
                          <a:effectLst/>
                          <a:latin typeface="Times New Roman" panose="02020603050405020304" pitchFamily="18" charset="0"/>
                          <a:cs typeface="Times New Roman" panose="02020603050405020304" pitchFamily="18" charset="0"/>
                        </a:rPr>
                        <a:t>6</a:t>
                      </a:r>
                      <a:r>
                        <a:rPr lang="zh-TW" sz="1100" kern="100" dirty="0">
                          <a:solidFill>
                            <a:schemeClr val="tx1"/>
                          </a:solidFill>
                          <a:effectLst/>
                          <a:latin typeface="Times New Roman" panose="02020603050405020304" pitchFamily="18" charset="0"/>
                          <a:cs typeface="Times New Roman" panose="02020603050405020304" pitchFamily="18" charset="0"/>
                        </a:rPr>
                        <a:t>～</a:t>
                      </a:r>
                      <a:r>
                        <a:rPr lang="en-US" sz="1100" kern="100" dirty="0">
                          <a:solidFill>
                            <a:schemeClr val="tx1"/>
                          </a:solidFill>
                          <a:effectLst/>
                          <a:latin typeface="Times New Roman" panose="02020603050405020304" pitchFamily="18" charset="0"/>
                          <a:cs typeface="Times New Roman" panose="02020603050405020304" pitchFamily="18" charset="0"/>
                        </a:rPr>
                        <a:t>10</a:t>
                      </a: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a:spcAft>
                          <a:spcPts val="0"/>
                        </a:spcAft>
                      </a:pPr>
                      <a:r>
                        <a:rPr lang="en-US" sz="1100" kern="100" dirty="0">
                          <a:solidFill>
                            <a:schemeClr val="tx1"/>
                          </a:solidFill>
                          <a:effectLst/>
                          <a:latin typeface="Times New Roman" panose="02020603050405020304" pitchFamily="18" charset="0"/>
                          <a:cs typeface="Times New Roman" panose="02020603050405020304" pitchFamily="18" charset="0"/>
                        </a:rPr>
                        <a:t>34</a:t>
                      </a:r>
                      <a:r>
                        <a:rPr lang="zh-TW" sz="11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zh-TW" sz="1100" kern="100" dirty="0">
                          <a:solidFill>
                            <a:schemeClr val="tx1"/>
                          </a:solidFill>
                          <a:effectLst/>
                          <a:latin typeface="Times New Roman" panose="02020603050405020304" pitchFamily="18" charset="0"/>
                          <a:cs typeface="Times New Roman" panose="02020603050405020304" pitchFamily="18" charset="0"/>
                        </a:rPr>
                        <a:t>志願</a:t>
                      </a:r>
                      <a:r>
                        <a:rPr lang="en-US" sz="1100" kern="100" dirty="0">
                          <a:solidFill>
                            <a:schemeClr val="tx1"/>
                          </a:solidFill>
                          <a:effectLst/>
                          <a:latin typeface="Times New Roman" panose="02020603050405020304" pitchFamily="18" charset="0"/>
                          <a:cs typeface="Times New Roman" panose="02020603050405020304" pitchFamily="18" charset="0"/>
                        </a:rPr>
                        <a:t>11</a:t>
                      </a:r>
                      <a:r>
                        <a:rPr lang="zh-TW" sz="1100" kern="100" dirty="0">
                          <a:solidFill>
                            <a:schemeClr val="tx1"/>
                          </a:solidFill>
                          <a:effectLst/>
                          <a:latin typeface="Times New Roman" panose="02020603050405020304" pitchFamily="18" charset="0"/>
                          <a:cs typeface="Times New Roman" panose="02020603050405020304" pitchFamily="18" charset="0"/>
                        </a:rPr>
                        <a:t>～</a:t>
                      </a:r>
                      <a:r>
                        <a:rPr lang="en-US" sz="1100" kern="100" dirty="0">
                          <a:solidFill>
                            <a:schemeClr val="tx1"/>
                          </a:solidFill>
                          <a:effectLst/>
                          <a:latin typeface="Times New Roman" panose="02020603050405020304" pitchFamily="18" charset="0"/>
                          <a:cs typeface="Times New Roman" panose="02020603050405020304" pitchFamily="18" charset="0"/>
                        </a:rPr>
                        <a:t>15</a:t>
                      </a: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algn="ctr">
                        <a:spcAft>
                          <a:spcPts val="0"/>
                        </a:spcAft>
                      </a:pPr>
                      <a:r>
                        <a:rPr lang="en-US" sz="1100" kern="100" dirty="0">
                          <a:solidFill>
                            <a:schemeClr val="tx1"/>
                          </a:solidFill>
                          <a:effectLst/>
                          <a:latin typeface="Times New Roman" panose="02020603050405020304" pitchFamily="18" charset="0"/>
                          <a:cs typeface="Times New Roman" panose="02020603050405020304" pitchFamily="18" charset="0"/>
                        </a:rPr>
                        <a:t>34</a:t>
                      </a:r>
                      <a:r>
                        <a:rPr lang="zh-TW" sz="11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zh-TW" sz="1100" kern="100" dirty="0">
                          <a:solidFill>
                            <a:schemeClr val="tx1"/>
                          </a:solidFill>
                          <a:effectLst/>
                          <a:latin typeface="Times New Roman" panose="02020603050405020304" pitchFamily="18" charset="0"/>
                          <a:cs typeface="Times New Roman" panose="02020603050405020304" pitchFamily="18" charset="0"/>
                        </a:rPr>
                        <a:t>志願</a:t>
                      </a:r>
                      <a:r>
                        <a:rPr lang="en-US" sz="1100" kern="100" dirty="0">
                          <a:solidFill>
                            <a:schemeClr val="tx1"/>
                          </a:solidFill>
                          <a:effectLst/>
                          <a:latin typeface="Times New Roman" panose="02020603050405020304" pitchFamily="18" charset="0"/>
                          <a:cs typeface="Times New Roman" panose="02020603050405020304" pitchFamily="18" charset="0"/>
                        </a:rPr>
                        <a:t>11</a:t>
                      </a:r>
                      <a:r>
                        <a:rPr lang="zh-TW" sz="1100" kern="100" dirty="0">
                          <a:solidFill>
                            <a:schemeClr val="tx1"/>
                          </a:solidFill>
                          <a:effectLst/>
                          <a:latin typeface="Times New Roman" panose="02020603050405020304" pitchFamily="18" charset="0"/>
                          <a:cs typeface="Times New Roman" panose="02020603050405020304" pitchFamily="18" charset="0"/>
                        </a:rPr>
                        <a:t>～</a:t>
                      </a:r>
                      <a:r>
                        <a:rPr lang="en-US" sz="1100" kern="100" dirty="0">
                          <a:solidFill>
                            <a:schemeClr val="tx1"/>
                          </a:solidFill>
                          <a:effectLst/>
                          <a:latin typeface="Times New Roman" panose="02020603050405020304" pitchFamily="18" charset="0"/>
                          <a:cs typeface="Times New Roman" panose="02020603050405020304" pitchFamily="18" charset="0"/>
                        </a:rPr>
                        <a:t>15</a:t>
                      </a:r>
                      <a:endParaRPr lang="zh-TW" altLang="en-US" dirty="0"/>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a:p>
                  </a:txBody>
                  <a:tcPr/>
                </a:tc>
                <a:tc hMerge="1">
                  <a:txBody>
                    <a:bodyPr/>
                    <a:lstStyle/>
                    <a:p>
                      <a:pPr algn="ctr">
                        <a:spcAft>
                          <a:spcPts val="0"/>
                        </a:spcAft>
                      </a:pP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gridSpan="3">
                  <a:txBody>
                    <a:bodyPr/>
                    <a:lstStyle/>
                    <a:p>
                      <a:pPr algn="ctr">
                        <a:spcAft>
                          <a:spcPts val="0"/>
                        </a:spcAft>
                      </a:pPr>
                      <a:r>
                        <a:rPr lang="en-US" sz="1100" kern="100" dirty="0">
                          <a:solidFill>
                            <a:schemeClr val="tx1"/>
                          </a:solidFill>
                          <a:effectLst/>
                          <a:latin typeface="Times New Roman" panose="02020603050405020304" pitchFamily="18" charset="0"/>
                          <a:cs typeface="Times New Roman" panose="02020603050405020304" pitchFamily="18" charset="0"/>
                        </a:rPr>
                        <a:t>33</a:t>
                      </a:r>
                      <a:r>
                        <a:rPr lang="zh-TW" sz="11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zh-TW" sz="1100" kern="100" dirty="0">
                          <a:solidFill>
                            <a:schemeClr val="tx1"/>
                          </a:solidFill>
                          <a:effectLst/>
                          <a:latin typeface="Times New Roman" panose="02020603050405020304" pitchFamily="18" charset="0"/>
                          <a:cs typeface="Times New Roman" panose="02020603050405020304" pitchFamily="18" charset="0"/>
                        </a:rPr>
                        <a:t>志願</a:t>
                      </a:r>
                      <a:r>
                        <a:rPr lang="en-US" sz="1100" kern="100" dirty="0">
                          <a:solidFill>
                            <a:schemeClr val="tx1"/>
                          </a:solidFill>
                          <a:effectLst/>
                          <a:latin typeface="Times New Roman" panose="02020603050405020304" pitchFamily="18" charset="0"/>
                          <a:cs typeface="Times New Roman" panose="02020603050405020304" pitchFamily="18" charset="0"/>
                        </a:rPr>
                        <a:t>16</a:t>
                      </a:r>
                      <a:r>
                        <a:rPr lang="zh-TW" sz="1100" kern="100" dirty="0">
                          <a:solidFill>
                            <a:schemeClr val="tx1"/>
                          </a:solidFill>
                          <a:effectLst/>
                          <a:latin typeface="Times New Roman" panose="02020603050405020304" pitchFamily="18" charset="0"/>
                          <a:cs typeface="Times New Roman" panose="02020603050405020304" pitchFamily="18" charset="0"/>
                        </a:rPr>
                        <a:t>～</a:t>
                      </a:r>
                      <a:r>
                        <a:rPr lang="en-US" sz="1100" kern="100" dirty="0">
                          <a:solidFill>
                            <a:schemeClr val="tx1"/>
                          </a:solidFill>
                          <a:effectLst/>
                          <a:latin typeface="Times New Roman" panose="02020603050405020304" pitchFamily="18" charset="0"/>
                          <a:cs typeface="Times New Roman" panose="02020603050405020304" pitchFamily="18" charset="0"/>
                        </a:rPr>
                        <a:t>20</a:t>
                      </a:r>
                      <a:endParaRPr lang="zh-TW" altLang="en-US" dirty="0"/>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a:p>
                  </a:txBody>
                  <a:tcPr/>
                </a:tc>
                <a:tc hMerge="1">
                  <a:txBody>
                    <a:bodyPr/>
                    <a:lstStyle/>
                    <a:p>
                      <a:pPr algn="ctr">
                        <a:spcAft>
                          <a:spcPts val="0"/>
                        </a:spcAft>
                      </a:pPr>
                      <a:endParaRPr lang="zh-TW" altLang="en-US" dirty="0"/>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spcAft>
                          <a:spcPts val="0"/>
                        </a:spcAft>
                      </a:pPr>
                      <a:r>
                        <a:rPr lang="en-US" sz="1100" kern="100" dirty="0">
                          <a:solidFill>
                            <a:schemeClr val="tx1"/>
                          </a:solidFill>
                          <a:effectLst/>
                          <a:latin typeface="Times New Roman" panose="02020603050405020304" pitchFamily="18" charset="0"/>
                          <a:cs typeface="Times New Roman" panose="02020603050405020304" pitchFamily="18" charset="0"/>
                        </a:rPr>
                        <a:t>32</a:t>
                      </a:r>
                      <a:r>
                        <a:rPr lang="zh-TW" sz="11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zh-TW" sz="1100" kern="100" dirty="0">
                          <a:solidFill>
                            <a:schemeClr val="tx1"/>
                          </a:solidFill>
                          <a:effectLst/>
                          <a:latin typeface="Times New Roman" panose="02020603050405020304" pitchFamily="18" charset="0"/>
                          <a:cs typeface="Times New Roman" panose="02020603050405020304" pitchFamily="18" charset="0"/>
                        </a:rPr>
                        <a:t>志願</a:t>
                      </a:r>
                      <a:r>
                        <a:rPr lang="en-US" sz="1100" kern="100" dirty="0">
                          <a:solidFill>
                            <a:schemeClr val="tx1"/>
                          </a:solidFill>
                          <a:effectLst/>
                          <a:latin typeface="Times New Roman" panose="02020603050405020304" pitchFamily="18" charset="0"/>
                          <a:cs typeface="Times New Roman" panose="02020603050405020304" pitchFamily="18" charset="0"/>
                        </a:rPr>
                        <a:t>21</a:t>
                      </a:r>
                      <a:r>
                        <a:rPr lang="zh-TW" sz="1100" kern="100" dirty="0">
                          <a:solidFill>
                            <a:schemeClr val="tx1"/>
                          </a:solidFill>
                          <a:effectLst/>
                          <a:latin typeface="Times New Roman" panose="02020603050405020304" pitchFamily="18" charset="0"/>
                          <a:cs typeface="Times New Roman" panose="02020603050405020304" pitchFamily="18" charset="0"/>
                        </a:rPr>
                        <a:t>～</a:t>
                      </a:r>
                      <a:r>
                        <a:rPr lang="en-US" sz="1100" kern="100" dirty="0">
                          <a:solidFill>
                            <a:schemeClr val="tx1"/>
                          </a:solidFill>
                          <a:effectLst/>
                          <a:latin typeface="Times New Roman" panose="02020603050405020304" pitchFamily="18" charset="0"/>
                          <a:cs typeface="Times New Roman" panose="02020603050405020304" pitchFamily="18" charset="0"/>
                        </a:rPr>
                        <a:t>30</a:t>
                      </a: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a:p>
                  </a:txBody>
                  <a:tcPr/>
                </a:tc>
                <a:tc>
                  <a:txBody>
                    <a:bodyPr/>
                    <a:lstStyle/>
                    <a:p>
                      <a:pPr>
                        <a:spcBef>
                          <a:spcPts val="300"/>
                        </a:spcBef>
                        <a:spcAft>
                          <a:spcPts val="0"/>
                        </a:spcAft>
                      </a:pPr>
                      <a:r>
                        <a:rPr lang="zh-TW" sz="1200" kern="100" dirty="0">
                          <a:solidFill>
                            <a:schemeClr val="tx1"/>
                          </a:solidFill>
                          <a:effectLst/>
                          <a:latin typeface="Times New Roman" panose="02020603050405020304" pitchFamily="18" charset="0"/>
                          <a:cs typeface="Times New Roman" panose="02020603050405020304" pitchFamily="18" charset="0"/>
                        </a:rPr>
                        <a:t>同校、</a:t>
                      </a:r>
                      <a:r>
                        <a:rPr lang="en-US" sz="1200" kern="100" dirty="0">
                          <a:solidFill>
                            <a:schemeClr val="tx1"/>
                          </a:solidFill>
                          <a:effectLst/>
                          <a:latin typeface="Times New Roman" panose="02020603050405020304" pitchFamily="18" charset="0"/>
                          <a:cs typeface="Times New Roman" panose="02020603050405020304" pitchFamily="18" charset="0"/>
                        </a:rPr>
                        <a:t>2</a:t>
                      </a:r>
                      <a:r>
                        <a:rPr lang="zh-TW" sz="1200" kern="100" dirty="0">
                          <a:solidFill>
                            <a:schemeClr val="tx1"/>
                          </a:solidFill>
                          <a:effectLst/>
                          <a:latin typeface="Times New Roman" panose="02020603050405020304" pitchFamily="18" charset="0"/>
                          <a:cs typeface="Times New Roman" panose="02020603050405020304" pitchFamily="18" charset="0"/>
                        </a:rPr>
                        <a:t>個以上科別</a:t>
                      </a: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連續選填</a:t>
                      </a:r>
                      <a:r>
                        <a:rPr lang="zh-TW" sz="1200" kern="100" dirty="0">
                          <a:solidFill>
                            <a:schemeClr val="tx1"/>
                          </a:solidFill>
                          <a:effectLst/>
                          <a:latin typeface="Times New Roman" panose="02020603050405020304" pitchFamily="18" charset="0"/>
                          <a:cs typeface="Times New Roman" panose="02020603050405020304" pitchFamily="18" charset="0"/>
                        </a:rPr>
                        <a:t>，視為同一個志願</a:t>
                      </a:r>
                      <a:endParaRPr lang="zh-TW" sz="1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022346857"/>
                  </a:ext>
                </a:extLst>
              </a:tr>
              <a:tr h="730296">
                <a:tc rowSpan="2">
                  <a:txBody>
                    <a:bodyPr/>
                    <a:lstStyle/>
                    <a:p>
                      <a:pPr algn="ctr">
                        <a:spcAft>
                          <a:spcPts val="0"/>
                        </a:spcAft>
                      </a:pPr>
                      <a:r>
                        <a:rPr lang="zh-TW" sz="1400" kern="100" dirty="0">
                          <a:solidFill>
                            <a:srgbClr val="3333FF"/>
                          </a:solidFill>
                          <a:effectLst/>
                          <a:latin typeface="Times New Roman" panose="02020603050405020304" pitchFamily="18" charset="0"/>
                          <a:cs typeface="Times New Roman" panose="02020603050405020304" pitchFamily="18" charset="0"/>
                        </a:rPr>
                        <a:t>多元</a:t>
                      </a:r>
                    </a:p>
                    <a:p>
                      <a:pPr algn="ctr">
                        <a:spcAft>
                          <a:spcPts val="0"/>
                        </a:spcAft>
                      </a:pPr>
                      <a:r>
                        <a:rPr lang="zh-TW" sz="1400" kern="100" dirty="0">
                          <a:solidFill>
                            <a:srgbClr val="3333FF"/>
                          </a:solidFill>
                          <a:effectLst/>
                          <a:latin typeface="Times New Roman" panose="02020603050405020304" pitchFamily="18" charset="0"/>
                          <a:cs typeface="Times New Roman" panose="02020603050405020304" pitchFamily="18" charset="0"/>
                        </a:rPr>
                        <a:t>學習表現</a:t>
                      </a:r>
                      <a:endParaRPr lang="zh-TW" sz="1400" kern="100" dirty="0">
                        <a:solidFill>
                          <a:srgbClr val="3333F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00" dirty="0">
                          <a:solidFill>
                            <a:srgbClr val="3333FF"/>
                          </a:solidFill>
                          <a:effectLst/>
                          <a:latin typeface="Times New Roman" panose="02020603050405020304" pitchFamily="18" charset="0"/>
                          <a:ea typeface="+mn-ea"/>
                          <a:cs typeface="Times New Roman" panose="02020603050405020304" pitchFamily="18" charset="0"/>
                        </a:rPr>
                        <a:t>36</a:t>
                      </a:r>
                      <a:r>
                        <a:rPr lang="zh-TW" altLang="en-US" sz="1400" b="1" kern="100" dirty="0">
                          <a:solidFill>
                            <a:srgbClr val="3333FF"/>
                          </a:solidFill>
                          <a:effectLst/>
                          <a:latin typeface="Times New Roman" panose="02020603050405020304" pitchFamily="18" charset="0"/>
                          <a:ea typeface="+mn-ea"/>
                          <a:cs typeface="Times New Roman" panose="02020603050405020304" pitchFamily="18" charset="0"/>
                        </a:rPr>
                        <a:t>分</a:t>
                      </a:r>
                      <a:endParaRPr lang="zh-TW" sz="14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dirty="0">
                          <a:solidFill>
                            <a:schemeClr val="tx1"/>
                          </a:solidFill>
                          <a:effectLst/>
                          <a:latin typeface="Times New Roman" panose="02020603050405020304" pitchFamily="18" charset="0"/>
                          <a:cs typeface="Times New Roman" panose="02020603050405020304" pitchFamily="18" charset="0"/>
                        </a:rPr>
                        <a:t>均衡學習</a:t>
                      </a:r>
                      <a:endParaRPr lang="zh-TW" altLang="en-US" sz="1400" b="1" kern="100" dirty="0">
                        <a:solidFill>
                          <a:srgbClr val="3333FF"/>
                        </a:solidFill>
                        <a:effectLst/>
                        <a:latin typeface="Times New Roman" panose="02020603050405020304" pitchFamily="18" charset="0"/>
                        <a:ea typeface="+mn-ea"/>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200" kern="100" dirty="0">
                          <a:solidFill>
                            <a:schemeClr val="tx1"/>
                          </a:solidFill>
                          <a:effectLst/>
                          <a:latin typeface="Times New Roman" panose="02020603050405020304" pitchFamily="18" charset="0"/>
                          <a:cs typeface="Times New Roman" panose="02020603050405020304" pitchFamily="18" charset="0"/>
                        </a:rPr>
                        <a:t>上限</a:t>
                      </a:r>
                      <a:r>
                        <a:rPr lang="en-US" sz="1200" kern="100" dirty="0">
                          <a:solidFill>
                            <a:schemeClr val="tx1"/>
                          </a:solidFill>
                          <a:effectLst/>
                          <a:latin typeface="Times New Roman" panose="02020603050405020304" pitchFamily="18" charset="0"/>
                          <a:cs typeface="Times New Roman" panose="02020603050405020304" pitchFamily="18" charset="0"/>
                        </a:rPr>
                        <a:t>21</a:t>
                      </a:r>
                      <a:r>
                        <a:rPr lang="zh-TW" sz="1200" kern="100" dirty="0">
                          <a:solidFill>
                            <a:schemeClr val="tx1"/>
                          </a:solidFill>
                          <a:effectLst/>
                          <a:latin typeface="Times New Roman" panose="02020603050405020304" pitchFamily="18" charset="0"/>
                          <a:cs typeface="Times New Roman" panose="02020603050405020304" pitchFamily="18" charset="0"/>
                        </a:rPr>
                        <a:t>分</a:t>
                      </a:r>
                      <a:endParaRPr lang="zh-TW" sz="1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5">
                  <a:txBody>
                    <a:bodyPr/>
                    <a:lstStyle/>
                    <a:p>
                      <a:pPr algn="ctr">
                        <a:spcAft>
                          <a:spcPts val="0"/>
                        </a:spcAft>
                      </a:pPr>
                      <a:r>
                        <a:rPr lang="en-US"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p>
                    <a:p>
                      <a:pPr algn="ctr">
                        <a:spcAft>
                          <a:spcPts val="0"/>
                        </a:spcAft>
                      </a:pP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符合</a:t>
                      </a:r>
                      <a:r>
                        <a:rPr lang="en-US"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個領域</a:t>
                      </a:r>
                      <a:endPar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pPr algn="ctr">
                        <a:spcAft>
                          <a:spcPts val="0"/>
                        </a:spcAft>
                      </a:pP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5">
                  <a:txBody>
                    <a:bodyPr/>
                    <a:lstStyle/>
                    <a:p>
                      <a:pPr algn="ctr">
                        <a:spcAft>
                          <a:spcPts val="0"/>
                        </a:spcAft>
                      </a:pPr>
                      <a:r>
                        <a:rPr lang="en-US" sz="1100" kern="100" dirty="0">
                          <a:solidFill>
                            <a:schemeClr val="tx1"/>
                          </a:solidFill>
                          <a:effectLst/>
                          <a:latin typeface="Times New Roman" panose="02020603050405020304" pitchFamily="18" charset="0"/>
                          <a:cs typeface="Times New Roman" panose="02020603050405020304" pitchFamily="18" charset="0"/>
                        </a:rPr>
                        <a:t>0</a:t>
                      </a:r>
                      <a:r>
                        <a:rPr lang="zh-TW" sz="11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zh-TW" sz="1100" kern="100" dirty="0">
                          <a:solidFill>
                            <a:schemeClr val="tx1"/>
                          </a:solidFill>
                          <a:effectLst/>
                          <a:latin typeface="Times New Roman" panose="02020603050405020304" pitchFamily="18" charset="0"/>
                          <a:cs typeface="Times New Roman" panose="02020603050405020304" pitchFamily="18" charset="0"/>
                        </a:rPr>
                        <a:t>未符合</a:t>
                      </a:r>
                      <a:endParaRPr lang="zh-TW" altLang="en-US" dirty="0"/>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dirty="0"/>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a:txBody>
                    <a:bodyPr/>
                    <a:lstStyle/>
                    <a:p>
                      <a:pPr>
                        <a:spcAft>
                          <a:spcPts val="0"/>
                        </a:spcAft>
                      </a:pP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健體、藝文、綜合</a:t>
                      </a:r>
                      <a:r>
                        <a:rPr lang="zh-TW" sz="1200" kern="100" dirty="0">
                          <a:solidFill>
                            <a:schemeClr val="tx1"/>
                          </a:solidFill>
                          <a:effectLst/>
                          <a:latin typeface="Times New Roman" panose="02020603050405020304" pitchFamily="18" charset="0"/>
                          <a:cs typeface="Times New Roman" panose="02020603050405020304" pitchFamily="18" charset="0"/>
                        </a:rPr>
                        <a:t>等</a:t>
                      </a:r>
                      <a:r>
                        <a:rPr lang="en-US" sz="1200" kern="100" dirty="0">
                          <a:solidFill>
                            <a:schemeClr val="tx1"/>
                          </a:solidFill>
                          <a:effectLst/>
                          <a:latin typeface="Times New Roman" panose="02020603050405020304" pitchFamily="18" charset="0"/>
                          <a:cs typeface="Times New Roman" panose="02020603050405020304" pitchFamily="18" charset="0"/>
                        </a:rPr>
                        <a:t>3</a:t>
                      </a:r>
                      <a:r>
                        <a:rPr lang="zh-TW" sz="1200" kern="100" dirty="0">
                          <a:solidFill>
                            <a:schemeClr val="tx1"/>
                          </a:solidFill>
                          <a:effectLst/>
                          <a:latin typeface="Times New Roman" panose="02020603050405020304" pitchFamily="18" charset="0"/>
                          <a:cs typeface="Times New Roman" panose="02020603050405020304" pitchFamily="18" charset="0"/>
                        </a:rPr>
                        <a:t>個領域</a:t>
                      </a:r>
                      <a:r>
                        <a:rPr lang="zh-TW" sz="1200" b="1" kern="100"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前五學期</a:t>
                      </a:r>
                      <a:r>
                        <a:rPr lang="zh-TW" sz="1200" kern="100" dirty="0">
                          <a:solidFill>
                            <a:schemeClr val="tx1"/>
                          </a:solidFill>
                          <a:effectLst/>
                          <a:latin typeface="Times New Roman" panose="02020603050405020304" pitchFamily="18" charset="0"/>
                          <a:cs typeface="Times New Roman" panose="02020603050405020304" pitchFamily="18" charset="0"/>
                        </a:rPr>
                        <a:t>平均及格</a:t>
                      </a:r>
                      <a:endParaRPr lang="zh-TW" sz="1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3173229837"/>
                  </a:ext>
                </a:extLst>
              </a:tr>
              <a:tr h="730296">
                <a:tc vMerge="1">
                  <a:txBody>
                    <a:bodyPr/>
                    <a:lstStyle/>
                    <a:p>
                      <a:endParaRPr lang="zh-TW" altLang="en-US"/>
                    </a:p>
                  </a:txBody>
                  <a:tcPr>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dirty="0">
                          <a:solidFill>
                            <a:schemeClr val="tx1"/>
                          </a:solidFill>
                          <a:effectLst/>
                          <a:latin typeface="Times New Roman" panose="02020603050405020304" pitchFamily="18" charset="0"/>
                          <a:cs typeface="Times New Roman" panose="02020603050405020304" pitchFamily="18" charset="0"/>
                        </a:rPr>
                        <a:t>服務學習</a:t>
                      </a:r>
                      <a:endParaRPr lang="zh-TW" altLang="en-US" sz="1400" b="1" kern="100" dirty="0">
                        <a:solidFill>
                          <a:srgbClr val="3333FF"/>
                        </a:solidFill>
                        <a:effectLst/>
                        <a:latin typeface="Times New Roman" panose="02020603050405020304" pitchFamily="18" charset="0"/>
                        <a:ea typeface="+mn-ea"/>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zh-TW" sz="1200" kern="100" dirty="0">
                          <a:solidFill>
                            <a:schemeClr val="tx1"/>
                          </a:solidFill>
                          <a:effectLst/>
                          <a:latin typeface="Times New Roman" panose="02020603050405020304" pitchFamily="18" charset="0"/>
                          <a:cs typeface="Times New Roman" panose="02020603050405020304" pitchFamily="18" charset="0"/>
                        </a:rPr>
                        <a:t>上限</a:t>
                      </a:r>
                      <a:r>
                        <a:rPr lang="en-US" sz="1200" kern="100" dirty="0">
                          <a:solidFill>
                            <a:schemeClr val="tx1"/>
                          </a:solidFill>
                          <a:effectLst/>
                          <a:latin typeface="Times New Roman" panose="02020603050405020304" pitchFamily="18" charset="0"/>
                          <a:cs typeface="Times New Roman" panose="02020603050405020304" pitchFamily="18" charset="0"/>
                        </a:rPr>
                        <a:t>15</a:t>
                      </a:r>
                      <a:r>
                        <a:rPr lang="zh-TW" sz="1200" kern="100" dirty="0">
                          <a:solidFill>
                            <a:schemeClr val="tx1"/>
                          </a:solidFill>
                          <a:effectLst/>
                          <a:latin typeface="Times New Roman" panose="02020603050405020304" pitchFamily="18" charset="0"/>
                          <a:cs typeface="Times New Roman" panose="02020603050405020304" pitchFamily="18" charset="0"/>
                        </a:rPr>
                        <a:t>分</a:t>
                      </a:r>
                      <a:endParaRPr lang="zh-TW" altLang="en-US" dirty="0"/>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10">
                  <a:txBody>
                    <a:bodyPr/>
                    <a:lstStyle/>
                    <a:p>
                      <a:pPr algn="ctr">
                        <a:spcAft>
                          <a:spcPts val="0"/>
                        </a:spcAft>
                      </a:pPr>
                      <a:r>
                        <a:rPr lang="en-US"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p>
                    <a:p>
                      <a:pPr algn="ctr">
                        <a:spcAft>
                          <a:spcPts val="0"/>
                        </a:spcAft>
                      </a:pP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每學期服務滿</a:t>
                      </a:r>
                      <a:r>
                        <a:rPr lang="en-US"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r>
                        <a:rPr lang="zh-TW" sz="12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小時以上</a:t>
                      </a:r>
                      <a:endParaRPr lang="zh-TW" altLang="en-US" dirty="0"/>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spcAft>
                          <a:spcPts val="0"/>
                        </a:spcAft>
                      </a:pPr>
                      <a:r>
                        <a:rPr lang="en-US" sz="1200" kern="100" dirty="0">
                          <a:solidFill>
                            <a:schemeClr val="tx1"/>
                          </a:solidFill>
                          <a:effectLst/>
                          <a:latin typeface="Times New Roman" panose="02020603050405020304" pitchFamily="18" charset="0"/>
                          <a:cs typeface="Times New Roman" panose="02020603050405020304" pitchFamily="18" charset="0"/>
                        </a:rPr>
                        <a:t>1.</a:t>
                      </a:r>
                      <a:r>
                        <a:rPr lang="zh-TW" sz="1200" kern="100" dirty="0">
                          <a:solidFill>
                            <a:schemeClr val="tx1"/>
                          </a:solidFill>
                          <a:effectLst/>
                          <a:latin typeface="Times New Roman" panose="02020603050405020304" pitchFamily="18" charset="0"/>
                          <a:cs typeface="Times New Roman" panose="02020603050405020304" pitchFamily="18" charset="0"/>
                        </a:rPr>
                        <a:t>由國中認證</a:t>
                      </a:r>
                    </a:p>
                    <a:p>
                      <a:pPr>
                        <a:spcAft>
                          <a:spcPts val="0"/>
                        </a:spcAft>
                      </a:pPr>
                      <a:r>
                        <a:rPr lang="en-US" sz="1200" kern="100" dirty="0">
                          <a:solidFill>
                            <a:schemeClr val="tx1"/>
                          </a:solidFill>
                          <a:effectLst/>
                          <a:latin typeface="Times New Roman" panose="02020603050405020304" pitchFamily="18" charset="0"/>
                          <a:cs typeface="Times New Roman" panose="02020603050405020304" pitchFamily="18" charset="0"/>
                        </a:rPr>
                        <a:t>2.</a:t>
                      </a:r>
                      <a:r>
                        <a:rPr lang="zh-TW" sz="1200" kern="100" dirty="0">
                          <a:solidFill>
                            <a:schemeClr val="tx1"/>
                          </a:solidFill>
                          <a:effectLst/>
                          <a:latin typeface="Times New Roman" panose="02020603050405020304" pitchFamily="18" charset="0"/>
                          <a:cs typeface="Times New Roman" panose="02020603050405020304" pitchFamily="18" charset="0"/>
                        </a:rPr>
                        <a:t>採計</a:t>
                      </a:r>
                      <a:r>
                        <a:rPr lang="zh-TW" sz="1200" b="1" kern="100"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前五學期</a:t>
                      </a:r>
                      <a:endParaRPr lang="zh-TW" altLang="en-US" dirty="0">
                        <a:solidFill>
                          <a:srgbClr val="3333FF"/>
                        </a:solidFill>
                      </a:endParaRP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790036864"/>
                  </a:ext>
                </a:extLst>
              </a:tr>
              <a:tr h="804426">
                <a:tc rowSpan="2">
                  <a:txBody>
                    <a:bodyPr/>
                    <a:lstStyle/>
                    <a:p>
                      <a:pPr algn="ctr">
                        <a:spcAft>
                          <a:spcPts val="0"/>
                        </a:spcAft>
                      </a:pPr>
                      <a:r>
                        <a:rPr lang="zh-TW" sz="1400" kern="100" dirty="0">
                          <a:solidFill>
                            <a:srgbClr val="3333FF"/>
                          </a:solidFill>
                          <a:effectLst/>
                          <a:latin typeface="Times New Roman" panose="02020603050405020304" pitchFamily="18" charset="0"/>
                          <a:cs typeface="Times New Roman" panose="02020603050405020304" pitchFamily="18" charset="0"/>
                        </a:rPr>
                        <a:t>國中</a:t>
                      </a:r>
                    </a:p>
                    <a:p>
                      <a:pPr algn="ctr">
                        <a:spcAft>
                          <a:spcPts val="0"/>
                        </a:spcAft>
                      </a:pPr>
                      <a:r>
                        <a:rPr lang="zh-TW" sz="1400" kern="100" dirty="0">
                          <a:solidFill>
                            <a:srgbClr val="3333FF"/>
                          </a:solidFill>
                          <a:effectLst/>
                          <a:latin typeface="Times New Roman" panose="02020603050405020304" pitchFamily="18" charset="0"/>
                          <a:cs typeface="Times New Roman" panose="02020603050405020304" pitchFamily="18" charset="0"/>
                        </a:rPr>
                        <a:t>教育會考</a:t>
                      </a:r>
                      <a:endParaRPr lang="zh-TW" sz="1400" kern="100" dirty="0">
                        <a:solidFill>
                          <a:srgbClr val="3333FF"/>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2">
                  <a:txBody>
                    <a:bodyPr/>
                    <a:lstStyle/>
                    <a:p>
                      <a:pPr algn="ctr">
                        <a:spcAft>
                          <a:spcPts val="0"/>
                        </a:spcAft>
                      </a:pPr>
                      <a:r>
                        <a:rPr lang="en-US" altLang="zh-TW" sz="1400" b="1" kern="100" dirty="0">
                          <a:solidFill>
                            <a:srgbClr val="3333FF"/>
                          </a:solidFill>
                          <a:effectLst/>
                          <a:latin typeface="Times New Roman" panose="02020603050405020304" pitchFamily="18" charset="0"/>
                          <a:ea typeface="+mn-ea"/>
                          <a:cs typeface="Times New Roman" panose="02020603050405020304" pitchFamily="18" charset="0"/>
                        </a:rPr>
                        <a:t>36</a:t>
                      </a:r>
                      <a:r>
                        <a:rPr lang="zh-TW" altLang="en-US" sz="1400" b="1" kern="100" dirty="0">
                          <a:solidFill>
                            <a:srgbClr val="3333FF"/>
                          </a:solidFill>
                          <a:effectLst/>
                          <a:latin typeface="Times New Roman" panose="02020603050405020304" pitchFamily="18" charset="0"/>
                          <a:ea typeface="+mn-ea"/>
                          <a:cs typeface="Times New Roman" panose="02020603050405020304" pitchFamily="18" charset="0"/>
                        </a:rPr>
                        <a:t>分</a:t>
                      </a:r>
                      <a:endParaRPr lang="zh-TW" sz="14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dirty="0">
                          <a:solidFill>
                            <a:schemeClr val="tx1"/>
                          </a:solidFill>
                          <a:effectLst/>
                          <a:latin typeface="Times New Roman" panose="02020603050405020304" pitchFamily="18" charset="0"/>
                          <a:cs typeface="Times New Roman" panose="02020603050405020304" pitchFamily="18" charset="0"/>
                        </a:rPr>
                        <a:t>五科</a:t>
                      </a:r>
                      <a:endParaRPr lang="zh-TW" altLang="en-US" sz="1400" b="1" kern="100" dirty="0">
                        <a:solidFill>
                          <a:srgbClr val="3333FF"/>
                        </a:solidFill>
                        <a:effectLst/>
                        <a:latin typeface="Times New Roman" panose="02020603050405020304" pitchFamily="18" charset="0"/>
                        <a:ea typeface="+mn-ea"/>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200" kern="100" dirty="0">
                          <a:solidFill>
                            <a:schemeClr val="tx1"/>
                          </a:solidFill>
                          <a:effectLst/>
                          <a:latin typeface="Times New Roman" panose="02020603050405020304" pitchFamily="18" charset="0"/>
                          <a:cs typeface="Times New Roman" panose="02020603050405020304" pitchFamily="18" charset="0"/>
                        </a:rPr>
                        <a:t>上限</a:t>
                      </a:r>
                      <a:r>
                        <a:rPr lang="en-US" sz="1200" kern="100" dirty="0">
                          <a:solidFill>
                            <a:schemeClr val="tx1"/>
                          </a:solidFill>
                          <a:effectLst/>
                          <a:latin typeface="Times New Roman" panose="02020603050405020304" pitchFamily="18" charset="0"/>
                          <a:cs typeface="Times New Roman" panose="02020603050405020304" pitchFamily="18" charset="0"/>
                        </a:rPr>
                        <a:t>35</a:t>
                      </a:r>
                      <a:r>
                        <a:rPr lang="zh-TW" sz="1200" kern="100" dirty="0">
                          <a:solidFill>
                            <a:schemeClr val="tx1"/>
                          </a:solidFill>
                          <a:effectLst/>
                          <a:latin typeface="Times New Roman" panose="02020603050405020304" pitchFamily="18" charset="0"/>
                          <a:cs typeface="Times New Roman" panose="02020603050405020304" pitchFamily="18" charset="0"/>
                        </a:rPr>
                        <a:t>分</a:t>
                      </a:r>
                      <a:endParaRPr lang="zh-TW" sz="1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3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r>
                        <a:rPr lang="zh-TW" sz="13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p>
                    <a:p>
                      <a:pPr algn="ctr">
                        <a:spcAft>
                          <a:spcPts val="0"/>
                        </a:spcAft>
                      </a:pPr>
                      <a:r>
                        <a:rPr lang="en-US" sz="13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endParaRPr lang="zh-TW" sz="13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6</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A+</a:t>
                      </a:r>
                      <a:endParaRPr lang="zh-TW" altLang="en-US" sz="1300" dirty="0"/>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5</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A</a:t>
                      </a:r>
                      <a:endParaRPr lang="zh-TW" sz="13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5</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A</a:t>
                      </a:r>
                      <a:endParaRPr lang="zh-TW" sz="13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4</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B++</a:t>
                      </a:r>
                      <a:endParaRPr lang="zh-TW" sz="13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3</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B+</a:t>
                      </a:r>
                      <a:endParaRPr lang="zh-TW" sz="13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3</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B+</a:t>
                      </a:r>
                      <a:endParaRPr lang="zh-TW" sz="13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gridSpan="2">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2</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B</a:t>
                      </a:r>
                      <a:endParaRPr lang="zh-TW" sz="13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hMerge="1">
                  <a:txBody>
                    <a:bodyPr/>
                    <a:lstStyle/>
                    <a:p>
                      <a:pPr algn="ctr">
                        <a:spcAft>
                          <a:spcPts val="0"/>
                        </a:spcAft>
                      </a:pPr>
                      <a:r>
                        <a:rPr lang="en-US" sz="1300" kern="100">
                          <a:solidFill>
                            <a:schemeClr val="tx1"/>
                          </a:solidFill>
                          <a:effectLst/>
                          <a:latin typeface="Times New Roman" panose="02020603050405020304" pitchFamily="18" charset="0"/>
                          <a:cs typeface="Times New Roman" panose="02020603050405020304" pitchFamily="18" charset="0"/>
                        </a:rPr>
                        <a:t>2</a:t>
                      </a:r>
                      <a:r>
                        <a:rPr lang="zh-TW" sz="1300" kern="10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a:solidFill>
                            <a:schemeClr val="tx1"/>
                          </a:solidFill>
                          <a:effectLst/>
                          <a:latin typeface="Times New Roman" panose="02020603050405020304" pitchFamily="18" charset="0"/>
                          <a:cs typeface="Times New Roman" panose="02020603050405020304" pitchFamily="18" charset="0"/>
                        </a:rPr>
                        <a:t>B</a:t>
                      </a:r>
                      <a:endParaRPr lang="zh-TW" altLang="en-US"/>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1</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C</a:t>
                      </a:r>
                      <a:endParaRPr lang="zh-TW" sz="13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200" kern="100" dirty="0">
                          <a:solidFill>
                            <a:schemeClr val="tx1"/>
                          </a:solidFill>
                          <a:effectLst/>
                          <a:latin typeface="Times New Roman" panose="02020603050405020304" pitchFamily="18" charset="0"/>
                          <a:cs typeface="Times New Roman" panose="02020603050405020304" pitchFamily="18" charset="0"/>
                        </a:rPr>
                        <a:t>國</a:t>
                      </a:r>
                      <a:r>
                        <a:rPr lang="zh-TW" altLang="en-US" sz="1200" kern="100" dirty="0">
                          <a:solidFill>
                            <a:schemeClr val="tx1"/>
                          </a:solidFill>
                          <a:effectLst/>
                          <a:latin typeface="Times New Roman" panose="02020603050405020304" pitchFamily="18" charset="0"/>
                          <a:cs typeface="Times New Roman" panose="02020603050405020304" pitchFamily="18" charset="0"/>
                        </a:rPr>
                        <a:t>文</a:t>
                      </a:r>
                      <a:r>
                        <a:rPr lang="zh-TW" sz="1200" kern="100" dirty="0">
                          <a:solidFill>
                            <a:schemeClr val="tx1"/>
                          </a:solidFill>
                          <a:effectLst/>
                          <a:latin typeface="Times New Roman" panose="02020603050405020304" pitchFamily="18" charset="0"/>
                          <a:cs typeface="Times New Roman" panose="02020603050405020304" pitchFamily="18" charset="0"/>
                        </a:rPr>
                        <a:t>、數</a:t>
                      </a:r>
                      <a:r>
                        <a:rPr lang="zh-TW" altLang="en-US" sz="1200" kern="100" dirty="0">
                          <a:solidFill>
                            <a:schemeClr val="tx1"/>
                          </a:solidFill>
                          <a:effectLst/>
                          <a:latin typeface="Times New Roman" panose="02020603050405020304" pitchFamily="18" charset="0"/>
                          <a:cs typeface="Times New Roman" panose="02020603050405020304" pitchFamily="18" charset="0"/>
                        </a:rPr>
                        <a:t>學</a:t>
                      </a:r>
                      <a:r>
                        <a:rPr lang="zh-TW" sz="1200" kern="100" dirty="0">
                          <a:solidFill>
                            <a:schemeClr val="tx1"/>
                          </a:solidFill>
                          <a:effectLst/>
                          <a:latin typeface="Times New Roman" panose="02020603050405020304" pitchFamily="18" charset="0"/>
                          <a:cs typeface="Times New Roman" panose="02020603050405020304" pitchFamily="18" charset="0"/>
                        </a:rPr>
                        <a:t>、英</a:t>
                      </a:r>
                      <a:r>
                        <a:rPr lang="zh-TW" altLang="en-US" sz="1200" kern="100" dirty="0">
                          <a:solidFill>
                            <a:schemeClr val="tx1"/>
                          </a:solidFill>
                          <a:effectLst/>
                          <a:latin typeface="Times New Roman" panose="02020603050405020304" pitchFamily="18" charset="0"/>
                          <a:cs typeface="Times New Roman" panose="02020603050405020304" pitchFamily="18" charset="0"/>
                        </a:rPr>
                        <a:t>語</a:t>
                      </a:r>
                      <a:r>
                        <a:rPr lang="zh-TW" sz="1200" kern="100" dirty="0">
                          <a:solidFill>
                            <a:schemeClr val="tx1"/>
                          </a:solidFill>
                          <a:effectLst/>
                          <a:latin typeface="Times New Roman" panose="02020603050405020304" pitchFamily="18" charset="0"/>
                          <a:cs typeface="Times New Roman" panose="02020603050405020304" pitchFamily="18" charset="0"/>
                        </a:rPr>
                        <a:t>、社</a:t>
                      </a:r>
                      <a:r>
                        <a:rPr lang="zh-TW" altLang="en-US" sz="1200" kern="100" dirty="0">
                          <a:solidFill>
                            <a:schemeClr val="tx1"/>
                          </a:solidFill>
                          <a:effectLst/>
                          <a:latin typeface="Times New Roman" panose="02020603050405020304" pitchFamily="18" charset="0"/>
                          <a:cs typeface="Times New Roman" panose="02020603050405020304" pitchFamily="18" charset="0"/>
                        </a:rPr>
                        <a:t>會</a:t>
                      </a:r>
                      <a:r>
                        <a:rPr lang="zh-TW" sz="1200" kern="100" dirty="0">
                          <a:solidFill>
                            <a:schemeClr val="tx1"/>
                          </a:solidFill>
                          <a:effectLst/>
                          <a:latin typeface="Times New Roman" panose="02020603050405020304" pitchFamily="18" charset="0"/>
                          <a:cs typeface="Times New Roman" panose="02020603050405020304" pitchFamily="18" charset="0"/>
                        </a:rPr>
                        <a:t>、自</a:t>
                      </a:r>
                      <a:r>
                        <a:rPr lang="zh-TW" altLang="en-US" sz="1200" kern="100" dirty="0">
                          <a:solidFill>
                            <a:schemeClr val="tx1"/>
                          </a:solidFill>
                          <a:effectLst/>
                          <a:latin typeface="Times New Roman" panose="02020603050405020304" pitchFamily="18" charset="0"/>
                          <a:cs typeface="Times New Roman" panose="02020603050405020304" pitchFamily="18" charset="0"/>
                        </a:rPr>
                        <a:t>然</a:t>
                      </a:r>
                      <a:r>
                        <a:rPr lang="zh-TW" sz="1200" kern="100" dirty="0">
                          <a:solidFill>
                            <a:schemeClr val="tx1"/>
                          </a:solidFill>
                          <a:effectLst/>
                          <a:latin typeface="Times New Roman" panose="02020603050405020304" pitchFamily="18" charset="0"/>
                          <a:cs typeface="Times New Roman" panose="02020603050405020304" pitchFamily="18" charset="0"/>
                        </a:rPr>
                        <a:t>等</a:t>
                      </a:r>
                      <a:r>
                        <a:rPr lang="en-US" sz="1200" kern="100" dirty="0">
                          <a:solidFill>
                            <a:schemeClr val="tx1"/>
                          </a:solidFill>
                          <a:effectLst/>
                          <a:latin typeface="Times New Roman" panose="02020603050405020304" pitchFamily="18" charset="0"/>
                          <a:cs typeface="Times New Roman" panose="02020603050405020304" pitchFamily="18" charset="0"/>
                        </a:rPr>
                        <a:t>5</a:t>
                      </a:r>
                      <a:r>
                        <a:rPr lang="zh-TW" sz="1200" kern="100" dirty="0">
                          <a:solidFill>
                            <a:schemeClr val="tx1"/>
                          </a:solidFill>
                          <a:effectLst/>
                          <a:latin typeface="Times New Roman" panose="02020603050405020304" pitchFamily="18" charset="0"/>
                          <a:cs typeface="Times New Roman" panose="02020603050405020304" pitchFamily="18" charset="0"/>
                        </a:rPr>
                        <a:t>個學科</a:t>
                      </a:r>
                      <a:endParaRPr lang="zh-TW" sz="12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630945233"/>
                  </a:ext>
                </a:extLst>
              </a:tr>
              <a:tr h="804426">
                <a:tc vMerge="1">
                  <a:txBody>
                    <a:bodyPr/>
                    <a:lstStyle/>
                    <a:p>
                      <a:endParaRPr lang="zh-TW" altLang="en-US"/>
                    </a:p>
                  </a:txBody>
                  <a:tcPr>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dirty="0">
                          <a:solidFill>
                            <a:schemeClr val="tx1"/>
                          </a:solidFill>
                          <a:effectLst/>
                          <a:latin typeface="Times New Roman" panose="02020603050405020304" pitchFamily="18" charset="0"/>
                          <a:cs typeface="Times New Roman" panose="02020603050405020304" pitchFamily="18" charset="0"/>
                        </a:rPr>
                        <a:t>寫作測驗</a:t>
                      </a:r>
                      <a:endParaRPr lang="zh-TW" altLang="en-US" sz="1400" b="1" kern="100" dirty="0">
                        <a:solidFill>
                          <a:srgbClr val="3333FF"/>
                        </a:solidFill>
                        <a:effectLst/>
                        <a:latin typeface="Times New Roman" panose="02020603050405020304" pitchFamily="18" charset="0"/>
                        <a:ea typeface="+mn-ea"/>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zh-TW" sz="1200" kern="100" dirty="0">
                          <a:solidFill>
                            <a:schemeClr val="tx1"/>
                          </a:solidFill>
                          <a:effectLst/>
                          <a:latin typeface="Times New Roman" panose="02020603050405020304" pitchFamily="18" charset="0"/>
                          <a:cs typeface="Times New Roman" panose="02020603050405020304" pitchFamily="18" charset="0"/>
                        </a:rPr>
                        <a:t>上限</a:t>
                      </a:r>
                      <a:r>
                        <a:rPr lang="en-US" sz="1200" kern="100" dirty="0">
                          <a:solidFill>
                            <a:schemeClr val="tx1"/>
                          </a:solidFill>
                          <a:effectLst/>
                          <a:latin typeface="Times New Roman" panose="02020603050405020304" pitchFamily="18" charset="0"/>
                          <a:cs typeface="Times New Roman" panose="02020603050405020304" pitchFamily="18" charset="0"/>
                        </a:rPr>
                        <a:t>1</a:t>
                      </a:r>
                      <a:r>
                        <a:rPr lang="zh-TW" sz="1200" kern="100" dirty="0">
                          <a:solidFill>
                            <a:schemeClr val="tx1"/>
                          </a:solidFill>
                          <a:effectLst/>
                          <a:latin typeface="Times New Roman" panose="02020603050405020304" pitchFamily="18" charset="0"/>
                          <a:cs typeface="Times New Roman" panose="02020603050405020304" pitchFamily="18" charset="0"/>
                        </a:rPr>
                        <a:t>分</a:t>
                      </a:r>
                      <a:endParaRPr lang="zh-TW" altLang="en-US" dirty="0"/>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300" b="1" kern="1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zh-TW" sz="1300" b="1" kern="1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p>
                    <a:p>
                      <a:pPr algn="ctr">
                        <a:spcAft>
                          <a:spcPts val="0"/>
                        </a:spcAft>
                      </a:pPr>
                      <a:r>
                        <a:rPr lang="zh-TW" sz="1100" b="1" kern="1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六級分</a:t>
                      </a:r>
                      <a:endParaRPr lang="zh-TW" altLang="en-US"/>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gridSpan="2">
                  <a:txBody>
                    <a:bodyPr/>
                    <a:lstStyle/>
                    <a:p>
                      <a:pPr algn="ctr">
                        <a:spcAft>
                          <a:spcPts val="0"/>
                        </a:spcAft>
                      </a:pPr>
                      <a:r>
                        <a:rPr lang="en-US" sz="1300" kern="100">
                          <a:solidFill>
                            <a:schemeClr val="tx1"/>
                          </a:solidFill>
                          <a:effectLst/>
                          <a:latin typeface="Times New Roman" panose="02020603050405020304" pitchFamily="18" charset="0"/>
                          <a:cs typeface="Times New Roman" panose="02020603050405020304" pitchFamily="18" charset="0"/>
                        </a:rPr>
                        <a:t>0.8</a:t>
                      </a:r>
                      <a:r>
                        <a:rPr lang="zh-TW" sz="1300" kern="100">
                          <a:solidFill>
                            <a:schemeClr val="tx1"/>
                          </a:solidFill>
                          <a:effectLst/>
                          <a:latin typeface="Times New Roman" panose="02020603050405020304" pitchFamily="18" charset="0"/>
                          <a:cs typeface="Times New Roman" panose="02020603050405020304" pitchFamily="18" charset="0"/>
                        </a:rPr>
                        <a:t>分</a:t>
                      </a:r>
                    </a:p>
                    <a:p>
                      <a:pPr marL="0" algn="ctr" defTabSz="914400" rtl="0" eaLnBrk="1" latinLnBrk="0" hangingPunct="1">
                        <a:spcAft>
                          <a:spcPts val="0"/>
                        </a:spcAft>
                      </a:pPr>
                      <a:r>
                        <a:rPr lang="zh-TW" altLang="en-US" sz="1100" b="0" kern="100">
                          <a:solidFill>
                            <a:schemeClr val="tx1"/>
                          </a:solidFill>
                          <a:effectLst/>
                          <a:latin typeface="Times New Roman" panose="02020603050405020304" pitchFamily="18" charset="0"/>
                          <a:ea typeface="+mn-ea"/>
                          <a:cs typeface="Times New Roman" panose="02020603050405020304" pitchFamily="18" charset="0"/>
                        </a:rPr>
                        <a:t>五級分</a:t>
                      </a:r>
                      <a:endParaRPr lang="zh-TW" altLang="en-US"/>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a:txBody>
                    <a:bodyPr/>
                    <a:lstStyle/>
                    <a:p>
                      <a:pPr algn="ctr">
                        <a:spcAft>
                          <a:spcPts val="0"/>
                        </a:spcAft>
                      </a:pPr>
                      <a:r>
                        <a:rPr lang="en-US" sz="1300" kern="100">
                          <a:solidFill>
                            <a:schemeClr val="tx1"/>
                          </a:solidFill>
                          <a:effectLst/>
                          <a:latin typeface="Times New Roman" panose="02020603050405020304" pitchFamily="18" charset="0"/>
                          <a:cs typeface="Times New Roman" panose="02020603050405020304" pitchFamily="18" charset="0"/>
                        </a:rPr>
                        <a:t>0.6</a:t>
                      </a:r>
                      <a:r>
                        <a:rPr lang="zh-TW" sz="1300" kern="100">
                          <a:solidFill>
                            <a:schemeClr val="tx1"/>
                          </a:solidFill>
                          <a:effectLst/>
                          <a:latin typeface="Times New Roman" panose="02020603050405020304" pitchFamily="18" charset="0"/>
                          <a:cs typeface="Times New Roman" panose="02020603050405020304" pitchFamily="18" charset="0"/>
                        </a:rPr>
                        <a:t>分</a:t>
                      </a:r>
                    </a:p>
                    <a:p>
                      <a:pPr marL="0" algn="ctr" defTabSz="914400" rtl="0" eaLnBrk="1" latinLnBrk="0" hangingPunct="1">
                        <a:spcAft>
                          <a:spcPts val="0"/>
                        </a:spcAft>
                      </a:pPr>
                      <a:r>
                        <a:rPr lang="zh-TW" altLang="en-US" sz="1100" b="0" kern="100">
                          <a:solidFill>
                            <a:schemeClr val="tx1"/>
                          </a:solidFill>
                          <a:effectLst/>
                          <a:latin typeface="Times New Roman" panose="02020603050405020304" pitchFamily="18" charset="0"/>
                          <a:ea typeface="+mn-ea"/>
                          <a:cs typeface="Times New Roman" panose="02020603050405020304" pitchFamily="18" charset="0"/>
                        </a:rPr>
                        <a:t>四級分</a:t>
                      </a:r>
                      <a:endParaRPr lang="zh-TW" altLang="en-US"/>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gridSpan="2">
                  <a:txBody>
                    <a:bodyPr/>
                    <a:lstStyle/>
                    <a:p>
                      <a:pPr marL="0" algn="ctr" defTabSz="914400" rtl="0" eaLnBrk="1" latinLnBrk="0" hangingPunct="1">
                        <a:spcAft>
                          <a:spcPts val="0"/>
                        </a:spcAft>
                      </a:pPr>
                      <a:r>
                        <a:rPr lang="en-US" sz="1300" kern="100">
                          <a:solidFill>
                            <a:schemeClr val="tx1"/>
                          </a:solidFill>
                          <a:effectLst/>
                          <a:latin typeface="Times New Roman" panose="02020603050405020304" pitchFamily="18" charset="0"/>
                          <a:ea typeface="+mn-ea"/>
                          <a:cs typeface="Times New Roman" panose="02020603050405020304" pitchFamily="18" charset="0"/>
                        </a:rPr>
                        <a:t>0.4</a:t>
                      </a:r>
                      <a:r>
                        <a:rPr lang="zh-TW" altLang="en-US" sz="1300" kern="100">
                          <a:solidFill>
                            <a:schemeClr val="tx1"/>
                          </a:solidFill>
                          <a:effectLst/>
                          <a:latin typeface="Times New Roman" panose="02020603050405020304" pitchFamily="18" charset="0"/>
                          <a:ea typeface="+mn-ea"/>
                          <a:cs typeface="Times New Roman" panose="02020603050405020304" pitchFamily="18" charset="0"/>
                        </a:rPr>
                        <a:t>分</a:t>
                      </a:r>
                      <a:endParaRPr lang="en-US" altLang="zh-TW" sz="1300" kern="100">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spcAft>
                          <a:spcPts val="0"/>
                        </a:spcAft>
                      </a:pPr>
                      <a:r>
                        <a:rPr lang="zh-TW" altLang="en-US" sz="1100" kern="100">
                          <a:solidFill>
                            <a:schemeClr val="tx1"/>
                          </a:solidFill>
                          <a:effectLst/>
                          <a:latin typeface="Times New Roman" panose="02020603050405020304" pitchFamily="18" charset="0"/>
                          <a:ea typeface="+mn-ea"/>
                          <a:cs typeface="Times New Roman" panose="02020603050405020304" pitchFamily="18" charset="0"/>
                        </a:rPr>
                        <a:t>三級分</a:t>
                      </a:r>
                      <a:endParaRPr lang="zh-TW" altLang="en-US"/>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a:txBody>
                    <a:bodyPr/>
                    <a:lstStyle/>
                    <a:p>
                      <a:pPr algn="ctr">
                        <a:spcAft>
                          <a:spcPts val="0"/>
                        </a:spcAft>
                      </a:pPr>
                      <a:r>
                        <a:rPr lang="en-US" sz="1300" kern="100">
                          <a:solidFill>
                            <a:schemeClr val="tx1"/>
                          </a:solidFill>
                          <a:effectLst/>
                          <a:latin typeface="Times New Roman" panose="02020603050405020304" pitchFamily="18" charset="0"/>
                          <a:cs typeface="Times New Roman" panose="02020603050405020304" pitchFamily="18" charset="0"/>
                        </a:rPr>
                        <a:t>0.2</a:t>
                      </a:r>
                      <a:r>
                        <a:rPr lang="zh-TW" sz="1300" kern="100">
                          <a:solidFill>
                            <a:schemeClr val="tx1"/>
                          </a:solidFill>
                          <a:effectLst/>
                          <a:latin typeface="Times New Roman" panose="02020603050405020304" pitchFamily="18" charset="0"/>
                          <a:cs typeface="Times New Roman" panose="02020603050405020304" pitchFamily="18" charset="0"/>
                        </a:rPr>
                        <a:t>分</a:t>
                      </a:r>
                    </a:p>
                    <a:p>
                      <a:pPr marL="0" algn="ctr" defTabSz="914400" rtl="0" eaLnBrk="1" latinLnBrk="0" hangingPunct="1">
                        <a:spcAft>
                          <a:spcPts val="0"/>
                        </a:spcAft>
                      </a:pPr>
                      <a:r>
                        <a:rPr lang="zh-TW" altLang="en-US" sz="1100" b="0" kern="100">
                          <a:solidFill>
                            <a:schemeClr val="tx1"/>
                          </a:solidFill>
                          <a:effectLst/>
                          <a:latin typeface="Times New Roman" panose="02020603050405020304" pitchFamily="18" charset="0"/>
                          <a:ea typeface="+mn-ea"/>
                          <a:cs typeface="Times New Roman" panose="02020603050405020304" pitchFamily="18" charset="0"/>
                        </a:rPr>
                        <a:t>二級分</a:t>
                      </a:r>
                      <a:endParaRPr lang="zh-TW" altLang="en-US"/>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gridSpan="2">
                  <a:txBody>
                    <a:bodyPr/>
                    <a:lstStyle/>
                    <a:p>
                      <a:pPr marL="0" algn="ctr" defTabSz="914400" rtl="0" eaLnBrk="1" latinLnBrk="0" hangingPunct="1">
                        <a:spcAft>
                          <a:spcPts val="0"/>
                        </a:spcAft>
                      </a:pPr>
                      <a:r>
                        <a:rPr lang="en-US" sz="1300" b="0" kern="100">
                          <a:solidFill>
                            <a:schemeClr val="tx1"/>
                          </a:solidFill>
                          <a:effectLst/>
                          <a:latin typeface="Times New Roman" panose="02020603050405020304" pitchFamily="18" charset="0"/>
                          <a:ea typeface="+mn-ea"/>
                          <a:cs typeface="Times New Roman" panose="02020603050405020304" pitchFamily="18" charset="0"/>
                        </a:rPr>
                        <a:t>0.1</a:t>
                      </a:r>
                      <a:r>
                        <a:rPr lang="zh-TW" altLang="en-US" sz="1300" b="0" kern="100">
                          <a:solidFill>
                            <a:schemeClr val="tx1"/>
                          </a:solidFill>
                          <a:effectLst/>
                          <a:latin typeface="Times New Roman" panose="02020603050405020304" pitchFamily="18" charset="0"/>
                          <a:ea typeface="+mn-ea"/>
                          <a:cs typeface="Times New Roman" panose="02020603050405020304" pitchFamily="18" charset="0"/>
                        </a:rPr>
                        <a:t>分</a:t>
                      </a:r>
                    </a:p>
                    <a:p>
                      <a:pPr marL="0" algn="ctr" defTabSz="914400" rtl="0" eaLnBrk="1" latinLnBrk="0" hangingPunct="1">
                        <a:spcAft>
                          <a:spcPts val="0"/>
                        </a:spcAft>
                      </a:pPr>
                      <a:r>
                        <a:rPr lang="zh-TW" altLang="en-US" sz="1100" b="0" kern="100">
                          <a:solidFill>
                            <a:schemeClr val="tx1"/>
                          </a:solidFill>
                          <a:effectLst/>
                          <a:latin typeface="Times New Roman" panose="02020603050405020304" pitchFamily="18" charset="0"/>
                          <a:ea typeface="+mn-ea"/>
                          <a:cs typeface="Times New Roman" panose="02020603050405020304" pitchFamily="18" charset="0"/>
                        </a:rPr>
                        <a:t>一級分</a:t>
                      </a:r>
                      <a:endParaRPr lang="zh-TW" altLang="en-US"/>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a:txBody>
                    <a:bodyPr/>
                    <a:lstStyle/>
                    <a:p>
                      <a:endParaRPr lang="zh-TW" altLang="en-US"/>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sz="1100" kern="100" dirty="0">
                          <a:solidFill>
                            <a:schemeClr val="tx1"/>
                          </a:solidFill>
                          <a:effectLst/>
                          <a:latin typeface="Times New Roman" panose="02020603050405020304" pitchFamily="18" charset="0"/>
                          <a:cs typeface="Times New Roman" panose="02020603050405020304" pitchFamily="18" charset="0"/>
                        </a:rPr>
                        <a:t> </a:t>
                      </a:r>
                      <a:endParaRPr lang="zh-TW" altLang="en-US" dirty="0"/>
                    </a:p>
                  </a:txBody>
                  <a:tcPr marL="60335" marR="60335"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312615349"/>
                  </a:ext>
                </a:extLst>
              </a:tr>
              <a:tr h="472928">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總積分</a:t>
                      </a:r>
                      <a:endParaRPr lang="zh-TW" sz="1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gridSpan="13">
                  <a:txBody>
                    <a:bodyPr/>
                    <a:lstStyle/>
                    <a:p>
                      <a:pPr algn="ctr">
                        <a:spcAft>
                          <a:spcPts val="0"/>
                        </a:spcAft>
                      </a:pPr>
                      <a:r>
                        <a:rPr lang="en-US" sz="28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108</a:t>
                      </a:r>
                      <a:r>
                        <a:rPr lang="zh-TW" sz="2800" b="1" kern="1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endParaRPr lang="zh-TW" sz="2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hMerge="1">
                  <a:txBody>
                    <a:bodyPr/>
                    <a:lstStyle/>
                    <a:p>
                      <a:pPr algn="ctr">
                        <a:spcAft>
                          <a:spcPts val="0"/>
                        </a:spcAft>
                      </a:pPr>
                      <a:endParaRPr lang="zh-TW" sz="1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pPr algn="ctr">
                        <a:spcAft>
                          <a:spcPts val="0"/>
                        </a:spcAft>
                      </a:pPr>
                      <a:endParaRPr lang="zh-TW" sz="1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a:txBody>
                    <a:bodyPr/>
                    <a:lstStyle/>
                    <a:p>
                      <a:pPr>
                        <a:spcAft>
                          <a:spcPts val="0"/>
                        </a:spcAft>
                      </a:pPr>
                      <a:r>
                        <a:rPr lang="en-US" sz="1100" kern="100" dirty="0">
                          <a:solidFill>
                            <a:schemeClr val="tx1"/>
                          </a:solidFill>
                          <a:effectLst/>
                          <a:latin typeface="Times New Roman" panose="02020603050405020304" pitchFamily="18" charset="0"/>
                          <a:cs typeface="Times New Roman" panose="02020603050405020304" pitchFamily="18" charset="0"/>
                        </a:rPr>
                        <a:t> </a:t>
                      </a: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036542456"/>
                  </a:ext>
                </a:extLst>
              </a:tr>
            </a:tbl>
          </a:graphicData>
        </a:graphic>
      </p:graphicFrame>
      <p:sp>
        <p:nvSpPr>
          <p:cNvPr id="4" name="矩形 3">
            <a:extLst>
              <a:ext uri="{FF2B5EF4-FFF2-40B4-BE49-F238E27FC236}">
                <a16:creationId xmlns:a16="http://schemas.microsoft.com/office/drawing/2014/main" id="{2441DCF4-34A0-4082-8BCB-D757C16B31F6}"/>
              </a:ext>
            </a:extLst>
          </p:cNvPr>
          <p:cNvSpPr/>
          <p:nvPr/>
        </p:nvSpPr>
        <p:spPr>
          <a:xfrm>
            <a:off x="414490" y="2132856"/>
            <a:ext cx="8264896" cy="792088"/>
          </a:xfrm>
          <a:prstGeom prst="rect">
            <a:avLst/>
          </a:prstGeom>
          <a:noFill/>
          <a:ln w="63500">
            <a:solidFill>
              <a:srgbClr val="99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D94EC39E-A3D3-41F5-99EA-1D823DBAA48A}"/>
              </a:ext>
            </a:extLst>
          </p:cNvPr>
          <p:cNvSpPr/>
          <p:nvPr/>
        </p:nvSpPr>
        <p:spPr>
          <a:xfrm>
            <a:off x="414490" y="2910672"/>
            <a:ext cx="8264896" cy="1454431"/>
          </a:xfrm>
          <a:prstGeom prst="rect">
            <a:avLst/>
          </a:prstGeom>
          <a:noFill/>
          <a:ln w="63500">
            <a:solidFill>
              <a:srgbClr val="99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E7869EE7-1D08-4955-A0A3-9ECF8B3019F6}"/>
              </a:ext>
            </a:extLst>
          </p:cNvPr>
          <p:cNvSpPr/>
          <p:nvPr/>
        </p:nvSpPr>
        <p:spPr>
          <a:xfrm>
            <a:off x="414490" y="4365102"/>
            <a:ext cx="8264896" cy="1584177"/>
          </a:xfrm>
          <a:prstGeom prst="rect">
            <a:avLst/>
          </a:prstGeom>
          <a:noFill/>
          <a:ln w="63500">
            <a:solidFill>
              <a:srgbClr val="99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68F9DD0C-51F1-4847-8AAD-EF81368F87D9}"/>
              </a:ext>
            </a:extLst>
          </p:cNvPr>
          <p:cNvSpPr/>
          <p:nvPr/>
        </p:nvSpPr>
        <p:spPr>
          <a:xfrm>
            <a:off x="408226" y="2108603"/>
            <a:ext cx="1621610" cy="3840676"/>
          </a:xfrm>
          <a:prstGeom prst="rect">
            <a:avLst/>
          </a:prstGeom>
          <a:noFill/>
          <a:ln w="25400">
            <a:solidFill>
              <a:srgbClr val="FF00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32422598"/>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9219"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1500166" y="2500306"/>
            <a:ext cx="2650084" cy="1569660"/>
          </a:xfrm>
          <a:prstGeom prst="rect">
            <a:avLst/>
          </a:prstGeom>
          <a:noFill/>
          <a:ln w="63500">
            <a:solidFill>
              <a:srgbClr val="3333FF"/>
            </a:solidFill>
            <a:miter lim="800000"/>
            <a:headEnd/>
            <a:tailEnd/>
          </a:ln>
        </p:spPr>
        <p:txBody>
          <a:bodyPr wrap="none">
            <a:spAutoFit/>
          </a:bodyPr>
          <a:lstStyle/>
          <a:p>
            <a:pPr>
              <a:spcBef>
                <a:spcPts val="1200"/>
              </a:spcBef>
              <a:defRPr/>
            </a:pPr>
            <a:r>
              <a:rPr lang="zh-TW" altLang="en-US" sz="9600" b="1" dirty="0">
                <a:solidFill>
                  <a:srgbClr val="FF0000"/>
                </a:solidFill>
                <a:effectLst>
                  <a:outerShdw blurRad="38100" dist="38100" dir="2700000" algn="tl">
                    <a:srgbClr val="C0C0C0"/>
                  </a:outerShdw>
                </a:effectLst>
                <a:latin typeface="標楷體" pitchFamily="65" charset="-120"/>
                <a:ea typeface="標楷體" pitchFamily="65" charset="-120"/>
              </a:rPr>
              <a:t>整數</a:t>
            </a:r>
            <a:endParaRPr lang="zh-TW" altLang="en-US" sz="9600" b="1" dirty="0">
              <a:solidFill>
                <a:srgbClr val="006600"/>
              </a:solidFill>
              <a:effectLst>
                <a:outerShdw blurRad="38100" dist="38100" dir="2700000" algn="tl">
                  <a:srgbClr val="C0C0C0"/>
                </a:outerShdw>
              </a:effectLst>
              <a:latin typeface="標楷體" pitchFamily="65" charset="-120"/>
              <a:ea typeface="標楷體" pitchFamily="65" charset="-120"/>
            </a:endParaRPr>
          </a:p>
        </p:txBody>
      </p:sp>
      <p:sp>
        <p:nvSpPr>
          <p:cNvPr id="5" name="Rectangle 3"/>
          <p:cNvSpPr>
            <a:spLocks noChangeArrowheads="1"/>
          </p:cNvSpPr>
          <p:nvPr/>
        </p:nvSpPr>
        <p:spPr bwMode="auto">
          <a:xfrm>
            <a:off x="1071538" y="500042"/>
            <a:ext cx="69119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zh-TW" altLang="en-US" sz="4000" b="1" dirty="0">
                <a:solidFill>
                  <a:srgbClr val="3333FF"/>
                </a:solidFill>
                <a:effectLst>
                  <a:outerShdw blurRad="38100" dist="38100" dir="2700000" algn="tl">
                    <a:srgbClr val="000000"/>
                  </a:outerShdw>
                </a:effectLst>
                <a:latin typeface="Arial" charset="0"/>
                <a:ea typeface="標楷體" pitchFamily="65" charset="-120"/>
              </a:rPr>
              <a:t>國中教育</a:t>
            </a:r>
            <a:r>
              <a:rPr lang="zh-TW" altLang="en-US" sz="4000" b="1" dirty="0">
                <a:solidFill>
                  <a:srgbClr val="FF00FF"/>
                </a:solidFill>
                <a:effectLst>
                  <a:outerShdw blurRad="38100" dist="38100" dir="2700000" algn="tl">
                    <a:srgbClr val="000000"/>
                  </a:outerShdw>
                </a:effectLst>
                <a:latin typeface="Arial" charset="0"/>
                <a:ea typeface="標楷體" pitchFamily="65" charset="-120"/>
              </a:rPr>
              <a:t>會考積分</a:t>
            </a:r>
            <a:r>
              <a:rPr lang="zh-TW" altLang="en-US" sz="4000" b="1" dirty="0">
                <a:solidFill>
                  <a:srgbClr val="3333FF"/>
                </a:solidFill>
                <a:effectLst>
                  <a:outerShdw blurRad="38100" dist="38100" dir="2700000" algn="tl">
                    <a:srgbClr val="000000"/>
                  </a:outerShdw>
                </a:effectLst>
                <a:latin typeface="Arial" charset="0"/>
                <a:ea typeface="標楷體" pitchFamily="65" charset="-120"/>
              </a:rPr>
              <a:t>的意義</a:t>
            </a:r>
          </a:p>
        </p:txBody>
      </p:sp>
      <p:sp>
        <p:nvSpPr>
          <p:cNvPr id="6" name="矩形 10"/>
          <p:cNvSpPr>
            <a:spLocks noChangeArrowheads="1"/>
          </p:cNvSpPr>
          <p:nvPr/>
        </p:nvSpPr>
        <p:spPr bwMode="auto">
          <a:xfrm>
            <a:off x="4786314" y="2500306"/>
            <a:ext cx="2650084" cy="1569660"/>
          </a:xfrm>
          <a:prstGeom prst="rect">
            <a:avLst/>
          </a:prstGeom>
          <a:noFill/>
          <a:ln w="63500">
            <a:solidFill>
              <a:srgbClr val="3333FF"/>
            </a:solidFill>
            <a:miter lim="800000"/>
            <a:headEnd/>
            <a:tailEnd/>
          </a:ln>
        </p:spPr>
        <p:txBody>
          <a:bodyPr wrap="none">
            <a:spAutoFit/>
          </a:bodyPr>
          <a:lstStyle/>
          <a:p>
            <a:pPr>
              <a:spcBef>
                <a:spcPts val="1200"/>
              </a:spcBef>
              <a:defRPr/>
            </a:pPr>
            <a:r>
              <a:rPr lang="zh-TW" altLang="en-US" sz="9600" b="1" dirty="0">
                <a:solidFill>
                  <a:srgbClr val="FF0000"/>
                </a:solidFill>
                <a:effectLst>
                  <a:outerShdw blurRad="38100" dist="38100" dir="2700000" algn="tl">
                    <a:srgbClr val="C0C0C0"/>
                  </a:outerShdw>
                </a:effectLst>
                <a:latin typeface="標楷體" pitchFamily="65" charset="-120"/>
                <a:ea typeface="標楷體" pitchFamily="65" charset="-120"/>
              </a:rPr>
              <a:t>小數</a:t>
            </a:r>
            <a:endParaRPr lang="zh-TW" altLang="en-US" sz="9600" b="1" dirty="0">
              <a:solidFill>
                <a:srgbClr val="006600"/>
              </a:solidFill>
              <a:effectLst>
                <a:outerShdw blurRad="38100" dist="38100" dir="2700000" algn="tl">
                  <a:srgbClr val="C0C0C0"/>
                </a:outerShdw>
              </a:effectLst>
              <a:latin typeface="標楷體" pitchFamily="65" charset="-120"/>
              <a:ea typeface="標楷體" pitchFamily="65" charset="-120"/>
            </a:endParaRPr>
          </a:p>
        </p:txBody>
      </p:sp>
      <p:sp>
        <p:nvSpPr>
          <p:cNvPr id="9" name="矩形 10"/>
          <p:cNvSpPr>
            <a:spLocks noChangeArrowheads="1"/>
          </p:cNvSpPr>
          <p:nvPr/>
        </p:nvSpPr>
        <p:spPr bwMode="auto">
          <a:xfrm>
            <a:off x="3857620" y="2857496"/>
            <a:ext cx="1071571" cy="1323439"/>
          </a:xfrm>
          <a:prstGeom prst="rect">
            <a:avLst/>
          </a:prstGeom>
          <a:noFill/>
          <a:ln w="63500">
            <a:noFill/>
            <a:miter lim="800000"/>
            <a:headEnd/>
            <a:tailEnd/>
          </a:ln>
        </p:spPr>
        <p:txBody>
          <a:bodyPr wrap="square">
            <a:spAutoFit/>
          </a:bodyPr>
          <a:lstStyle/>
          <a:p>
            <a:pPr>
              <a:spcBef>
                <a:spcPts val="1200"/>
              </a:spcBef>
              <a:defRPr/>
            </a:pPr>
            <a:r>
              <a:rPr lang="en-US" altLang="zh-TW" sz="8000" b="1" dirty="0">
                <a:solidFill>
                  <a:srgbClr val="FF0000"/>
                </a:solidFill>
                <a:effectLst>
                  <a:outerShdw blurRad="38100" dist="38100" dir="2700000" algn="tl">
                    <a:srgbClr val="C0C0C0"/>
                  </a:outerShdw>
                </a:effectLst>
                <a:latin typeface="標楷體" pitchFamily="65" charset="-120"/>
                <a:ea typeface="標楷體" pitchFamily="65" charset="-120"/>
              </a:rPr>
              <a:t>﹒</a:t>
            </a:r>
            <a:endParaRPr lang="zh-TW" altLang="en-US" sz="8000" b="1" dirty="0">
              <a:solidFill>
                <a:srgbClr val="006600"/>
              </a:solidFill>
              <a:effectLst>
                <a:outerShdw blurRad="38100" dist="38100" dir="2700000" algn="tl">
                  <a:srgbClr val="C0C0C0"/>
                </a:outerShdw>
              </a:effectLst>
              <a:latin typeface="標楷體" pitchFamily="65" charset="-120"/>
              <a:ea typeface="標楷體" pitchFamily="65" charset="-120"/>
            </a:endParaRPr>
          </a:p>
        </p:txBody>
      </p:sp>
      <p:sp>
        <p:nvSpPr>
          <p:cNvPr id="10" name="Rectangle 3"/>
          <p:cNvSpPr>
            <a:spLocks noChangeArrowheads="1"/>
          </p:cNvSpPr>
          <p:nvPr/>
        </p:nvSpPr>
        <p:spPr bwMode="auto">
          <a:xfrm>
            <a:off x="642910" y="1285860"/>
            <a:ext cx="691197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defRPr/>
            </a:pPr>
            <a:r>
              <a:rPr lang="zh-TW" altLang="en-US" sz="4000" b="1" dirty="0">
                <a:solidFill>
                  <a:srgbClr val="6600CC"/>
                </a:solidFill>
                <a:effectLst>
                  <a:outerShdw blurRad="38100" dist="38100" dir="2700000" algn="tl">
                    <a:srgbClr val="000000"/>
                  </a:outerShdw>
                </a:effectLst>
                <a:latin typeface="Arial" charset="0"/>
                <a:ea typeface="標楷體" pitchFamily="65" charset="-120"/>
              </a:rPr>
              <a:t>例如：</a:t>
            </a:r>
            <a:r>
              <a:rPr lang="en-US" altLang="zh-TW" sz="4000" b="1" dirty="0">
                <a:solidFill>
                  <a:srgbClr val="6600CC"/>
                </a:solidFill>
                <a:effectLst>
                  <a:outerShdw blurRad="38100" dist="38100" dir="2700000" algn="tl">
                    <a:srgbClr val="000000"/>
                  </a:outerShdw>
                </a:effectLst>
                <a:latin typeface="Arial" charset="0"/>
                <a:ea typeface="標楷體" pitchFamily="65" charset="-120"/>
              </a:rPr>
              <a:t>32</a:t>
            </a:r>
            <a:r>
              <a:rPr lang="en-US" altLang="zh-TW" sz="4000" b="1" dirty="0">
                <a:solidFill>
                  <a:srgbClr val="FF0000"/>
                </a:solidFill>
                <a:effectLst>
                  <a:outerShdw blurRad="38100" dist="38100" dir="2700000" algn="tl">
                    <a:srgbClr val="000000"/>
                  </a:outerShdw>
                </a:effectLst>
                <a:latin typeface="Arial" charset="0"/>
                <a:ea typeface="標楷體" pitchFamily="65" charset="-120"/>
              </a:rPr>
              <a:t>.</a:t>
            </a:r>
            <a:r>
              <a:rPr lang="en-US" altLang="zh-TW" sz="4000" b="1" dirty="0">
                <a:solidFill>
                  <a:srgbClr val="6600CC"/>
                </a:solidFill>
                <a:effectLst>
                  <a:outerShdw blurRad="38100" dist="38100" dir="2700000" algn="tl">
                    <a:srgbClr val="000000"/>
                  </a:outerShdw>
                </a:effectLst>
                <a:latin typeface="Arial" charset="0"/>
                <a:ea typeface="標楷體" pitchFamily="65" charset="-120"/>
              </a:rPr>
              <a:t>8</a:t>
            </a:r>
            <a:endParaRPr lang="zh-TW" altLang="en-US" sz="4000" b="1" dirty="0">
              <a:solidFill>
                <a:srgbClr val="6600CC"/>
              </a:solidFill>
              <a:effectLst>
                <a:outerShdw blurRad="38100" dist="38100" dir="2700000" algn="tl">
                  <a:srgbClr val="000000"/>
                </a:outerShdw>
              </a:effectLst>
              <a:latin typeface="Arial" charset="0"/>
              <a:ea typeface="標楷體" pitchFamily="65" charset="-120"/>
            </a:endParaRPr>
          </a:p>
        </p:txBody>
      </p:sp>
      <p:sp>
        <p:nvSpPr>
          <p:cNvPr id="11" name="矩形 10"/>
          <p:cNvSpPr>
            <a:spLocks noChangeArrowheads="1"/>
          </p:cNvSpPr>
          <p:nvPr/>
        </p:nvSpPr>
        <p:spPr bwMode="auto">
          <a:xfrm>
            <a:off x="1500166" y="4214818"/>
            <a:ext cx="2646878" cy="892552"/>
          </a:xfrm>
          <a:prstGeom prst="rect">
            <a:avLst/>
          </a:prstGeom>
          <a:noFill/>
          <a:ln w="63500">
            <a:noFill/>
            <a:miter lim="800000"/>
            <a:headEnd/>
            <a:tailEnd/>
          </a:ln>
        </p:spPr>
        <p:txBody>
          <a:bodyPr wrap="none">
            <a:spAutoFit/>
          </a:bodyPr>
          <a:lstStyle/>
          <a:p>
            <a:pPr algn="ctr">
              <a:spcBef>
                <a:spcPts val="1200"/>
              </a:spcBef>
              <a:defRPr/>
            </a:pPr>
            <a:r>
              <a:rPr lang="zh-TW" altLang="en-US" sz="3200" b="1" dirty="0">
                <a:effectLst>
                  <a:outerShdw blurRad="38100" dist="38100" dir="2700000" algn="tl">
                    <a:srgbClr val="C0C0C0"/>
                  </a:outerShdw>
                </a:effectLst>
                <a:latin typeface="標楷體" pitchFamily="65" charset="-120"/>
                <a:ea typeface="標楷體" pitchFamily="65" charset="-120"/>
              </a:rPr>
              <a:t>五科成績總和</a:t>
            </a:r>
            <a:endParaRPr lang="en-US" altLang="zh-TW" sz="3200" b="1" dirty="0">
              <a:effectLst>
                <a:outerShdw blurRad="38100" dist="38100" dir="2700000" algn="tl">
                  <a:srgbClr val="C0C0C0"/>
                </a:outerShdw>
              </a:effectLst>
              <a:latin typeface="標楷體" pitchFamily="65" charset="-120"/>
              <a:ea typeface="標楷體" pitchFamily="65" charset="-120"/>
            </a:endParaRPr>
          </a:p>
          <a:p>
            <a:pPr algn="ctr">
              <a:spcBef>
                <a:spcPts val="0"/>
              </a:spcBef>
              <a:defRPr/>
            </a:pPr>
            <a:r>
              <a:rPr lang="en-US" altLang="zh-TW" sz="2000" b="1" dirty="0">
                <a:effectLst>
                  <a:outerShdw blurRad="38100" dist="38100" dir="2700000" algn="tl">
                    <a:srgbClr val="C0C0C0"/>
                  </a:outerShdw>
                </a:effectLst>
                <a:latin typeface="標楷體" pitchFamily="65" charset="-120"/>
                <a:ea typeface="標楷體" pitchFamily="65" charset="-120"/>
              </a:rPr>
              <a:t>(</a:t>
            </a:r>
            <a:r>
              <a:rPr lang="zh-TW" altLang="en-US" sz="2000" b="1" dirty="0">
                <a:effectLst>
                  <a:outerShdw blurRad="38100" dist="38100" dir="2700000" algn="tl">
                    <a:srgbClr val="C0C0C0"/>
                  </a:outerShdw>
                </a:effectLst>
                <a:latin typeface="標楷體" pitchFamily="65" charset="-120"/>
                <a:ea typeface="標楷體" pitchFamily="65" charset="-120"/>
              </a:rPr>
              <a:t>學科能力，</a:t>
            </a:r>
            <a:r>
              <a:rPr lang="en-US" altLang="zh-TW" sz="2000" b="1" dirty="0">
                <a:solidFill>
                  <a:srgbClr val="FF0000"/>
                </a:solidFill>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7</a:t>
            </a:r>
            <a:r>
              <a:rPr lang="en-US" altLang="zh-TW" sz="2000" b="1" dirty="0">
                <a:effectLst>
                  <a:outerShdw blurRad="38100" dist="38100" dir="2700000" algn="tl">
                    <a:srgbClr val="C0C0C0"/>
                  </a:outerShdw>
                </a:effectLst>
                <a:latin typeface="Times New Roman" panose="02020603050405020304" pitchFamily="18" charset="0"/>
                <a:ea typeface="標楷體" pitchFamily="65" charset="-120"/>
                <a:cs typeface="Times New Roman" panose="02020603050405020304" pitchFamily="18" charset="0"/>
              </a:rPr>
              <a:t>*5=35</a:t>
            </a:r>
            <a:r>
              <a:rPr lang="en-US" altLang="zh-TW" sz="2000" b="1" dirty="0">
                <a:effectLst>
                  <a:outerShdw blurRad="38100" dist="38100" dir="2700000" algn="tl">
                    <a:srgbClr val="C0C0C0"/>
                  </a:outerShdw>
                </a:effectLst>
                <a:latin typeface="標楷體" pitchFamily="65" charset="-120"/>
                <a:ea typeface="標楷體" pitchFamily="65" charset="-120"/>
              </a:rPr>
              <a:t>)</a:t>
            </a:r>
            <a:endParaRPr lang="zh-TW" altLang="en-US" sz="2000" b="1" dirty="0">
              <a:effectLst>
                <a:outerShdw blurRad="38100" dist="38100" dir="2700000" algn="tl">
                  <a:srgbClr val="C0C0C0"/>
                </a:outerShdw>
              </a:effectLst>
              <a:latin typeface="標楷體" pitchFamily="65" charset="-120"/>
              <a:ea typeface="標楷體" pitchFamily="65" charset="-120"/>
            </a:endParaRPr>
          </a:p>
        </p:txBody>
      </p:sp>
      <p:sp>
        <p:nvSpPr>
          <p:cNvPr id="12" name="矩形 11"/>
          <p:cNvSpPr>
            <a:spLocks noChangeArrowheads="1"/>
          </p:cNvSpPr>
          <p:nvPr/>
        </p:nvSpPr>
        <p:spPr bwMode="auto">
          <a:xfrm>
            <a:off x="4786314" y="4214818"/>
            <a:ext cx="2646878" cy="892552"/>
          </a:xfrm>
          <a:prstGeom prst="rect">
            <a:avLst/>
          </a:prstGeom>
          <a:noFill/>
          <a:ln w="63500">
            <a:noFill/>
            <a:miter lim="800000"/>
            <a:headEnd/>
            <a:tailEnd/>
          </a:ln>
        </p:spPr>
        <p:txBody>
          <a:bodyPr wrap="none">
            <a:spAutoFit/>
          </a:bodyPr>
          <a:lstStyle/>
          <a:p>
            <a:pPr algn="ctr">
              <a:spcBef>
                <a:spcPts val="1200"/>
              </a:spcBef>
              <a:defRPr/>
            </a:pPr>
            <a:r>
              <a:rPr lang="zh-TW" altLang="en-US" sz="3200" b="1" dirty="0">
                <a:effectLst>
                  <a:outerShdw blurRad="38100" dist="38100" dir="2700000" algn="tl">
                    <a:srgbClr val="C0C0C0"/>
                  </a:outerShdw>
                </a:effectLst>
                <a:latin typeface="標楷體" pitchFamily="65" charset="-120"/>
                <a:ea typeface="標楷體" pitchFamily="65" charset="-120"/>
              </a:rPr>
              <a:t>寫作測驗成績</a:t>
            </a:r>
            <a:endParaRPr lang="en-US" altLang="zh-TW" sz="3200" b="1" dirty="0">
              <a:effectLst>
                <a:outerShdw blurRad="38100" dist="38100" dir="2700000" algn="tl">
                  <a:srgbClr val="C0C0C0"/>
                </a:outerShdw>
              </a:effectLst>
              <a:latin typeface="標楷體" pitchFamily="65" charset="-120"/>
              <a:ea typeface="標楷體" pitchFamily="65" charset="-120"/>
            </a:endParaRPr>
          </a:p>
          <a:p>
            <a:pPr algn="ctr">
              <a:spcBef>
                <a:spcPts val="0"/>
              </a:spcBef>
              <a:defRPr/>
            </a:pPr>
            <a:r>
              <a:rPr lang="en-US" altLang="zh-TW" sz="2000" b="1" dirty="0">
                <a:effectLst>
                  <a:outerShdw blurRad="38100" dist="38100" dir="2700000" algn="tl">
                    <a:srgbClr val="C0C0C0"/>
                  </a:outerShdw>
                </a:effectLst>
                <a:latin typeface="標楷體" pitchFamily="65" charset="-120"/>
                <a:ea typeface="標楷體" pitchFamily="65" charset="-120"/>
              </a:rPr>
              <a:t>(</a:t>
            </a:r>
            <a:r>
              <a:rPr lang="zh-TW" altLang="en-US" sz="2000" b="1" dirty="0">
                <a:effectLst>
                  <a:outerShdw blurRad="38100" dist="38100" dir="2700000" algn="tl">
                    <a:srgbClr val="C0C0C0"/>
                  </a:outerShdw>
                </a:effectLst>
                <a:latin typeface="標楷體" pitchFamily="65" charset="-120"/>
                <a:ea typeface="標楷體" pitchFamily="65" charset="-120"/>
              </a:rPr>
              <a:t>寫作能力</a:t>
            </a:r>
            <a:r>
              <a:rPr lang="en-US" altLang="zh-TW" sz="2000" b="1" dirty="0">
                <a:effectLst>
                  <a:outerShdw blurRad="38100" dist="38100" dir="2700000" algn="tl">
                    <a:srgbClr val="C0C0C0"/>
                  </a:outerShdw>
                </a:effectLst>
                <a:latin typeface="標楷體" pitchFamily="65" charset="-120"/>
                <a:ea typeface="標楷體" pitchFamily="65" charset="-120"/>
              </a:rPr>
              <a:t>)</a:t>
            </a:r>
            <a:endParaRPr lang="zh-TW" altLang="en-US" sz="2000" b="1" dirty="0">
              <a:effectLst>
                <a:outerShdw blurRad="38100" dist="38100" dir="2700000" algn="tl">
                  <a:srgbClr val="C0C0C0"/>
                </a:outerShdw>
              </a:effectLst>
              <a:latin typeface="標楷體" pitchFamily="65" charset="-120"/>
              <a:ea typeface="標楷體" pitchFamily="65" charset="-120"/>
            </a:endParaRPr>
          </a:p>
        </p:txBody>
      </p:sp>
      <p:cxnSp>
        <p:nvCxnSpPr>
          <p:cNvPr id="14" name="直線單箭頭接點 13"/>
          <p:cNvCxnSpPr/>
          <p:nvPr/>
        </p:nvCxnSpPr>
        <p:spPr>
          <a:xfrm rot="16200000" flipH="1">
            <a:off x="2357422" y="2143116"/>
            <a:ext cx="500066" cy="71438"/>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3214678" y="1857364"/>
            <a:ext cx="2571768" cy="571504"/>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 name="表格 17"/>
          <p:cNvGraphicFramePr>
            <a:graphicFrameLocks noGrp="1"/>
          </p:cNvGraphicFramePr>
          <p:nvPr/>
        </p:nvGraphicFramePr>
        <p:xfrm>
          <a:off x="428596" y="5286388"/>
          <a:ext cx="3736978" cy="785818"/>
        </p:xfrm>
        <a:graphic>
          <a:graphicData uri="http://schemas.openxmlformats.org/drawingml/2006/table">
            <a:tbl>
              <a:tblPr/>
              <a:tblGrid>
                <a:gridCol w="533854">
                  <a:extLst>
                    <a:ext uri="{9D8B030D-6E8A-4147-A177-3AD203B41FA5}">
                      <a16:colId xmlns:a16="http://schemas.microsoft.com/office/drawing/2014/main" val="20000"/>
                    </a:ext>
                  </a:extLst>
                </a:gridCol>
                <a:gridCol w="533854">
                  <a:extLst>
                    <a:ext uri="{9D8B030D-6E8A-4147-A177-3AD203B41FA5}">
                      <a16:colId xmlns:a16="http://schemas.microsoft.com/office/drawing/2014/main" val="20001"/>
                    </a:ext>
                  </a:extLst>
                </a:gridCol>
                <a:gridCol w="533854">
                  <a:extLst>
                    <a:ext uri="{9D8B030D-6E8A-4147-A177-3AD203B41FA5}">
                      <a16:colId xmlns:a16="http://schemas.microsoft.com/office/drawing/2014/main" val="20002"/>
                    </a:ext>
                  </a:extLst>
                </a:gridCol>
                <a:gridCol w="533854">
                  <a:extLst>
                    <a:ext uri="{9D8B030D-6E8A-4147-A177-3AD203B41FA5}">
                      <a16:colId xmlns:a16="http://schemas.microsoft.com/office/drawing/2014/main" val="20003"/>
                    </a:ext>
                  </a:extLst>
                </a:gridCol>
                <a:gridCol w="533854">
                  <a:extLst>
                    <a:ext uri="{9D8B030D-6E8A-4147-A177-3AD203B41FA5}">
                      <a16:colId xmlns:a16="http://schemas.microsoft.com/office/drawing/2014/main" val="20004"/>
                    </a:ext>
                  </a:extLst>
                </a:gridCol>
                <a:gridCol w="533854">
                  <a:extLst>
                    <a:ext uri="{9D8B030D-6E8A-4147-A177-3AD203B41FA5}">
                      <a16:colId xmlns:a16="http://schemas.microsoft.com/office/drawing/2014/main" val="20005"/>
                    </a:ext>
                  </a:extLst>
                </a:gridCol>
                <a:gridCol w="533854">
                  <a:extLst>
                    <a:ext uri="{9D8B030D-6E8A-4147-A177-3AD203B41FA5}">
                      <a16:colId xmlns:a16="http://schemas.microsoft.com/office/drawing/2014/main" val="20006"/>
                    </a:ext>
                  </a:extLst>
                </a:gridCol>
              </a:tblGrid>
              <a:tr h="392909">
                <a:tc>
                  <a:txBody>
                    <a:bodyPr/>
                    <a:lstStyle/>
                    <a:p>
                      <a:pPr algn="ctr">
                        <a:spcAft>
                          <a:spcPts val="0"/>
                        </a:spcAft>
                      </a:pPr>
                      <a:r>
                        <a:rPr lang="en-US"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A++</a:t>
                      </a:r>
                      <a:endParaRPr lang="zh-TW"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A+</a:t>
                      </a:r>
                      <a:endParaRPr lang="zh-TW"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A</a:t>
                      </a:r>
                      <a:endParaRPr lang="zh-TW"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B++</a:t>
                      </a:r>
                      <a:endParaRPr lang="zh-TW"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B+</a:t>
                      </a:r>
                      <a:endParaRPr lang="zh-TW"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B</a:t>
                      </a:r>
                      <a:endParaRPr lang="zh-TW"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C</a:t>
                      </a:r>
                      <a:endParaRPr lang="zh-TW" sz="16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2909">
                <a:tc>
                  <a:txBody>
                    <a:bodyPr/>
                    <a:lstStyle/>
                    <a:p>
                      <a:pPr algn="ctr">
                        <a:spcAft>
                          <a:spcPts val="0"/>
                        </a:spcAft>
                      </a:pPr>
                      <a:r>
                        <a:rPr lang="en-US"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7</a:t>
                      </a:r>
                      <a:endParaRPr lang="zh-TW"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6</a:t>
                      </a:r>
                      <a:endParaRPr lang="zh-TW"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5</a:t>
                      </a:r>
                      <a:endParaRPr lang="zh-TW"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4</a:t>
                      </a:r>
                      <a:endParaRPr lang="zh-TW"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3</a:t>
                      </a:r>
                      <a:endParaRPr lang="zh-TW"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2</a:t>
                      </a:r>
                      <a:endParaRPr lang="zh-TW"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1</a:t>
                      </a:r>
                      <a:endParaRPr lang="zh-TW" sz="16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19" name="表格 18"/>
          <p:cNvGraphicFramePr>
            <a:graphicFrameLocks noGrp="1"/>
          </p:cNvGraphicFramePr>
          <p:nvPr/>
        </p:nvGraphicFramePr>
        <p:xfrm>
          <a:off x="4786314" y="5286388"/>
          <a:ext cx="3857652" cy="785818"/>
        </p:xfrm>
        <a:graphic>
          <a:graphicData uri="http://schemas.openxmlformats.org/drawingml/2006/table">
            <a:tbl>
              <a:tblPr/>
              <a:tblGrid>
                <a:gridCol w="642942">
                  <a:extLst>
                    <a:ext uri="{9D8B030D-6E8A-4147-A177-3AD203B41FA5}">
                      <a16:colId xmlns:a16="http://schemas.microsoft.com/office/drawing/2014/main" val="20000"/>
                    </a:ext>
                  </a:extLst>
                </a:gridCol>
                <a:gridCol w="642942">
                  <a:extLst>
                    <a:ext uri="{9D8B030D-6E8A-4147-A177-3AD203B41FA5}">
                      <a16:colId xmlns:a16="http://schemas.microsoft.com/office/drawing/2014/main" val="20001"/>
                    </a:ext>
                  </a:extLst>
                </a:gridCol>
                <a:gridCol w="642942">
                  <a:extLst>
                    <a:ext uri="{9D8B030D-6E8A-4147-A177-3AD203B41FA5}">
                      <a16:colId xmlns:a16="http://schemas.microsoft.com/office/drawing/2014/main" val="20002"/>
                    </a:ext>
                  </a:extLst>
                </a:gridCol>
                <a:gridCol w="642942">
                  <a:extLst>
                    <a:ext uri="{9D8B030D-6E8A-4147-A177-3AD203B41FA5}">
                      <a16:colId xmlns:a16="http://schemas.microsoft.com/office/drawing/2014/main" val="20003"/>
                    </a:ext>
                  </a:extLst>
                </a:gridCol>
                <a:gridCol w="642942">
                  <a:extLst>
                    <a:ext uri="{9D8B030D-6E8A-4147-A177-3AD203B41FA5}">
                      <a16:colId xmlns:a16="http://schemas.microsoft.com/office/drawing/2014/main" val="20004"/>
                    </a:ext>
                  </a:extLst>
                </a:gridCol>
                <a:gridCol w="642942">
                  <a:extLst>
                    <a:ext uri="{9D8B030D-6E8A-4147-A177-3AD203B41FA5}">
                      <a16:colId xmlns:a16="http://schemas.microsoft.com/office/drawing/2014/main" val="20005"/>
                    </a:ext>
                  </a:extLst>
                </a:gridCol>
              </a:tblGrid>
              <a:tr h="392909">
                <a:tc>
                  <a:txBody>
                    <a:bodyPr/>
                    <a:lstStyle/>
                    <a:p>
                      <a:pPr algn="ctr">
                        <a:spcAft>
                          <a:spcPts val="0"/>
                        </a:spcAft>
                      </a:pPr>
                      <a:r>
                        <a:rPr lang="zh-TW" altLang="en-US"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六</a:t>
                      </a:r>
                      <a:r>
                        <a:rPr lang="zh-TW"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級分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altLang="en-US"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五</a:t>
                      </a:r>
                      <a:r>
                        <a:rPr lang="zh-TW"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級分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altLang="en-US"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四</a:t>
                      </a:r>
                      <a:r>
                        <a:rPr lang="zh-TW"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級分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altLang="en-US"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三</a:t>
                      </a:r>
                      <a:r>
                        <a:rPr lang="zh-TW"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級分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altLang="en-US"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二</a:t>
                      </a:r>
                      <a:r>
                        <a:rPr lang="zh-TW"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級分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altLang="en-US"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一</a:t>
                      </a:r>
                      <a:r>
                        <a:rPr lang="zh-TW" sz="1200" b="1" kern="100" dirty="0">
                          <a:effectLst>
                            <a:outerShdw blurRad="38100" dist="38100" dir="2700000" algn="tl">
                              <a:srgbClr val="000000">
                                <a:alpha val="43137"/>
                              </a:srgbClr>
                            </a:outerShdw>
                          </a:effectLst>
                          <a:latin typeface="Times New Roman" pitchFamily="18" charset="0"/>
                          <a:ea typeface="新細明體"/>
                          <a:cs typeface="Times New Roman" pitchFamily="18" charset="0"/>
                        </a:rPr>
                        <a:t>級分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2909">
                <a:tc>
                  <a:txBody>
                    <a:bodyPr/>
                    <a:lstStyle/>
                    <a:p>
                      <a:pPr algn="ct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1.0</a:t>
                      </a:r>
                      <a:endParaRPr lang="zh-TW"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0.8</a:t>
                      </a:r>
                      <a:endParaRPr lang="zh-TW"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0.6</a:t>
                      </a:r>
                      <a:endParaRPr lang="zh-TW"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0.4</a:t>
                      </a:r>
                      <a:endParaRPr lang="zh-TW"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0.2</a:t>
                      </a:r>
                      <a:endParaRPr lang="zh-TW"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rPr>
                        <a:t>0.1</a:t>
                      </a:r>
                      <a:endParaRPr lang="zh-TW" sz="1400" b="1" kern="100" dirty="0">
                        <a:solidFill>
                          <a:srgbClr val="FF0000"/>
                        </a:solidFill>
                        <a:effectLst>
                          <a:outerShdw blurRad="38100" dist="38100" dir="2700000" algn="tl">
                            <a:srgbClr val="000000">
                              <a:alpha val="43137"/>
                            </a:srgbClr>
                          </a:outerShdw>
                        </a:effectLst>
                        <a:latin typeface="Times New Roman" pitchFamily="18" charset="0"/>
                        <a:ea typeface="新細明體"/>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vertical)">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diamond(out)">
                                      <p:cBhvr>
                                        <p:cTn id="22" dur="2000"/>
                                        <p:tgtEl>
                                          <p:spTgt spid="1127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vertical)">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amond(out)">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32"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amond(out)">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5"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vertical)">
                                      <p:cBhvr>
                                        <p:cTn id="47" dur="1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32"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diamond(out)">
                                      <p:cBhvr>
                                        <p:cTn id="5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P spid="5" grpId="0"/>
      <p:bldP spid="6" grpId="0" animBg="1"/>
      <p:bldP spid="10" grpId="0"/>
      <p:bldP spid="11"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pic>
        <p:nvPicPr>
          <p:cNvPr id="3" name="圖片 2">
            <a:extLst>
              <a:ext uri="{FF2B5EF4-FFF2-40B4-BE49-F238E27FC236}">
                <a16:creationId xmlns:a16="http://schemas.microsoft.com/office/drawing/2014/main" id="{DDE05F7A-87F2-4029-AE1E-795484D15FB7}"/>
              </a:ext>
            </a:extLst>
          </p:cNvPr>
          <p:cNvPicPr>
            <a:picLocks noChangeAspect="1"/>
          </p:cNvPicPr>
          <p:nvPr/>
        </p:nvPicPr>
        <p:blipFill>
          <a:blip r:embed="rId2"/>
          <a:stretch>
            <a:fillRect/>
          </a:stretch>
        </p:blipFill>
        <p:spPr>
          <a:xfrm>
            <a:off x="0" y="-1"/>
            <a:ext cx="9144000" cy="6857997"/>
          </a:xfrm>
          <a:prstGeom prst="rect">
            <a:avLst/>
          </a:prstGeom>
        </p:spPr>
      </p:pic>
    </p:spTree>
    <p:extLst>
      <p:ext uri="{BB962C8B-B14F-4D97-AF65-F5344CB8AC3E}">
        <p14:creationId xmlns:p14="http://schemas.microsoft.com/office/powerpoint/2010/main" val="296101166"/>
      </p:ext>
    </p:extLst>
  </p:cSld>
  <p:clrMapOvr>
    <a:masterClrMapping/>
  </p:clrMapOvr>
  <p:transition advTm="5000">
    <p:cut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285984" y="500042"/>
            <a:ext cx="4533902"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A-2.</a:t>
            </a:r>
            <a:r>
              <a:rPr lang="zh-TW" altLang="en-US"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基北區高中高職免試入學比序順次</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pic>
        <p:nvPicPr>
          <p:cNvPr id="4" name="圖片 3" descr="pic_003.png"/>
          <p:cNvPicPr>
            <a:picLocks noChangeAspect="1"/>
          </p:cNvPicPr>
          <p:nvPr/>
        </p:nvPicPr>
        <p:blipFill>
          <a:blip r:embed="rId2"/>
          <a:stretch>
            <a:fillRect/>
          </a:stretch>
        </p:blipFill>
        <p:spPr>
          <a:xfrm>
            <a:off x="2071670" y="1142984"/>
            <a:ext cx="4946809" cy="5268754"/>
          </a:xfrm>
          <a:prstGeom prst="rect">
            <a:avLst/>
          </a:prstGeom>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5656" y="188640"/>
            <a:ext cx="6311054" cy="758952"/>
          </a:xfrm>
          <a:solidFill>
            <a:srgbClr val="CCFF33"/>
          </a:solidFill>
        </p:spPr>
        <p:txBody>
          <a:bodyPr>
            <a:normAutofit/>
          </a:bodyPr>
          <a:lstStyle/>
          <a:p>
            <a:pPr algn="ctr" rtl="0" eaLnBrk="1" latinLnBrk="0" hangingPunct="1"/>
            <a:r>
              <a:rPr lang="zh-TW" altLang="zh-TW" sz="3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免試入學超額比序</a:t>
            </a:r>
            <a:r>
              <a:rPr lang="zh-TW" altLang="en-US" sz="3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說明</a:t>
            </a:r>
          </a:p>
        </p:txBody>
      </p:sp>
      <p:sp>
        <p:nvSpPr>
          <p:cNvPr id="12" name="內容版面配置區 2"/>
          <p:cNvSpPr txBox="1">
            <a:spLocks/>
          </p:cNvSpPr>
          <p:nvPr/>
        </p:nvSpPr>
        <p:spPr bwMode="auto">
          <a:xfrm>
            <a:off x="1071538" y="4786322"/>
            <a:ext cx="6956846" cy="1595006"/>
          </a:xfrm>
          <a:prstGeom prst="rect">
            <a:avLst/>
          </a:prstGeom>
          <a:ln w="19050">
            <a:solidFill>
              <a:schemeClr val="accent1"/>
            </a:solidFill>
          </a:ln>
        </p:spPr>
        <p:style>
          <a:lnRef idx="2">
            <a:schemeClr val="accent6"/>
          </a:lnRef>
          <a:fillRef idx="1">
            <a:schemeClr val="lt1"/>
          </a:fillRef>
          <a:effectRef idx="0">
            <a:schemeClr val="accent6"/>
          </a:effectRef>
          <a:fontRef idx="minor">
            <a:schemeClr val="dk1"/>
          </a:fontRef>
        </p:style>
        <p:txBody>
          <a:bodyPr>
            <a:normAutofit fontScale="47500" lnSpcReduction="20000"/>
          </a:bodyPr>
          <a:lstStyle>
            <a:lvl1pPr marL="346075" indent="-346075" algn="l" rtl="0" eaLnBrk="0" fontAlgn="base" hangingPunct="0">
              <a:spcBef>
                <a:spcPts val="1800"/>
              </a:spcBef>
              <a:spcAft>
                <a:spcPct val="0"/>
              </a:spcAft>
              <a:buFont typeface="Arial" pitchFamily="34" charset="0"/>
              <a:buChar char="•"/>
              <a:defRPr lang="zh-TW" sz="2400" kern="1200">
                <a:solidFill>
                  <a:schemeClr val="dk1"/>
                </a:solidFill>
                <a:latin typeface="標楷體" pitchFamily="65" charset="-120"/>
                <a:ea typeface="標楷體" pitchFamily="65" charset="-120"/>
                <a:cs typeface="+mn-cs"/>
              </a:defRPr>
            </a:lvl1pPr>
            <a:lvl2pPr marL="739775" indent="-282575" algn="l" rtl="0" eaLnBrk="0" fontAlgn="base" hangingPunct="0">
              <a:spcBef>
                <a:spcPts val="1200"/>
              </a:spcBef>
              <a:spcAft>
                <a:spcPct val="0"/>
              </a:spcAft>
              <a:buFont typeface="Arial" pitchFamily="34" charset="0"/>
              <a:buChar char="•"/>
              <a:defRPr lang="zh-TW" sz="2000" kern="1200">
                <a:solidFill>
                  <a:schemeClr val="dk1"/>
                </a:solidFill>
                <a:latin typeface="+mn-lt"/>
                <a:ea typeface="+mn-ea"/>
                <a:cs typeface="+mn-cs"/>
              </a:defRPr>
            </a:lvl2pPr>
            <a:lvl3pPr marL="1143000" indent="-228600" algn="l" rtl="0" eaLnBrk="0" fontAlgn="base" hangingPunct="0">
              <a:spcBef>
                <a:spcPts val="800"/>
              </a:spcBef>
              <a:spcAft>
                <a:spcPct val="0"/>
              </a:spcAft>
              <a:buFont typeface="Arial" pitchFamily="34" charset="0"/>
              <a:buChar char="•"/>
              <a:defRPr lang="zh-TW" kern="1200">
                <a:solidFill>
                  <a:schemeClr val="dk1"/>
                </a:solidFill>
                <a:latin typeface="+mn-lt"/>
                <a:ea typeface="+mn-ea"/>
                <a:cs typeface="+mn-cs"/>
              </a:defRPr>
            </a:lvl3pPr>
            <a:lvl4pPr marL="16002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4pPr>
            <a:lvl5pPr marL="20574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9pPr>
          </a:lstStyle>
          <a:p>
            <a:pPr marL="0" indent="0">
              <a:lnSpc>
                <a:spcPct val="120000"/>
              </a:lnSpc>
              <a:spcBef>
                <a:spcPts val="0"/>
              </a:spcBef>
              <a:buFontTx/>
              <a:buNone/>
              <a:defRPr/>
            </a:pPr>
            <a:r>
              <a:rPr kumimoji="0" altLang="en-US" sz="3400" b="1" dirty="0">
                <a:solidFill>
                  <a:srgbClr val="660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甲生、乙生</a:t>
            </a:r>
            <a:r>
              <a:rPr kumimoji="0" lang="zh-TW" altLang="en-US" sz="3400" b="1" dirty="0">
                <a:solidFill>
                  <a:srgbClr val="660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，哪一位先分發</a:t>
            </a:r>
            <a:r>
              <a:rPr kumimoji="0" lang="en-US" altLang="zh-TW" sz="3400" b="1" dirty="0">
                <a:solidFill>
                  <a:srgbClr val="660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altLang="en-US" sz="3400" b="1" dirty="0">
              <a:solidFill>
                <a:srgbClr val="660033"/>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nSpc>
                <a:spcPct val="120000"/>
              </a:lnSpc>
              <a:spcBef>
                <a:spcPts val="0"/>
              </a:spcBef>
              <a:buFontTx/>
              <a:buNone/>
              <a:defRPr/>
            </a:pPr>
            <a:r>
              <a:rPr kumimoji="0" lang="en-US" altLang="zh-TW" sz="3400" b="1" dirty="0">
                <a:solidFill>
                  <a:schemeClr val="tx1"/>
                </a:solidFill>
                <a:effectLst>
                  <a:outerShdw blurRad="38100" dist="38100" dir="2700000" algn="tl">
                    <a:srgbClr val="000000">
                      <a:alpha val="43137"/>
                    </a:srgbClr>
                  </a:outerShdw>
                </a:effectLst>
                <a:cs typeface="Times New Roman" pitchFamily="18" charset="0"/>
              </a:rPr>
              <a:t>1.</a:t>
            </a:r>
            <a:r>
              <a:rPr kumimoji="0" altLang="en-US" sz="3400" b="1" dirty="0">
                <a:solidFill>
                  <a:schemeClr val="tx1"/>
                </a:solidFill>
                <a:effectLst>
                  <a:outerShdw blurRad="38100" dist="38100" dir="2700000" algn="tl">
                    <a:srgbClr val="000000">
                      <a:alpha val="43137"/>
                    </a:srgbClr>
                  </a:outerShdw>
                </a:effectLst>
                <a:cs typeface="Times New Roman" pitchFamily="18" charset="0"/>
              </a:rPr>
              <a:t>第一比序</a:t>
            </a:r>
            <a:r>
              <a:rPr kumimoji="0" lang="en-US" altLang="zh-TW" sz="3400" b="1" dirty="0">
                <a:solidFill>
                  <a:schemeClr val="tx1"/>
                </a:solidFill>
                <a:effectLst>
                  <a:outerShdw blurRad="38100" dist="38100" dir="2700000" algn="tl">
                    <a:srgbClr val="000000">
                      <a:alpha val="43137"/>
                    </a:srgbClr>
                  </a:outerShdw>
                </a:effectLst>
                <a:cs typeface="Times New Roman" pitchFamily="18" charset="0"/>
              </a:rPr>
              <a:t>(</a:t>
            </a:r>
            <a:r>
              <a:rPr kumimoji="0" altLang="en-US" sz="3400" b="1" dirty="0">
                <a:solidFill>
                  <a:srgbClr val="6600FF"/>
                </a:solidFill>
                <a:effectLst>
                  <a:outerShdw blurRad="38100" dist="38100" dir="2700000" algn="tl">
                    <a:srgbClr val="000000">
                      <a:alpha val="43137"/>
                    </a:srgbClr>
                  </a:outerShdw>
                </a:effectLst>
                <a:cs typeface="Times New Roman" pitchFamily="18" charset="0"/>
              </a:rPr>
              <a:t>總積分</a:t>
            </a:r>
            <a:r>
              <a:rPr kumimoji="0" lang="en-US" altLang="zh-TW" sz="3400" b="1" dirty="0">
                <a:solidFill>
                  <a:schemeClr val="tx1"/>
                </a:solidFill>
                <a:effectLst>
                  <a:outerShdw blurRad="38100" dist="38100" dir="2700000" algn="tl">
                    <a:srgbClr val="000000">
                      <a:alpha val="43137"/>
                    </a:srgbClr>
                  </a:outerShdw>
                </a:effectLst>
                <a:cs typeface="Times New Roman" pitchFamily="18" charset="0"/>
              </a:rPr>
              <a:t>)</a:t>
            </a:r>
            <a:r>
              <a:rPr kumimoji="0" altLang="en-US" sz="3400" b="1" dirty="0">
                <a:solidFill>
                  <a:schemeClr val="tx1"/>
                </a:solidFill>
                <a:effectLst>
                  <a:outerShdw blurRad="38100" dist="38100" dir="2700000" algn="tl">
                    <a:srgbClr val="000000">
                      <a:alpha val="43137"/>
                    </a:srgbClr>
                  </a:outerShdw>
                </a:effectLst>
                <a:cs typeface="Times New Roman" pitchFamily="18" charset="0"/>
              </a:rPr>
              <a:t>相同</a:t>
            </a:r>
          </a:p>
          <a:p>
            <a:pPr marL="0" indent="0">
              <a:lnSpc>
                <a:spcPct val="120000"/>
              </a:lnSpc>
              <a:spcBef>
                <a:spcPts val="0"/>
              </a:spcBef>
              <a:buFontTx/>
              <a:buNone/>
              <a:defRPr/>
            </a:pPr>
            <a:r>
              <a:rPr kumimoji="0" lang="en-US" altLang="zh-TW" sz="3400" b="1" dirty="0">
                <a:solidFill>
                  <a:schemeClr val="tx1"/>
                </a:solidFill>
                <a:effectLst>
                  <a:outerShdw blurRad="38100" dist="38100" dir="2700000" algn="tl">
                    <a:srgbClr val="000000">
                      <a:alpha val="43137"/>
                    </a:srgbClr>
                  </a:outerShdw>
                </a:effectLst>
                <a:cs typeface="Times New Roman" pitchFamily="18" charset="0"/>
              </a:rPr>
              <a:t>2.</a:t>
            </a:r>
            <a:r>
              <a:rPr kumimoji="0" altLang="en-US" sz="3400" b="1" dirty="0">
                <a:solidFill>
                  <a:schemeClr val="tx1"/>
                </a:solidFill>
                <a:effectLst>
                  <a:outerShdw blurRad="38100" dist="38100" dir="2700000" algn="tl">
                    <a:srgbClr val="000000">
                      <a:alpha val="43137"/>
                    </a:srgbClr>
                  </a:outerShdw>
                </a:effectLst>
                <a:cs typeface="Times New Roman" pitchFamily="18" charset="0"/>
              </a:rPr>
              <a:t>第二比序</a:t>
            </a:r>
            <a:r>
              <a:rPr kumimoji="0" lang="en-US" altLang="zh-TW" sz="3400" b="1" dirty="0">
                <a:solidFill>
                  <a:schemeClr val="tx1"/>
                </a:solidFill>
                <a:effectLst>
                  <a:outerShdw blurRad="38100" dist="38100" dir="2700000" algn="tl">
                    <a:srgbClr val="000000">
                      <a:alpha val="43137"/>
                    </a:srgbClr>
                  </a:outerShdw>
                </a:effectLst>
                <a:cs typeface="Times New Roman" pitchFamily="18" charset="0"/>
              </a:rPr>
              <a:t>(</a:t>
            </a:r>
            <a:r>
              <a:rPr kumimoji="0" altLang="en-US" sz="3400" b="1" dirty="0">
                <a:solidFill>
                  <a:srgbClr val="006600"/>
                </a:solidFill>
                <a:effectLst>
                  <a:outerShdw blurRad="38100" dist="38100" dir="2700000" algn="tl">
                    <a:srgbClr val="000000">
                      <a:alpha val="43137"/>
                    </a:srgbClr>
                  </a:outerShdw>
                </a:effectLst>
                <a:cs typeface="Times New Roman" pitchFamily="18" charset="0"/>
              </a:rPr>
              <a:t>多元學習表現</a:t>
            </a:r>
            <a:r>
              <a:rPr kumimoji="0" lang="en-US" altLang="zh-TW" sz="3400" b="1" dirty="0">
                <a:solidFill>
                  <a:schemeClr val="tx1"/>
                </a:solidFill>
                <a:effectLst>
                  <a:outerShdw blurRad="38100" dist="38100" dir="2700000" algn="tl">
                    <a:srgbClr val="000000">
                      <a:alpha val="43137"/>
                    </a:srgbClr>
                  </a:outerShdw>
                </a:effectLst>
                <a:cs typeface="Times New Roman" pitchFamily="18" charset="0"/>
              </a:rPr>
              <a:t>)</a:t>
            </a:r>
            <a:r>
              <a:rPr kumimoji="0" altLang="en-US" sz="3400" b="1" dirty="0">
                <a:solidFill>
                  <a:schemeClr val="tx1"/>
                </a:solidFill>
                <a:effectLst>
                  <a:outerShdw blurRad="38100" dist="38100" dir="2700000" algn="tl">
                    <a:srgbClr val="000000">
                      <a:alpha val="43137"/>
                    </a:srgbClr>
                  </a:outerShdw>
                </a:effectLst>
                <a:cs typeface="Times New Roman" pitchFamily="18" charset="0"/>
              </a:rPr>
              <a:t>相同</a:t>
            </a:r>
          </a:p>
          <a:p>
            <a:pPr marL="0" indent="0">
              <a:lnSpc>
                <a:spcPct val="120000"/>
              </a:lnSpc>
              <a:spcBef>
                <a:spcPts val="0"/>
              </a:spcBef>
              <a:buFontTx/>
              <a:buNone/>
              <a:defRPr/>
            </a:pPr>
            <a:r>
              <a:rPr kumimoji="0" lang="en-US" altLang="zh-TW" sz="3400" b="1" dirty="0">
                <a:solidFill>
                  <a:schemeClr val="tx1"/>
                </a:solidFill>
                <a:effectLst>
                  <a:outerShdw blurRad="38100" dist="38100" dir="2700000" algn="tl">
                    <a:srgbClr val="000000">
                      <a:alpha val="43137"/>
                    </a:srgbClr>
                  </a:outerShdw>
                </a:effectLst>
                <a:cs typeface="Times New Roman" pitchFamily="18" charset="0"/>
              </a:rPr>
              <a:t>3.</a:t>
            </a:r>
            <a:r>
              <a:rPr kumimoji="0" altLang="en-US" sz="3400" b="1" dirty="0">
                <a:solidFill>
                  <a:schemeClr val="tx1"/>
                </a:solidFill>
                <a:effectLst>
                  <a:outerShdw blurRad="38100" dist="38100" dir="2700000" algn="tl">
                    <a:srgbClr val="000000">
                      <a:alpha val="43137"/>
                    </a:srgbClr>
                  </a:outerShdw>
                </a:effectLst>
                <a:cs typeface="Times New Roman" pitchFamily="18" charset="0"/>
              </a:rPr>
              <a:t>第三比序</a:t>
            </a:r>
            <a:r>
              <a:rPr kumimoji="0" lang="en-US" altLang="zh-TW" sz="3400" b="1" dirty="0">
                <a:solidFill>
                  <a:schemeClr val="tx1"/>
                </a:solidFill>
                <a:effectLst>
                  <a:outerShdw blurRad="38100" dist="38100" dir="2700000" algn="tl">
                    <a:srgbClr val="000000">
                      <a:alpha val="43137"/>
                    </a:srgbClr>
                  </a:outerShdw>
                </a:effectLst>
                <a:cs typeface="Times New Roman" pitchFamily="18" charset="0"/>
              </a:rPr>
              <a:t>(</a:t>
            </a:r>
            <a:r>
              <a:rPr kumimoji="0" altLang="en-US" sz="3400" b="1" dirty="0">
                <a:solidFill>
                  <a:srgbClr val="FF0000"/>
                </a:solidFill>
                <a:effectLst>
                  <a:outerShdw blurRad="38100" dist="38100" dir="2700000" algn="tl">
                    <a:srgbClr val="000000">
                      <a:alpha val="43137"/>
                    </a:srgbClr>
                  </a:outerShdw>
                </a:effectLst>
                <a:cs typeface="Times New Roman" pitchFamily="18" charset="0"/>
              </a:rPr>
              <a:t>會考總積分</a:t>
            </a:r>
            <a:r>
              <a:rPr kumimoji="0" lang="en-US" altLang="zh-TW" sz="3400" b="1" dirty="0">
                <a:solidFill>
                  <a:schemeClr val="tx1"/>
                </a:solidFill>
                <a:effectLst>
                  <a:outerShdw blurRad="38100" dist="38100" dir="2700000" algn="tl">
                    <a:srgbClr val="000000">
                      <a:alpha val="43137"/>
                    </a:srgbClr>
                  </a:outerShdw>
                </a:effectLst>
                <a:cs typeface="Times New Roman" pitchFamily="18" charset="0"/>
              </a:rPr>
              <a:t>)</a:t>
            </a:r>
            <a:r>
              <a:rPr kumimoji="0" altLang="en-US" sz="3400" b="1" dirty="0">
                <a:solidFill>
                  <a:schemeClr val="tx1"/>
                </a:solidFill>
                <a:effectLst>
                  <a:outerShdw blurRad="38100" dist="38100" dir="2700000" algn="tl">
                    <a:srgbClr val="000000">
                      <a:alpha val="43137"/>
                    </a:srgbClr>
                  </a:outerShdw>
                </a:effectLst>
                <a:cs typeface="Times New Roman" pitchFamily="18" charset="0"/>
              </a:rPr>
              <a:t>相同</a:t>
            </a:r>
            <a:endParaRPr kumimoji="0" lang="en-US" altLang="en-US" sz="3400" b="1" dirty="0">
              <a:solidFill>
                <a:schemeClr val="tx1"/>
              </a:solidFill>
              <a:effectLst>
                <a:outerShdw blurRad="38100" dist="38100" dir="2700000" algn="tl">
                  <a:srgbClr val="000000">
                    <a:alpha val="43137"/>
                  </a:srgbClr>
                </a:outerShdw>
              </a:effectLst>
              <a:cs typeface="Times New Roman" pitchFamily="18" charset="0"/>
            </a:endParaRPr>
          </a:p>
          <a:p>
            <a:pPr marL="0" indent="0">
              <a:lnSpc>
                <a:spcPct val="120000"/>
              </a:lnSpc>
              <a:spcBef>
                <a:spcPts val="0"/>
              </a:spcBef>
              <a:buFontTx/>
              <a:buNone/>
              <a:defRPr/>
            </a:pPr>
            <a:r>
              <a:rPr lang="en-US" altLang="zh-TW" sz="3400" b="1" dirty="0">
                <a:solidFill>
                  <a:schemeClr val="tx1"/>
                </a:solidFill>
                <a:effectLst>
                  <a:outerShdw blurRad="38100" dist="38100" dir="2700000" algn="tl">
                    <a:srgbClr val="000000">
                      <a:alpha val="43137"/>
                    </a:srgbClr>
                  </a:outerShdw>
                </a:effectLst>
                <a:cs typeface="Times New Roman" pitchFamily="18" charset="0"/>
              </a:rPr>
              <a:t>4.</a:t>
            </a:r>
            <a:r>
              <a:rPr altLang="en-US" sz="3400" b="1" dirty="0">
                <a:solidFill>
                  <a:schemeClr val="tx1"/>
                </a:solidFill>
                <a:effectLst>
                  <a:outerShdw blurRad="38100" dist="38100" dir="2700000" algn="tl">
                    <a:srgbClr val="000000">
                      <a:alpha val="43137"/>
                    </a:srgbClr>
                  </a:outerShdw>
                </a:effectLst>
                <a:cs typeface="Times New Roman" pitchFamily="18" charset="0"/>
              </a:rPr>
              <a:t>第四比序</a:t>
            </a:r>
            <a:r>
              <a:rPr lang="en-US" altLang="zh-TW" sz="3400" b="1" dirty="0">
                <a:solidFill>
                  <a:schemeClr val="tx1"/>
                </a:solidFill>
                <a:effectLst>
                  <a:outerShdw blurRad="38100" dist="38100" dir="2700000" algn="tl">
                    <a:srgbClr val="000000">
                      <a:alpha val="43137"/>
                    </a:srgbClr>
                  </a:outerShdw>
                </a:effectLst>
                <a:cs typeface="Times New Roman" pitchFamily="18" charset="0"/>
              </a:rPr>
              <a:t>(</a:t>
            </a:r>
            <a:r>
              <a:rPr altLang="en-US" sz="3400" b="1" dirty="0">
                <a:solidFill>
                  <a:srgbClr val="3333FF"/>
                </a:solidFill>
                <a:effectLst>
                  <a:outerShdw blurRad="38100" dist="38100" dir="2700000" algn="tl">
                    <a:srgbClr val="000000">
                      <a:alpha val="43137"/>
                    </a:srgbClr>
                  </a:outerShdw>
                </a:effectLst>
                <a:cs typeface="Times New Roman" pitchFamily="18" charset="0"/>
              </a:rPr>
              <a:t>志願序積分</a:t>
            </a:r>
            <a:r>
              <a:rPr lang="en-US" altLang="zh-TW" sz="3400" b="1" dirty="0">
                <a:solidFill>
                  <a:schemeClr val="tx1"/>
                </a:solidFill>
                <a:effectLst>
                  <a:outerShdw blurRad="38100" dist="38100" dir="2700000" algn="tl">
                    <a:srgbClr val="000000">
                      <a:alpha val="43137"/>
                    </a:srgbClr>
                  </a:outerShdw>
                </a:effectLst>
                <a:cs typeface="Times New Roman" pitchFamily="18" charset="0"/>
              </a:rPr>
              <a:t>)</a:t>
            </a:r>
            <a:r>
              <a:rPr altLang="en-US" sz="3400" b="1" dirty="0">
                <a:solidFill>
                  <a:schemeClr val="tx1"/>
                </a:solidFill>
                <a:effectLst>
                  <a:outerShdw blurRad="38100" dist="38100" dir="2700000" algn="tl">
                    <a:srgbClr val="000000">
                      <a:alpha val="43137"/>
                    </a:srgbClr>
                  </a:outerShdw>
                </a:effectLst>
                <a:cs typeface="Times New Roman" pitchFamily="18" charset="0"/>
              </a:rPr>
              <a:t>相同</a:t>
            </a:r>
          </a:p>
          <a:p>
            <a:pPr marL="0" indent="0">
              <a:lnSpc>
                <a:spcPct val="120000"/>
              </a:lnSpc>
              <a:spcBef>
                <a:spcPts val="0"/>
              </a:spcBef>
              <a:buFontTx/>
              <a:buNone/>
              <a:defRPr/>
            </a:pPr>
            <a:r>
              <a:rPr lang="en-US" altLang="zh-TW" sz="3400" b="1" dirty="0">
                <a:solidFill>
                  <a:schemeClr val="tx1"/>
                </a:solidFill>
                <a:effectLst>
                  <a:outerShdw blurRad="38100" dist="38100" dir="2700000" algn="tl">
                    <a:srgbClr val="000000">
                      <a:alpha val="43137"/>
                    </a:srgbClr>
                  </a:outerShdw>
                </a:effectLst>
                <a:cs typeface="Times New Roman" pitchFamily="18" charset="0"/>
              </a:rPr>
              <a:t>5.</a:t>
            </a:r>
            <a:r>
              <a:rPr altLang="en-US" sz="3400" b="1" dirty="0">
                <a:solidFill>
                  <a:schemeClr val="tx1"/>
                </a:solidFill>
                <a:effectLst>
                  <a:outerShdw blurRad="38100" dist="38100" dir="2700000" algn="tl">
                    <a:srgbClr val="000000">
                      <a:alpha val="43137"/>
                    </a:srgbClr>
                  </a:outerShdw>
                </a:effectLst>
                <a:cs typeface="Times New Roman" pitchFamily="18" charset="0"/>
              </a:rPr>
              <a:t>第五比序</a:t>
            </a:r>
            <a:r>
              <a:rPr lang="en-US" altLang="zh-TW" sz="3400" b="1" dirty="0">
                <a:solidFill>
                  <a:schemeClr val="tx1"/>
                </a:solidFill>
                <a:effectLst>
                  <a:outerShdw blurRad="38100" dist="38100" dir="2700000" algn="tl">
                    <a:srgbClr val="000000">
                      <a:alpha val="43137"/>
                    </a:srgbClr>
                  </a:outerShdw>
                </a:effectLst>
                <a:cs typeface="Times New Roman" pitchFamily="18" charset="0"/>
              </a:rPr>
              <a:t>(</a:t>
            </a:r>
            <a:r>
              <a:rPr altLang="en-US" sz="3400" b="1" dirty="0">
                <a:solidFill>
                  <a:schemeClr val="tx1"/>
                </a:solidFill>
                <a:effectLst>
                  <a:outerShdw blurRad="38100" dist="38100" dir="2700000" algn="tl">
                    <a:srgbClr val="000000">
                      <a:alpha val="43137"/>
                    </a:srgbClr>
                  </a:outerShdw>
                </a:effectLst>
                <a:cs typeface="Times New Roman" pitchFamily="18" charset="0"/>
              </a:rPr>
              <a:t>會考各科等第標示，依序為國、數、英、社、自</a:t>
            </a:r>
            <a:r>
              <a:rPr lang="zh-TW" altLang="en-US" sz="3400" b="1" dirty="0">
                <a:solidFill>
                  <a:schemeClr val="tx1"/>
                </a:solidFill>
                <a:effectLst>
                  <a:outerShdw blurRad="38100" dist="38100" dir="2700000" algn="tl">
                    <a:srgbClr val="000000">
                      <a:alpha val="43137"/>
                    </a:srgbClr>
                  </a:outerShdw>
                </a:effectLst>
                <a:cs typeface="Times New Roman" pitchFamily="18" charset="0"/>
              </a:rPr>
              <a:t>、寫作測驗</a:t>
            </a:r>
            <a:r>
              <a:rPr lang="en-US" altLang="zh-TW" sz="3400" b="1" dirty="0">
                <a:solidFill>
                  <a:schemeClr val="tx1"/>
                </a:solidFill>
                <a:effectLst>
                  <a:outerShdw blurRad="38100" dist="38100" dir="2700000" algn="tl">
                    <a:srgbClr val="000000">
                      <a:alpha val="43137"/>
                    </a:srgbClr>
                  </a:outerShdw>
                </a:effectLst>
                <a:cs typeface="Times New Roman" pitchFamily="18" charset="0"/>
              </a:rPr>
              <a:t>)</a:t>
            </a:r>
            <a:endParaRPr kumimoji="0" altLang="en-US" sz="1600" dirty="0"/>
          </a:p>
        </p:txBody>
      </p:sp>
      <p:graphicFrame>
        <p:nvGraphicFramePr>
          <p:cNvPr id="13" name="表格 12"/>
          <p:cNvGraphicFramePr>
            <a:graphicFrameLocks noGrp="1"/>
          </p:cNvGraphicFramePr>
          <p:nvPr>
            <p:extLst/>
          </p:nvPr>
        </p:nvGraphicFramePr>
        <p:xfrm>
          <a:off x="179388" y="103822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r>
                        <a:rPr lang="zh-TW" altLang="en-US" sz="2400" dirty="0">
                          <a:solidFill>
                            <a:schemeClr val="tx1"/>
                          </a:solidFill>
                          <a:latin typeface="+mn-ea"/>
                          <a:ea typeface="+mn-ea"/>
                        </a:rPr>
                        <a:t>比</a:t>
                      </a:r>
                      <a:endParaRPr lang="en-US" altLang="zh-TW" sz="2400" dirty="0">
                        <a:solidFill>
                          <a:schemeClr val="tx1"/>
                        </a:solidFill>
                        <a:latin typeface="+mn-ea"/>
                        <a:ea typeface="+mn-ea"/>
                      </a:endParaRPr>
                    </a:p>
                    <a:p>
                      <a:pPr algn="ctr"/>
                      <a:r>
                        <a:rPr lang="zh-TW" altLang="en-US" sz="2400" dirty="0">
                          <a:solidFill>
                            <a:schemeClr val="tx1"/>
                          </a:solidFill>
                          <a:latin typeface="+mn-ea"/>
                          <a:ea typeface="+mn-ea"/>
                        </a:rPr>
                        <a:t>序</a:t>
                      </a:r>
                      <a:endParaRPr lang="en-US" altLang="zh-TW" sz="2400" dirty="0">
                        <a:solidFill>
                          <a:schemeClr val="tx1"/>
                        </a:solidFill>
                        <a:latin typeface="+mn-ea"/>
                        <a:ea typeface="+mn-ea"/>
                      </a:endParaRPr>
                    </a:p>
                    <a:p>
                      <a:pPr algn="ctr"/>
                      <a:r>
                        <a:rPr lang="zh-TW" altLang="en-US" sz="2400" dirty="0">
                          <a:solidFill>
                            <a:schemeClr val="tx1"/>
                          </a:solidFill>
                          <a:latin typeface="+mn-ea"/>
                          <a:ea typeface="+mn-ea"/>
                        </a:rPr>
                        <a:t>項</a:t>
                      </a:r>
                      <a:endParaRPr lang="en-US" altLang="zh-TW" sz="2400" dirty="0">
                        <a:solidFill>
                          <a:schemeClr val="tx1"/>
                        </a:solidFill>
                        <a:latin typeface="+mn-ea"/>
                        <a:ea typeface="+mn-ea"/>
                      </a:endParaRPr>
                    </a:p>
                    <a:p>
                      <a:pPr algn="ctr"/>
                      <a:r>
                        <a:rPr lang="zh-TW" altLang="en-US" sz="2400" dirty="0">
                          <a:solidFill>
                            <a:schemeClr val="tx1"/>
                          </a:solidFill>
                          <a:latin typeface="+mn-ea"/>
                          <a:ea typeface="+mn-ea"/>
                        </a:rPr>
                        <a:t>目</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zh-TW" altLang="en-US" sz="2400" dirty="0">
                          <a:solidFill>
                            <a:srgbClr val="9900FF"/>
                          </a:solidFill>
                          <a:effectLst>
                            <a:outerShdw blurRad="38100" dist="38100" dir="2700000" algn="tl">
                              <a:srgbClr val="000000">
                                <a:alpha val="43137"/>
                              </a:srgbClr>
                            </a:outerShdw>
                          </a:effectLst>
                        </a:rPr>
                        <a:t>總</a:t>
                      </a:r>
                      <a:endParaRPr lang="en-US" altLang="zh-TW" sz="2400" dirty="0">
                        <a:solidFill>
                          <a:srgbClr val="9900FF"/>
                        </a:solidFill>
                        <a:effectLst>
                          <a:outerShdw blurRad="38100" dist="38100" dir="2700000" algn="tl">
                            <a:srgbClr val="000000">
                              <a:alpha val="43137"/>
                            </a:srgbClr>
                          </a:outerShdw>
                        </a:effectLst>
                      </a:endParaRPr>
                    </a:p>
                    <a:p>
                      <a:pPr algn="ctr"/>
                      <a:r>
                        <a:rPr lang="zh-TW" altLang="en-US" sz="2400" dirty="0">
                          <a:solidFill>
                            <a:srgbClr val="9900FF"/>
                          </a:solidFill>
                          <a:effectLst>
                            <a:outerShdw blurRad="38100" dist="38100" dir="2700000" algn="tl">
                              <a:srgbClr val="000000">
                                <a:alpha val="43137"/>
                              </a:srgbClr>
                            </a:outerShdw>
                          </a:effectLst>
                        </a:rPr>
                        <a:t>積</a:t>
                      </a:r>
                      <a:endParaRPr lang="en-US" altLang="zh-TW" sz="2400" dirty="0">
                        <a:solidFill>
                          <a:srgbClr val="9900FF"/>
                        </a:solidFill>
                        <a:effectLst>
                          <a:outerShdw blurRad="38100" dist="38100" dir="2700000" algn="tl">
                            <a:srgbClr val="000000">
                              <a:alpha val="43137"/>
                            </a:srgbClr>
                          </a:outerShdw>
                        </a:effectLst>
                      </a:endParaRPr>
                    </a:p>
                    <a:p>
                      <a:pPr algn="ctr"/>
                      <a:r>
                        <a:rPr lang="zh-TW" altLang="en-US" sz="2400" dirty="0">
                          <a:solidFill>
                            <a:srgbClr val="9900FF"/>
                          </a:solidFill>
                          <a:effectLst>
                            <a:outerShdw blurRad="38100" dist="38100" dir="2700000" algn="tl">
                              <a:srgbClr val="000000">
                                <a:alpha val="43137"/>
                              </a:srgbClr>
                            </a:outerShdw>
                          </a:effectLst>
                        </a:rPr>
                        <a:t>分</a:t>
                      </a:r>
                      <a:endParaRPr lang="en-US" altLang="zh-TW" sz="2400" dirty="0">
                        <a:solidFill>
                          <a:srgbClr val="9900FF"/>
                        </a:solidFill>
                        <a:effectLst>
                          <a:outerShdw blurRad="38100" dist="38100" dir="2700000" algn="tl">
                            <a:srgbClr val="000000">
                              <a:alpha val="43137"/>
                            </a:srgbClr>
                          </a:outerShdw>
                        </a:effectLst>
                      </a:endParaRPr>
                    </a:p>
                    <a:p>
                      <a:pPr marL="0" algn="ctr" rtl="0" eaLnBrk="1" latinLnBrk="0" hangingPunct="1"/>
                      <a:r>
                        <a:rPr kumimoji="0" lang="en-US" altLang="zh-TW"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kumimoji="0" lang="zh-TW" altLang="en-US"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一</a:t>
                      </a:r>
                      <a:r>
                        <a:rPr kumimoji="0" lang="en-US" altLang="zh-TW"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endParaRPr kumimoji="0" lang="zh-TW" altLang="en-US"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r>
                        <a:rPr lang="zh-TW" altLang="en-US" sz="2000" b="1" kern="1200" dirty="0">
                          <a:solidFill>
                            <a:srgbClr val="006600"/>
                          </a:solidFill>
                          <a:effectLst>
                            <a:outerShdw blurRad="38100" dist="38100" dir="2700000" algn="tl">
                              <a:srgbClr val="000000">
                                <a:alpha val="43137"/>
                              </a:srgbClr>
                            </a:outerShdw>
                          </a:effectLst>
                          <a:latin typeface="+mn-lt"/>
                          <a:ea typeface="+mn-ea"/>
                          <a:cs typeface="+mn-cs"/>
                        </a:rPr>
                        <a:t>多元學習</a:t>
                      </a:r>
                      <a:endParaRPr lang="en-US" altLang="zh-TW" sz="2000" b="1" kern="1200" dirty="0">
                        <a:solidFill>
                          <a:srgbClr val="006600"/>
                        </a:solidFill>
                        <a:effectLst>
                          <a:outerShdw blurRad="38100" dist="38100" dir="2700000" algn="tl">
                            <a:srgbClr val="000000">
                              <a:alpha val="43137"/>
                            </a:srgbClr>
                          </a:outerShdw>
                        </a:effectLst>
                        <a:latin typeface="+mn-lt"/>
                        <a:ea typeface="+mn-ea"/>
                        <a:cs typeface="+mn-cs"/>
                      </a:endParaRPr>
                    </a:p>
                    <a:p>
                      <a:pPr marL="0" algn="ctr" rtl="0" eaLnBrk="1" latinLnBrk="0" hangingPunct="1"/>
                      <a:r>
                        <a:rPr lang="zh-TW" altLang="en-US" sz="2000" b="1" kern="1200" dirty="0">
                          <a:solidFill>
                            <a:srgbClr val="006600"/>
                          </a:solidFill>
                          <a:effectLst>
                            <a:outerShdw blurRad="38100" dist="38100" dir="2700000" algn="tl">
                              <a:srgbClr val="000000">
                                <a:alpha val="43137"/>
                              </a:srgbClr>
                            </a:outerShdw>
                          </a:effectLst>
                          <a:latin typeface="+mn-lt"/>
                          <a:ea typeface="+mn-ea"/>
                          <a:cs typeface="+mn-cs"/>
                        </a:rPr>
                        <a:t>表現</a:t>
                      </a:r>
                      <a:r>
                        <a:rPr kumimoji="0" lang="en-US" altLang="zh-TW"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kumimoji="0" lang="zh-TW" altLang="en-US"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二</a:t>
                      </a:r>
                      <a:r>
                        <a:rPr kumimoji="0" lang="en-US" altLang="zh-TW"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endParaRPr kumimoji="0" lang="zh-TW" altLang="en-US"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2000" dirty="0">
                          <a:solidFill>
                            <a:srgbClr val="FF0000"/>
                          </a:solidFill>
                          <a:effectLst>
                            <a:outerShdw blurRad="38100" dist="38100" dir="2700000" algn="tl">
                              <a:srgbClr val="000000">
                                <a:alpha val="43137"/>
                              </a:srgbClr>
                            </a:outerShdw>
                          </a:effectLst>
                        </a:rPr>
                        <a:t>會</a:t>
                      </a:r>
                      <a:endParaRPr lang="en-US" altLang="zh-TW" sz="2000" dirty="0">
                        <a:solidFill>
                          <a:srgbClr val="FF0000"/>
                        </a:solidFill>
                        <a:effectLst>
                          <a:outerShdw blurRad="38100" dist="38100" dir="2700000" algn="tl">
                            <a:srgbClr val="000000">
                              <a:alpha val="43137"/>
                            </a:srgbClr>
                          </a:outerShdw>
                        </a:effectLst>
                      </a:endParaRPr>
                    </a:p>
                    <a:p>
                      <a:pPr algn="ctr"/>
                      <a:r>
                        <a:rPr lang="zh-TW" altLang="en-US" sz="2000" dirty="0">
                          <a:solidFill>
                            <a:srgbClr val="FF0000"/>
                          </a:solidFill>
                          <a:effectLst>
                            <a:outerShdw blurRad="38100" dist="38100" dir="2700000" algn="tl">
                              <a:srgbClr val="000000">
                                <a:alpha val="43137"/>
                              </a:srgbClr>
                            </a:outerShdw>
                          </a:effectLst>
                        </a:rPr>
                        <a:t>考</a:t>
                      </a:r>
                      <a:endParaRPr lang="en-US" altLang="zh-TW" sz="2000" dirty="0">
                        <a:solidFill>
                          <a:srgbClr val="FF0000"/>
                        </a:solidFill>
                        <a:effectLst>
                          <a:outerShdw blurRad="38100" dist="38100" dir="2700000" algn="tl">
                            <a:srgbClr val="000000">
                              <a:alpha val="43137"/>
                            </a:srgbClr>
                          </a:outerShdw>
                        </a:effectLst>
                      </a:endParaRPr>
                    </a:p>
                    <a:p>
                      <a:pPr algn="ctr"/>
                      <a:r>
                        <a:rPr lang="zh-TW" altLang="en-US" sz="2000" dirty="0">
                          <a:solidFill>
                            <a:srgbClr val="FF0000"/>
                          </a:solidFill>
                          <a:effectLst>
                            <a:outerShdw blurRad="38100" dist="38100" dir="2700000" algn="tl">
                              <a:srgbClr val="000000">
                                <a:alpha val="43137"/>
                              </a:srgbClr>
                            </a:outerShdw>
                          </a:effectLst>
                        </a:rPr>
                        <a:t>總</a:t>
                      </a:r>
                      <a:endParaRPr lang="en-US" altLang="zh-TW" sz="2000" dirty="0">
                        <a:solidFill>
                          <a:srgbClr val="FF0000"/>
                        </a:solidFill>
                        <a:effectLst>
                          <a:outerShdw blurRad="38100" dist="38100" dir="2700000" algn="tl">
                            <a:srgbClr val="000000">
                              <a:alpha val="43137"/>
                            </a:srgbClr>
                          </a:outerShdw>
                        </a:effectLst>
                      </a:endParaRPr>
                    </a:p>
                    <a:p>
                      <a:pPr algn="ctr"/>
                      <a:r>
                        <a:rPr lang="zh-TW" altLang="en-US" sz="2000" dirty="0">
                          <a:solidFill>
                            <a:srgbClr val="FF0000"/>
                          </a:solidFill>
                          <a:effectLst>
                            <a:outerShdw blurRad="38100" dist="38100" dir="2700000" algn="tl">
                              <a:srgbClr val="000000">
                                <a:alpha val="43137"/>
                              </a:srgbClr>
                            </a:outerShdw>
                          </a:effectLst>
                        </a:rPr>
                        <a:t>積</a:t>
                      </a:r>
                      <a:endParaRPr lang="en-US" altLang="zh-TW" sz="2000" dirty="0">
                        <a:solidFill>
                          <a:srgbClr val="FF0000"/>
                        </a:solidFill>
                        <a:effectLst>
                          <a:outerShdw blurRad="38100" dist="38100" dir="2700000" algn="tl">
                            <a:srgbClr val="000000">
                              <a:alpha val="43137"/>
                            </a:srgbClr>
                          </a:outerShdw>
                        </a:effectLst>
                      </a:endParaRPr>
                    </a:p>
                    <a:p>
                      <a:pPr algn="ctr"/>
                      <a:r>
                        <a:rPr lang="zh-TW" altLang="en-US" sz="2000" dirty="0">
                          <a:solidFill>
                            <a:srgbClr val="FF0000"/>
                          </a:solidFill>
                          <a:effectLst>
                            <a:outerShdw blurRad="38100" dist="38100" dir="2700000" algn="tl">
                              <a:srgbClr val="000000">
                                <a:alpha val="43137"/>
                              </a:srgbClr>
                            </a:outerShdw>
                          </a:effectLst>
                        </a:rPr>
                        <a:t>分</a:t>
                      </a:r>
                      <a:endParaRPr lang="en-US" altLang="zh-TW" sz="2000" dirty="0">
                        <a:solidFill>
                          <a:srgbClr val="FF0000"/>
                        </a:solidFill>
                        <a:effectLst>
                          <a:outerShdw blurRad="38100" dist="38100" dir="2700000" algn="tl">
                            <a:srgbClr val="000000">
                              <a:alpha val="43137"/>
                            </a:srgbClr>
                          </a:outerShdw>
                        </a:effectLst>
                      </a:endParaRPr>
                    </a:p>
                    <a:p>
                      <a:pPr marL="0" algn="ctr" rtl="0" eaLnBrk="1" latinLnBrk="0" hangingPunct="1"/>
                      <a:r>
                        <a:rPr kumimoji="0" lang="en-US" altLang="zh-TW"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kumimoji="0" lang="zh-TW" altLang="en-US"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三</a:t>
                      </a:r>
                      <a:r>
                        <a:rPr kumimoji="0" lang="en-US" altLang="zh-TW"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endParaRPr kumimoji="0" lang="zh-TW" altLang="en-US"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2">
                  <a:txBody>
                    <a:bodyPr/>
                    <a:lstStyle/>
                    <a:p>
                      <a:pPr algn="ctr"/>
                      <a:r>
                        <a:rPr lang="zh-TW" altLang="en-US" sz="2000" dirty="0">
                          <a:solidFill>
                            <a:srgbClr val="3333FF"/>
                          </a:solidFill>
                          <a:effectLst>
                            <a:outerShdw blurRad="38100" dist="38100" dir="2700000" algn="tl">
                              <a:srgbClr val="000000">
                                <a:alpha val="43137"/>
                              </a:srgbClr>
                            </a:outerShdw>
                          </a:effectLst>
                        </a:rPr>
                        <a:t>志</a:t>
                      </a:r>
                      <a:endParaRPr lang="en-US" altLang="zh-TW" sz="2000" dirty="0">
                        <a:solidFill>
                          <a:srgbClr val="3333FF"/>
                        </a:solidFill>
                        <a:effectLst>
                          <a:outerShdw blurRad="38100" dist="38100" dir="2700000" algn="tl">
                            <a:srgbClr val="000000">
                              <a:alpha val="43137"/>
                            </a:srgbClr>
                          </a:outerShdw>
                        </a:effectLst>
                      </a:endParaRPr>
                    </a:p>
                    <a:p>
                      <a:pPr algn="ctr"/>
                      <a:r>
                        <a:rPr lang="zh-TW" altLang="en-US" sz="2000" dirty="0">
                          <a:solidFill>
                            <a:srgbClr val="3333FF"/>
                          </a:solidFill>
                          <a:effectLst>
                            <a:outerShdw blurRad="38100" dist="38100" dir="2700000" algn="tl">
                              <a:srgbClr val="000000">
                                <a:alpha val="43137"/>
                              </a:srgbClr>
                            </a:outerShdw>
                          </a:effectLst>
                        </a:rPr>
                        <a:t>願</a:t>
                      </a:r>
                      <a:endParaRPr lang="en-US" altLang="zh-TW" sz="2000" dirty="0">
                        <a:solidFill>
                          <a:srgbClr val="3333FF"/>
                        </a:solidFill>
                        <a:effectLst>
                          <a:outerShdw blurRad="38100" dist="38100" dir="2700000" algn="tl">
                            <a:srgbClr val="000000">
                              <a:alpha val="43137"/>
                            </a:srgbClr>
                          </a:outerShdw>
                        </a:effectLst>
                      </a:endParaRPr>
                    </a:p>
                    <a:p>
                      <a:pPr algn="ctr"/>
                      <a:r>
                        <a:rPr lang="zh-TW" altLang="en-US" sz="2000" dirty="0">
                          <a:solidFill>
                            <a:srgbClr val="3333FF"/>
                          </a:solidFill>
                          <a:effectLst>
                            <a:outerShdw blurRad="38100" dist="38100" dir="2700000" algn="tl">
                              <a:srgbClr val="000000">
                                <a:alpha val="43137"/>
                              </a:srgbClr>
                            </a:outerShdw>
                          </a:effectLst>
                        </a:rPr>
                        <a:t>序積分</a:t>
                      </a:r>
                      <a:endParaRPr lang="en-US" altLang="zh-TW" sz="2000" dirty="0">
                        <a:solidFill>
                          <a:srgbClr val="3333FF"/>
                        </a:solidFill>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noProof="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kumimoji="0" lang="zh-TW" altLang="en-US" sz="1600" b="1" kern="1200" noProof="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四</a:t>
                      </a:r>
                      <a:r>
                        <a:rPr kumimoji="0" lang="en-US" altLang="zh-TW" sz="1600" b="1" kern="1200" noProof="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endParaRPr kumimoji="0" lang="zh-TW" altLang="en-US" sz="1600" b="1" kern="1200" noProof="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gridSpan="6">
                  <a:txBody>
                    <a:bodyPr/>
                    <a:lstStyle/>
                    <a:p>
                      <a:pPr marL="0" algn="ctr" rtl="0" eaLnBrk="1" latinLnBrk="0" hangingPunct="1"/>
                      <a:r>
                        <a:rPr lang="zh-TW" altLang="en-US" sz="2400" dirty="0">
                          <a:solidFill>
                            <a:schemeClr val="tx1"/>
                          </a:solidFill>
                        </a:rPr>
                        <a:t>會考各科等第標示</a:t>
                      </a:r>
                      <a:r>
                        <a:rPr kumimoji="0" lang="en-US" altLang="zh-TW"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kumimoji="0" lang="zh-TW" altLang="en-US"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五</a:t>
                      </a:r>
                      <a:r>
                        <a:rPr kumimoji="0" lang="en-US" altLang="zh-TW" sz="1600" b="1" kern="1200"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400" b="0" kern="1200" dirty="0">
                          <a:solidFill>
                            <a:schemeClr val="tx1"/>
                          </a:solidFill>
                          <a:latin typeface="+mn-lt"/>
                          <a:ea typeface="+mn-ea"/>
                          <a:cs typeface="+mn-cs"/>
                        </a:rPr>
                        <a:t>均衡</a:t>
                      </a:r>
                      <a:endParaRPr lang="en-US" altLang="zh-TW" sz="2400" b="0" kern="1200" dirty="0">
                        <a:solidFill>
                          <a:schemeClr val="tx1"/>
                        </a:solidFill>
                        <a:latin typeface="+mn-lt"/>
                        <a:ea typeface="+mn-ea"/>
                        <a:cs typeface="+mn-cs"/>
                      </a:endParaRPr>
                    </a:p>
                    <a:p>
                      <a:pPr marL="0" algn="ctr" defTabSz="914400" rtl="0" eaLnBrk="1" latinLnBrk="0" hangingPunct="1"/>
                      <a:r>
                        <a:rPr lang="zh-TW" altLang="en-US" sz="2400" b="0" kern="1200" dirty="0">
                          <a:solidFill>
                            <a:schemeClr val="tx1"/>
                          </a:solidFill>
                          <a:latin typeface="+mn-lt"/>
                          <a:ea typeface="+mn-ea"/>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marL="0" algn="ctr" defTabSz="914400" rtl="0" eaLnBrk="1" latinLnBrk="0" hangingPunct="1"/>
                      <a:r>
                        <a:rPr lang="zh-TW" altLang="en-US" sz="2400" b="0" kern="1200" dirty="0">
                          <a:solidFill>
                            <a:schemeClr val="tx1"/>
                          </a:solidFill>
                          <a:latin typeface="+mn-lt"/>
                          <a:ea typeface="+mn-ea"/>
                          <a:cs typeface="+mn-cs"/>
                        </a:rPr>
                        <a:t>服務</a:t>
                      </a:r>
                      <a:endParaRPr lang="en-US" altLang="zh-TW" sz="2400" b="0" kern="1200" dirty="0">
                        <a:solidFill>
                          <a:schemeClr val="tx1"/>
                        </a:solidFill>
                        <a:latin typeface="+mn-lt"/>
                        <a:ea typeface="+mn-ea"/>
                        <a:cs typeface="+mn-cs"/>
                      </a:endParaRPr>
                    </a:p>
                    <a:p>
                      <a:pPr marL="0" algn="ctr" defTabSz="914400" rtl="0" eaLnBrk="1" latinLnBrk="0" hangingPunct="1"/>
                      <a:r>
                        <a:rPr lang="zh-TW" altLang="en-US" sz="2400" b="0" kern="1200" dirty="0">
                          <a:solidFill>
                            <a:schemeClr val="tx1"/>
                          </a:solidFill>
                          <a:latin typeface="+mn-lt"/>
                          <a:ea typeface="+mn-ea"/>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400" dirty="0">
                          <a:solidFill>
                            <a:schemeClr val="tx1"/>
                          </a:solidFill>
                        </a:rPr>
                        <a:t>國文</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zh-TW" altLang="en-US" sz="2400" dirty="0">
                          <a:solidFill>
                            <a:schemeClr val="tx1"/>
                          </a:solidFill>
                        </a:rPr>
                        <a:t>數</a:t>
                      </a:r>
                      <a:endParaRPr lang="en-US" altLang="zh-TW" sz="2400" dirty="0">
                        <a:solidFill>
                          <a:schemeClr val="tx1"/>
                        </a:solidFill>
                      </a:endParaRPr>
                    </a:p>
                    <a:p>
                      <a:pPr algn="ctr"/>
                      <a:r>
                        <a:rPr lang="zh-TW" altLang="en-US" sz="2400" dirty="0">
                          <a:solidFill>
                            <a:schemeClr val="tx1"/>
                          </a:solidFill>
                        </a:rPr>
                        <a:t>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zh-TW" altLang="en-US" sz="2400" dirty="0">
                          <a:solidFill>
                            <a:schemeClr val="tx1"/>
                          </a:solidFill>
                        </a:rPr>
                        <a:t>英語</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zh-TW" altLang="en-US" sz="2400" dirty="0">
                          <a:solidFill>
                            <a:schemeClr val="tx1"/>
                          </a:solidFill>
                        </a:rPr>
                        <a:t>社會</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zh-TW" altLang="en-US" sz="2400" dirty="0">
                          <a:solidFill>
                            <a:schemeClr val="tx1"/>
                          </a:solidFill>
                        </a:rPr>
                        <a:t>自然</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zh-TW" altLang="en-US" sz="2000" dirty="0">
                          <a:solidFill>
                            <a:schemeClr val="tx1"/>
                          </a:solidFill>
                        </a:rPr>
                        <a:t>寫</a:t>
                      </a:r>
                      <a:endParaRPr lang="en-US" altLang="zh-TW" sz="2000" dirty="0">
                        <a:solidFill>
                          <a:schemeClr val="tx1"/>
                        </a:solidFill>
                      </a:endParaRPr>
                    </a:p>
                    <a:p>
                      <a:pPr algn="ctr"/>
                      <a:r>
                        <a:rPr lang="zh-TW" altLang="en-US" sz="2000" dirty="0">
                          <a:solidFill>
                            <a:schemeClr val="tx1"/>
                          </a:solidFill>
                        </a:rPr>
                        <a:t>作</a:t>
                      </a:r>
                      <a:endParaRPr lang="en-US" altLang="zh-TW" sz="2000" dirty="0">
                        <a:solidFill>
                          <a:schemeClr val="tx1"/>
                        </a:solidFill>
                      </a:endParaRPr>
                    </a:p>
                    <a:p>
                      <a:pPr algn="ctr"/>
                      <a:r>
                        <a:rPr lang="zh-TW" altLang="en-US" sz="2000" dirty="0">
                          <a:solidFill>
                            <a:schemeClr val="tx1"/>
                          </a:solidFill>
                        </a:rPr>
                        <a:t>測</a:t>
                      </a:r>
                      <a:endParaRPr lang="en-US" altLang="zh-TW" sz="2000" dirty="0">
                        <a:solidFill>
                          <a:schemeClr val="tx1"/>
                        </a:solidFill>
                      </a:endParaRPr>
                    </a:p>
                    <a:p>
                      <a:pPr algn="ctr"/>
                      <a:r>
                        <a:rPr lang="zh-TW" altLang="en-US" sz="2000" dirty="0">
                          <a:solidFill>
                            <a:schemeClr val="tx1"/>
                          </a:solidFill>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752684">
                <a:tc>
                  <a:txBody>
                    <a:bodyPr/>
                    <a:lstStyle/>
                    <a:p>
                      <a:pPr algn="ctr"/>
                      <a:r>
                        <a:rPr lang="zh-TW" altLang="en-US" sz="2800" b="1" dirty="0">
                          <a:solidFill>
                            <a:srgbClr val="660033"/>
                          </a:solidFill>
                          <a:latin typeface="Times New Roman" panose="02020603050405020304" pitchFamily="18" charset="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rgbClr val="FF99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solidFill>
                          <a:srgbClr val="FF99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altLang="zh-TW" sz="2800" b="1" dirty="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rPr>
                        <a:t>21</a:t>
                      </a:r>
                      <a:endParaRPr lang="zh-TW" altLang="en-US" sz="2800" b="1" dirty="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altLang="zh-TW" sz="2800" b="1" dirty="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rPr>
                        <a:t>15</a:t>
                      </a:r>
                      <a:endParaRPr lang="zh-TW" altLang="en-US" sz="2800" b="1" dirty="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19.8</a:t>
                      </a:r>
                      <a:endPar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800" b="1" dirty="0">
                          <a:solidFill>
                            <a:srgbClr val="3333FF"/>
                          </a:solidFill>
                          <a:latin typeface="Times New Roman" panose="02020603050405020304" pitchFamily="18" charset="0"/>
                          <a:ea typeface="微軟正黑體" panose="020B0604030504040204" pitchFamily="34" charset="-120"/>
                          <a:cs typeface="Times New Roman" panose="02020603050405020304" pitchFamily="18" charset="0"/>
                        </a:rPr>
                        <a:t>36</a:t>
                      </a:r>
                      <a:endParaRPr lang="zh-TW" altLang="en-US" sz="2800" b="1" dirty="0">
                        <a:solidFill>
                          <a:srgbClr val="3333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C</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648282">
                <a:tc>
                  <a:txBody>
                    <a:bodyPr/>
                    <a:lstStyle/>
                    <a:p>
                      <a:pPr marL="0" algn="ctr" defTabSz="914400" rtl="0" eaLnBrk="1" latinLnBrk="0" hangingPunct="1"/>
                      <a:r>
                        <a:rPr lang="zh-TW" altLang="en-US" sz="2800" b="1" kern="1200" dirty="0">
                          <a:solidFill>
                            <a:srgbClr val="660033"/>
                          </a:solidFill>
                          <a:latin typeface="Times New Roman" panose="02020603050405020304" pitchFamily="18" charset="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2800" b="1" dirty="0">
                          <a:solidFill>
                            <a:srgbClr val="FF99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91.8</a:t>
                      </a:r>
                      <a:endParaRPr lang="zh-TW" altLang="en-US" sz="2800" b="1" dirty="0">
                        <a:solidFill>
                          <a:srgbClr val="FF99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altLang="zh-TW" sz="2800" b="1" dirty="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rPr>
                        <a:t>21</a:t>
                      </a:r>
                      <a:endParaRPr lang="zh-TW" altLang="en-US" sz="2800" b="1" dirty="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altLang="zh-TW" sz="2800" b="1" dirty="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rPr>
                        <a:t>15</a:t>
                      </a:r>
                      <a:endParaRPr lang="zh-TW" altLang="en-US" sz="2800" b="1" dirty="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altLang="zh-TW"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19.8</a:t>
                      </a:r>
                      <a:endParaRPr lang="zh-TW"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800" b="1" dirty="0">
                          <a:solidFill>
                            <a:srgbClr val="3333FF"/>
                          </a:solidFill>
                          <a:latin typeface="Times New Roman" panose="02020603050405020304" pitchFamily="18" charset="0"/>
                          <a:ea typeface="微軟正黑體" panose="020B0604030504040204" pitchFamily="34" charset="-120"/>
                          <a:cs typeface="Times New Roman" panose="02020603050405020304" pitchFamily="18" charset="0"/>
                        </a:rPr>
                        <a:t>36</a:t>
                      </a:r>
                      <a:endParaRPr lang="zh-TW" altLang="en-US" sz="2800" b="1" dirty="0">
                        <a:solidFill>
                          <a:srgbClr val="3333FF"/>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A+</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altLang="zh-TW" sz="2400" b="1" dirty="0">
                          <a:latin typeface="Times New Roman" panose="02020603050405020304" pitchFamily="18" charset="0"/>
                          <a:ea typeface="微軟正黑體" panose="020B0604030504040204" pitchFamily="34" charset="-120"/>
                          <a:cs typeface="Times New Roman" panose="02020603050405020304" pitchFamily="18" charset="0"/>
                        </a:rPr>
                        <a:t>B+</a:t>
                      </a:r>
                      <a:endPar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5</a:t>
                      </a:r>
                      <a:endPar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bl>
          </a:graphicData>
        </a:graphic>
      </p:graphicFrame>
      <p:sp>
        <p:nvSpPr>
          <p:cNvPr id="14" name="文字方塊 1"/>
          <p:cNvSpPr txBox="1">
            <a:spLocks noChangeArrowheads="1"/>
          </p:cNvSpPr>
          <p:nvPr/>
        </p:nvSpPr>
        <p:spPr bwMode="auto">
          <a:xfrm>
            <a:off x="5219700" y="3275013"/>
            <a:ext cx="376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6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7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0.8</a:t>
            </a:r>
            <a:endPar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 name="文字方塊 8"/>
          <p:cNvSpPr txBox="1">
            <a:spLocks noChangeArrowheads="1"/>
          </p:cNvSpPr>
          <p:nvPr/>
        </p:nvSpPr>
        <p:spPr bwMode="auto">
          <a:xfrm>
            <a:off x="5240338" y="4406900"/>
            <a:ext cx="376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6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6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2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     </a:t>
            </a:r>
            <a:r>
              <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0.8</a:t>
            </a:r>
            <a:endPar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內容版面配置區 2"/>
          <p:cNvSpPr txBox="1">
            <a:spLocks/>
          </p:cNvSpPr>
          <p:nvPr/>
        </p:nvSpPr>
        <p:spPr bwMode="auto">
          <a:xfrm>
            <a:off x="5286380" y="5214950"/>
            <a:ext cx="2428892" cy="714404"/>
          </a:xfrm>
          <a:prstGeom prst="rect">
            <a:avLst/>
          </a:prstGeom>
          <a:solidFill>
            <a:srgbClr val="FFCCFF"/>
          </a:solidFill>
          <a:ln w="38100">
            <a:solidFill>
              <a:srgbClr val="3333FF"/>
            </a:solidFill>
          </a:ln>
        </p:spPr>
        <p:style>
          <a:lnRef idx="2">
            <a:schemeClr val="accent6"/>
          </a:lnRef>
          <a:fillRef idx="1">
            <a:schemeClr val="lt1"/>
          </a:fillRef>
          <a:effectRef idx="0">
            <a:schemeClr val="accent6"/>
          </a:effectRef>
          <a:fontRef idx="minor">
            <a:schemeClr val="dk1"/>
          </a:fontRef>
        </p:style>
        <p:txBody>
          <a:bodyPr>
            <a:normAutofit/>
          </a:bodyPr>
          <a:lstStyle>
            <a:lvl1pPr marL="346075" indent="-346075" algn="l" rtl="0" eaLnBrk="0" fontAlgn="base" hangingPunct="0">
              <a:spcBef>
                <a:spcPts val="1800"/>
              </a:spcBef>
              <a:spcAft>
                <a:spcPct val="0"/>
              </a:spcAft>
              <a:buFont typeface="Arial" pitchFamily="34" charset="0"/>
              <a:buChar char="•"/>
              <a:defRPr lang="zh-TW" sz="2400" kern="1200">
                <a:solidFill>
                  <a:schemeClr val="dk1"/>
                </a:solidFill>
                <a:latin typeface="標楷體" pitchFamily="65" charset="-120"/>
                <a:ea typeface="標楷體" pitchFamily="65" charset="-120"/>
                <a:cs typeface="+mn-cs"/>
              </a:defRPr>
            </a:lvl1pPr>
            <a:lvl2pPr marL="739775" indent="-282575" algn="l" rtl="0" eaLnBrk="0" fontAlgn="base" hangingPunct="0">
              <a:spcBef>
                <a:spcPts val="1200"/>
              </a:spcBef>
              <a:spcAft>
                <a:spcPct val="0"/>
              </a:spcAft>
              <a:buFont typeface="Arial" pitchFamily="34" charset="0"/>
              <a:buChar char="•"/>
              <a:defRPr lang="zh-TW" sz="2000" kern="1200">
                <a:solidFill>
                  <a:schemeClr val="dk1"/>
                </a:solidFill>
                <a:latin typeface="+mn-lt"/>
                <a:ea typeface="+mn-ea"/>
                <a:cs typeface="+mn-cs"/>
              </a:defRPr>
            </a:lvl2pPr>
            <a:lvl3pPr marL="1143000" indent="-228600" algn="l" rtl="0" eaLnBrk="0" fontAlgn="base" hangingPunct="0">
              <a:spcBef>
                <a:spcPts val="800"/>
              </a:spcBef>
              <a:spcAft>
                <a:spcPct val="0"/>
              </a:spcAft>
              <a:buFont typeface="Arial" pitchFamily="34" charset="0"/>
              <a:buChar char="•"/>
              <a:defRPr lang="zh-TW" kern="1200">
                <a:solidFill>
                  <a:schemeClr val="dk1"/>
                </a:solidFill>
                <a:latin typeface="+mn-lt"/>
                <a:ea typeface="+mn-ea"/>
                <a:cs typeface="+mn-cs"/>
              </a:defRPr>
            </a:lvl3pPr>
            <a:lvl4pPr marL="16002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4pPr>
            <a:lvl5pPr marL="2057400" indent="-228600" algn="l" rtl="0" eaLnBrk="0" fontAlgn="base" hangingPunct="0">
              <a:spcBef>
                <a:spcPts val="600"/>
              </a:spcBef>
              <a:spcAft>
                <a:spcPct val="0"/>
              </a:spcAft>
              <a:buFont typeface="Arial" pitchFamily="34" charset="0"/>
              <a:buChar char="•"/>
              <a:defRPr lang="zh-TW" sz="1600" kern="1200">
                <a:solidFill>
                  <a:schemeClr val="dk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lang="zh-TW" sz="1600" kern="1200">
                <a:solidFill>
                  <a:schemeClr val="dk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lang="zh-TW" sz="1600" kern="1200" baseline="0">
                <a:solidFill>
                  <a:schemeClr val="dk1"/>
                </a:solidFill>
                <a:latin typeface="+mn-lt"/>
                <a:ea typeface="+mn-ea"/>
                <a:cs typeface="+mn-cs"/>
              </a:defRPr>
            </a:lvl9pPr>
          </a:lstStyle>
          <a:p>
            <a:pPr marL="0" indent="0">
              <a:lnSpc>
                <a:spcPct val="120000"/>
              </a:lnSpc>
              <a:spcBef>
                <a:spcPts val="0"/>
              </a:spcBef>
              <a:buFontTx/>
              <a:buNone/>
              <a:defRPr/>
            </a:pPr>
            <a:r>
              <a:rPr kumimoji="0" altLang="en-US" sz="3400" b="1" dirty="0">
                <a:solidFill>
                  <a:srgbClr val="FF0000"/>
                </a:solidFill>
                <a:effectLst>
                  <a:outerShdw blurRad="38100" dist="38100" dir="2700000" algn="tl">
                    <a:srgbClr val="000000">
                      <a:alpha val="43137"/>
                    </a:srgbClr>
                  </a:outerShdw>
                </a:effectLst>
                <a:cs typeface="Times New Roman" pitchFamily="18" charset="0"/>
              </a:rPr>
              <a:t>甲生</a:t>
            </a:r>
            <a:r>
              <a:rPr kumimoji="0" altLang="en-US" sz="3400" b="1" dirty="0">
                <a:solidFill>
                  <a:schemeClr val="tx1"/>
                </a:solidFill>
                <a:effectLst>
                  <a:outerShdw blurRad="38100" dist="38100" dir="2700000" algn="tl">
                    <a:srgbClr val="000000">
                      <a:alpha val="43137"/>
                    </a:srgbClr>
                  </a:outerShdw>
                </a:effectLst>
                <a:cs typeface="Times New Roman" pitchFamily="18" charset="0"/>
              </a:rPr>
              <a:t>先分發</a:t>
            </a:r>
            <a:endParaRPr kumimoji="0" altLang="en-US" sz="1600" dirty="0"/>
          </a:p>
        </p:txBody>
      </p:sp>
      <p:sp>
        <p:nvSpPr>
          <p:cNvPr id="8" name="文字方塊 8">
            <a:extLst>
              <a:ext uri="{FF2B5EF4-FFF2-40B4-BE49-F238E27FC236}">
                <a16:creationId xmlns:a16="http://schemas.microsoft.com/office/drawing/2014/main" id="{1E743314-3D7C-4AA9-A8D7-1D57B5947F02}"/>
              </a:ext>
            </a:extLst>
          </p:cNvPr>
          <p:cNvSpPr txBox="1">
            <a:spLocks noChangeArrowheads="1"/>
          </p:cNvSpPr>
          <p:nvPr/>
        </p:nvSpPr>
        <p:spPr bwMode="auto">
          <a:xfrm>
            <a:off x="2267744" y="3717032"/>
            <a:ext cx="1140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21+15=36</a:t>
            </a:r>
            <a:endPar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文字方塊 8">
            <a:extLst>
              <a:ext uri="{FF2B5EF4-FFF2-40B4-BE49-F238E27FC236}">
                <a16:creationId xmlns:a16="http://schemas.microsoft.com/office/drawing/2014/main" id="{7476B025-A704-446D-AE19-CAA03A053751}"/>
              </a:ext>
            </a:extLst>
          </p:cNvPr>
          <p:cNvSpPr txBox="1">
            <a:spLocks noChangeArrowheads="1"/>
          </p:cNvSpPr>
          <p:nvPr/>
        </p:nvSpPr>
        <p:spPr bwMode="auto">
          <a:xfrm>
            <a:off x="2267744" y="4388914"/>
            <a:ext cx="1140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r>
              <a:rPr lang="en-US" altLang="zh-TW"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21+15=36</a:t>
            </a:r>
            <a:endParaRPr lang="zh-TW" altLang="en-US" sz="1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64413852"/>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內容版面配置區 2"/>
          <p:cNvSpPr>
            <a:spLocks noGrp="1"/>
          </p:cNvSpPr>
          <p:nvPr>
            <p:ph idx="1"/>
          </p:nvPr>
        </p:nvSpPr>
        <p:spPr>
          <a:xfrm>
            <a:off x="457200" y="1600200"/>
            <a:ext cx="8229600" cy="4852988"/>
          </a:xfrm>
        </p:spPr>
        <p:txBody>
          <a:bodyPr/>
          <a:lstStyle/>
          <a:p>
            <a:pPr eaLnBrk="1" hangingPunct="1"/>
            <a:r>
              <a:rPr lang="en-US" altLang="zh-TW" b="1" dirty="0">
                <a:solidFill>
                  <a:srgbClr val="3333FF"/>
                </a:solidFill>
                <a:effectLst>
                  <a:outerShdw blurRad="38100" dist="38100" dir="2700000" algn="tl">
                    <a:srgbClr val="000000">
                      <a:alpha val="43137"/>
                    </a:srgbClr>
                  </a:outerShdw>
                </a:effectLst>
              </a:rPr>
              <a:t>1.</a:t>
            </a:r>
            <a:r>
              <a:rPr lang="zh-TW" altLang="en-US" b="1" dirty="0">
                <a:solidFill>
                  <a:srgbClr val="3333FF"/>
                </a:solidFill>
                <a:effectLst>
                  <a:outerShdw blurRad="38100" dist="38100" dir="2700000" algn="tl">
                    <a:srgbClr val="000000">
                      <a:alpha val="43137"/>
                    </a:srgbClr>
                  </a:outerShdw>
                </a:effectLst>
              </a:rPr>
              <a:t>多元學習表現（含服務學習及競賽）</a:t>
            </a:r>
            <a:endParaRPr lang="en-US" altLang="zh-TW" b="1" dirty="0">
              <a:solidFill>
                <a:srgbClr val="3333FF"/>
              </a:solidFill>
              <a:effectLst>
                <a:outerShdw blurRad="38100" dist="38100" dir="2700000" algn="tl">
                  <a:srgbClr val="000000">
                    <a:alpha val="43137"/>
                  </a:srgbClr>
                </a:outerShdw>
              </a:effectLst>
            </a:endParaRPr>
          </a:p>
          <a:p>
            <a:pPr eaLnBrk="1" hangingPunct="1"/>
            <a:r>
              <a:rPr lang="en-US" altLang="zh-TW" b="1" dirty="0">
                <a:solidFill>
                  <a:srgbClr val="3333FF"/>
                </a:solidFill>
                <a:effectLst>
                  <a:outerShdw blurRad="38100" dist="38100" dir="2700000" algn="tl">
                    <a:srgbClr val="000000">
                      <a:alpha val="43137"/>
                    </a:srgbClr>
                  </a:outerShdw>
                </a:effectLst>
              </a:rPr>
              <a:t>2.</a:t>
            </a:r>
            <a:r>
              <a:rPr lang="zh-TW" altLang="en-US" b="1" dirty="0">
                <a:solidFill>
                  <a:srgbClr val="3333FF"/>
                </a:solidFill>
                <a:effectLst>
                  <a:outerShdw blurRad="38100" dist="38100" dir="2700000" algn="tl">
                    <a:srgbClr val="000000">
                      <a:alpha val="43137"/>
                    </a:srgbClr>
                  </a:outerShdw>
                </a:effectLst>
              </a:rPr>
              <a:t>技藝優良</a:t>
            </a:r>
            <a:endParaRPr lang="en-US" altLang="zh-TW" b="1" dirty="0">
              <a:solidFill>
                <a:srgbClr val="3333FF"/>
              </a:solidFill>
              <a:effectLst>
                <a:outerShdw blurRad="38100" dist="38100" dir="2700000" algn="tl">
                  <a:srgbClr val="000000">
                    <a:alpha val="43137"/>
                  </a:srgbClr>
                </a:outerShdw>
              </a:effectLst>
            </a:endParaRPr>
          </a:p>
          <a:p>
            <a:pPr eaLnBrk="1" hangingPunct="1"/>
            <a:r>
              <a:rPr lang="en-US" altLang="zh-TW" b="1" dirty="0">
                <a:solidFill>
                  <a:srgbClr val="3333FF"/>
                </a:solidFill>
                <a:effectLst>
                  <a:outerShdw blurRad="38100" dist="38100" dir="2700000" algn="tl">
                    <a:srgbClr val="000000">
                      <a:alpha val="43137"/>
                    </a:srgbClr>
                  </a:outerShdw>
                </a:effectLst>
              </a:rPr>
              <a:t>3.</a:t>
            </a:r>
            <a:r>
              <a:rPr lang="zh-TW" altLang="en-US" b="1" dirty="0">
                <a:solidFill>
                  <a:srgbClr val="3333FF"/>
                </a:solidFill>
                <a:effectLst>
                  <a:outerShdw blurRad="38100" dist="38100" dir="2700000" algn="tl">
                    <a:srgbClr val="000000">
                      <a:alpha val="43137"/>
                    </a:srgbClr>
                  </a:outerShdw>
                </a:effectLst>
              </a:rPr>
              <a:t>弱勢身分</a:t>
            </a:r>
            <a:endParaRPr lang="en-US" altLang="zh-TW" b="1" dirty="0">
              <a:solidFill>
                <a:srgbClr val="3333FF"/>
              </a:solidFill>
              <a:effectLst>
                <a:outerShdw blurRad="38100" dist="38100" dir="2700000" algn="tl">
                  <a:srgbClr val="000000">
                    <a:alpha val="43137"/>
                  </a:srgbClr>
                </a:outerShdw>
              </a:effectLst>
            </a:endParaRPr>
          </a:p>
          <a:p>
            <a:pPr eaLnBrk="1" hangingPunct="1"/>
            <a:r>
              <a:rPr lang="en-US" altLang="zh-TW" b="1" dirty="0">
                <a:solidFill>
                  <a:srgbClr val="3333FF"/>
                </a:solidFill>
                <a:effectLst>
                  <a:outerShdw blurRad="38100" dist="38100" dir="2700000" algn="tl">
                    <a:srgbClr val="000000">
                      <a:alpha val="43137"/>
                    </a:srgbClr>
                  </a:outerShdw>
                </a:effectLst>
              </a:rPr>
              <a:t>4.</a:t>
            </a:r>
            <a:r>
              <a:rPr lang="zh-TW" altLang="en-US" b="1" dirty="0">
                <a:solidFill>
                  <a:srgbClr val="3333FF"/>
                </a:solidFill>
                <a:effectLst>
                  <a:outerShdw blurRad="38100" dist="38100" dir="2700000" algn="tl">
                    <a:srgbClr val="000000">
                      <a:alpha val="43137"/>
                    </a:srgbClr>
                  </a:outerShdw>
                </a:effectLst>
              </a:rPr>
              <a:t>均衡學習</a:t>
            </a:r>
            <a:endParaRPr lang="en-US" altLang="zh-TW" b="1" dirty="0">
              <a:solidFill>
                <a:srgbClr val="3333FF"/>
              </a:solidFill>
              <a:effectLst>
                <a:outerShdw blurRad="38100" dist="38100" dir="2700000" algn="tl">
                  <a:srgbClr val="000000">
                    <a:alpha val="43137"/>
                  </a:srgbClr>
                </a:outerShdw>
              </a:effectLst>
            </a:endParaRPr>
          </a:p>
          <a:p>
            <a:pPr eaLnBrk="1" hangingPunct="1"/>
            <a:r>
              <a:rPr lang="en-US" altLang="zh-TW" b="1" dirty="0">
                <a:solidFill>
                  <a:srgbClr val="3333FF"/>
                </a:solidFill>
                <a:effectLst>
                  <a:outerShdw blurRad="38100" dist="38100" dir="2700000" algn="tl">
                    <a:srgbClr val="000000">
                      <a:alpha val="43137"/>
                    </a:srgbClr>
                  </a:outerShdw>
                </a:effectLst>
              </a:rPr>
              <a:t>5.</a:t>
            </a:r>
            <a:r>
              <a:rPr lang="zh-TW" altLang="en-US" b="1" dirty="0">
                <a:solidFill>
                  <a:srgbClr val="3333FF"/>
                </a:solidFill>
                <a:effectLst>
                  <a:outerShdw blurRad="38100" dist="38100" dir="2700000" algn="tl">
                    <a:srgbClr val="000000">
                      <a:alpha val="43137"/>
                    </a:srgbClr>
                  </a:outerShdw>
                </a:effectLst>
              </a:rPr>
              <a:t>國中教育會考（含寫作測驗）</a:t>
            </a:r>
            <a:endParaRPr lang="en-US" altLang="zh-TW" b="1" dirty="0">
              <a:solidFill>
                <a:srgbClr val="3333FF"/>
              </a:solidFill>
              <a:effectLst>
                <a:outerShdw blurRad="38100" dist="38100" dir="2700000" algn="tl">
                  <a:srgbClr val="000000">
                    <a:alpha val="43137"/>
                  </a:srgbClr>
                </a:outerShdw>
              </a:effectLst>
            </a:endParaRPr>
          </a:p>
          <a:p>
            <a:pPr eaLnBrk="1" hangingPunct="1"/>
            <a:r>
              <a:rPr lang="en-US" altLang="zh-TW" b="1" dirty="0">
                <a:solidFill>
                  <a:srgbClr val="3333FF"/>
                </a:solidFill>
                <a:effectLst>
                  <a:outerShdw blurRad="38100" dist="38100" dir="2700000" algn="tl">
                    <a:srgbClr val="000000">
                      <a:alpha val="43137"/>
                    </a:srgbClr>
                  </a:outerShdw>
                </a:effectLst>
              </a:rPr>
              <a:t>6.</a:t>
            </a:r>
            <a:r>
              <a:rPr lang="zh-TW" altLang="en-US" b="1" dirty="0">
                <a:solidFill>
                  <a:srgbClr val="3333FF"/>
                </a:solidFill>
                <a:effectLst>
                  <a:outerShdw blurRad="38100" dist="38100" dir="2700000" algn="tl">
                    <a:srgbClr val="000000">
                      <a:alpha val="43137"/>
                    </a:srgbClr>
                  </a:outerShdw>
                </a:effectLst>
              </a:rPr>
              <a:t>志願序</a:t>
            </a:r>
            <a:endParaRPr lang="en-US" altLang="zh-TW" b="1" dirty="0">
              <a:solidFill>
                <a:srgbClr val="3333FF"/>
              </a:solidFill>
              <a:effectLst>
                <a:outerShdw blurRad="38100" dist="38100" dir="2700000" algn="tl">
                  <a:srgbClr val="000000">
                    <a:alpha val="43137"/>
                  </a:srgbClr>
                </a:outerShdw>
              </a:effectLst>
            </a:endParaRPr>
          </a:p>
          <a:p>
            <a:pPr eaLnBrk="1" hangingPunct="1">
              <a:spcBef>
                <a:spcPts val="1200"/>
              </a:spcBef>
              <a:buNone/>
            </a:pPr>
            <a:r>
              <a:rPr lang="zh-TW" altLang="en-US" sz="2000" b="1" dirty="0">
                <a:solidFill>
                  <a:srgbClr val="FF0000"/>
                </a:solidFill>
                <a:effectLst>
                  <a:outerShdw blurRad="38100" dist="38100" dir="2700000" algn="tl">
                    <a:srgbClr val="000000">
                      <a:alpha val="43137"/>
                    </a:srgbClr>
                  </a:outerShdw>
                </a:effectLst>
              </a:rPr>
              <a:t>國立</a:t>
            </a:r>
            <a:r>
              <a:rPr lang="zh-TW" altLang="en-US" sz="2000" dirty="0"/>
              <a:t>學校及護理科、護理助產科</a:t>
            </a:r>
            <a:r>
              <a:rPr lang="zh-TW" altLang="en-US" sz="2000" b="1" dirty="0">
                <a:solidFill>
                  <a:srgbClr val="FF0000"/>
                </a:solidFill>
                <a:effectLst>
                  <a:outerShdw blurRad="38100" dist="38100" dir="2700000" algn="tl">
                    <a:srgbClr val="000000">
                      <a:alpha val="43137"/>
                    </a:srgbClr>
                  </a:outerShdw>
                </a:effectLst>
              </a:rPr>
              <a:t>均須採計</a:t>
            </a:r>
            <a:r>
              <a:rPr lang="zh-TW" altLang="en-US" sz="2000" dirty="0"/>
              <a:t>國中教育會考成績</a:t>
            </a:r>
            <a:r>
              <a:rPr lang="en-US" altLang="zh-TW" sz="2000" dirty="0"/>
              <a:t>(</a:t>
            </a:r>
            <a:r>
              <a:rPr lang="zh-TW" altLang="en-US" sz="2000" b="1" dirty="0">
                <a:solidFill>
                  <a:srgbClr val="008000"/>
                </a:solidFill>
                <a:effectLst>
                  <a:outerShdw blurRad="38100" dist="38100" dir="2700000" algn="tl">
                    <a:srgbClr val="000000">
                      <a:alpha val="43137"/>
                    </a:srgbClr>
                  </a:outerShdw>
                </a:effectLst>
              </a:rPr>
              <a:t>私立</a:t>
            </a:r>
            <a:r>
              <a:rPr lang="zh-TW" altLang="en-US" sz="2000" dirty="0"/>
              <a:t>學校</a:t>
            </a:r>
            <a:endParaRPr lang="en-US" altLang="zh-TW" sz="2000" dirty="0"/>
          </a:p>
          <a:p>
            <a:pPr marL="0" eaLnBrk="1" hangingPunct="1">
              <a:spcBef>
                <a:spcPts val="0"/>
              </a:spcBef>
              <a:buNone/>
            </a:pPr>
            <a:r>
              <a:rPr lang="zh-TW" altLang="en-US" sz="2000" b="1" dirty="0">
                <a:solidFill>
                  <a:srgbClr val="008000"/>
                </a:solidFill>
                <a:effectLst>
                  <a:outerShdw blurRad="38100" dist="38100" dir="2700000" algn="tl">
                    <a:srgbClr val="000000">
                      <a:alpha val="43137"/>
                    </a:srgbClr>
                  </a:outerShdw>
                </a:effectLst>
              </a:rPr>
              <a:t>除護理科、護理助產科外</a:t>
            </a:r>
            <a:r>
              <a:rPr lang="zh-TW" altLang="en-US" sz="2000" dirty="0"/>
              <a:t>，由</a:t>
            </a:r>
            <a:r>
              <a:rPr lang="zh-TW" altLang="en-US" sz="2000" b="1" dirty="0">
                <a:solidFill>
                  <a:srgbClr val="008000"/>
                </a:solidFill>
                <a:effectLst>
                  <a:outerShdw blurRad="38100" dist="38100" dir="2700000" algn="tl">
                    <a:srgbClr val="000000">
                      <a:alpha val="43137"/>
                    </a:srgbClr>
                  </a:outerShdw>
                </a:effectLst>
              </a:rPr>
              <a:t>各校自訂</a:t>
            </a:r>
            <a:r>
              <a:rPr lang="zh-TW" altLang="en-US" sz="2000" dirty="0"/>
              <a:t>是否採計國中教育會考成績</a:t>
            </a:r>
            <a:r>
              <a:rPr lang="en-US" altLang="zh-TW" sz="2000" dirty="0"/>
              <a:t>)</a:t>
            </a:r>
          </a:p>
        </p:txBody>
      </p:sp>
      <p:sp>
        <p:nvSpPr>
          <p:cNvPr id="4" name="Rectangle 7"/>
          <p:cNvSpPr>
            <a:spLocks noChangeArrowheads="1"/>
          </p:cNvSpPr>
          <p:nvPr/>
        </p:nvSpPr>
        <p:spPr bwMode="auto">
          <a:xfrm>
            <a:off x="2214546" y="642918"/>
            <a:ext cx="4248150"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B-1.</a:t>
            </a:r>
            <a:r>
              <a:rPr lang="zh-TW" altLang="en-US"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五專優先免試入學積分採計項目</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cSld>
  <p:clrMapOvr>
    <a:masterClrMapping/>
  </p:clrMapOvr>
  <p:transition advTm="5000">
    <p:cut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nvPr>
        </p:nvGraphicFramePr>
        <p:xfrm>
          <a:off x="500034" y="1285860"/>
          <a:ext cx="8229601" cy="4999037"/>
        </p:xfrm>
        <a:graphic>
          <a:graphicData uri="http://schemas.openxmlformats.org/drawingml/2006/table">
            <a:tbl>
              <a:tblPr firstRow="1" bandRow="1">
                <a:tableStyleId>{5940675A-B579-460E-94D1-54222C63F5DA}</a:tableStyleId>
              </a:tblPr>
              <a:tblGrid>
                <a:gridCol w="94644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2592288">
                  <a:extLst>
                    <a:ext uri="{9D8B030D-6E8A-4147-A177-3AD203B41FA5}">
                      <a16:colId xmlns:a16="http://schemas.microsoft.com/office/drawing/2014/main" val="20004"/>
                    </a:ext>
                  </a:extLst>
                </a:gridCol>
                <a:gridCol w="1090465">
                  <a:extLst>
                    <a:ext uri="{9D8B030D-6E8A-4147-A177-3AD203B41FA5}">
                      <a16:colId xmlns:a16="http://schemas.microsoft.com/office/drawing/2014/main" val="20005"/>
                    </a:ext>
                  </a:extLst>
                </a:gridCol>
              </a:tblGrid>
              <a:tr h="1371717">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主項目</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分項目</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單項積分上限</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積分上限</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主項目</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積分上限</a:t>
                      </a:r>
                    </a:p>
                  </a:txBody>
                  <a:tcPr marT="45721" marB="45721" anchor="ctr"/>
                </a:tc>
                <a:extLst>
                  <a:ext uri="{0D108BD9-81ED-4DB2-BD59-A6C34878D82A}">
                    <a16:rowId xmlns:a16="http://schemas.microsoft.com/office/drawing/2014/main" val="10000"/>
                  </a:ext>
                </a:extLst>
              </a:tr>
              <a:tr h="518200">
                <a:tc rowSpan="4">
                  <a:txBody>
                    <a:bodyPr/>
                    <a:lstStyle/>
                    <a:p>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T="45721" marB="45721" anchor="ctr"/>
                </a:tc>
                <a:tc rowSpan="2">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競賽</a:t>
                      </a:r>
                    </a:p>
                  </a:txBody>
                  <a:tcPr marT="45721" marB="45721"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rowSpan="4">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extLst>
                  <a:ext uri="{0D108BD9-81ED-4DB2-BD59-A6C34878D82A}">
                    <a16:rowId xmlns:a16="http://schemas.microsoft.com/office/drawing/2014/main" val="10001"/>
                  </a:ext>
                </a:extLst>
              </a:tr>
              <a:tr h="227104">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T="45721" marB="45721"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extLst>
                  <a:ext uri="{0D108BD9-81ED-4DB2-BD59-A6C34878D82A}">
                    <a16:rowId xmlns:a16="http://schemas.microsoft.com/office/drawing/2014/main" val="10002"/>
                  </a:ext>
                </a:extLst>
              </a:tr>
              <a:tr h="291096">
                <a:tc vMerge="1">
                  <a:txBody>
                    <a:bodyPr/>
                    <a:lstStyle/>
                    <a:p>
                      <a:endParaRPr lang="zh-TW" altLang="en-US"/>
                    </a:p>
                  </a:txBody>
                  <a:tcPr/>
                </a:tc>
                <a:tc rowSpan="2">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服務學習</a:t>
                      </a:r>
                    </a:p>
                  </a:txBody>
                  <a:tcPr marT="45721" marB="45721" anchor="ctr"/>
                </a:tc>
                <a:tc rowSpan="2">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51820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extLst>
                  <a:ext uri="{0D108BD9-81ED-4DB2-BD59-A6C34878D82A}">
                    <a16:rowId xmlns:a16="http://schemas.microsoft.com/office/drawing/2014/main" val="10004"/>
                  </a:ext>
                </a:extLst>
              </a:tr>
              <a:tr h="155452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國中教育會考</a:t>
                      </a:r>
                    </a:p>
                  </a:txBody>
                  <a:tcPr marT="45721" marB="45721" anchor="ct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國文、數學、英語、自然、社會</a:t>
                      </a:r>
                    </a:p>
                  </a:txBody>
                  <a:tcPr marT="45721" marB="45721" anchor="ctr"/>
                </a:tc>
                <a:tc>
                  <a:txBody>
                    <a:bodyPr/>
                    <a:lstStyle/>
                    <a:p>
                      <a:pPr algn="ct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各科</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r>
                        <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志願序</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(1~30)</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extLst>
                  <a:ext uri="{0D108BD9-81ED-4DB2-BD59-A6C34878D82A}">
                    <a16:rowId xmlns:a16="http://schemas.microsoft.com/office/drawing/2014/main" val="10005"/>
                  </a:ext>
                </a:extLst>
              </a:tr>
              <a:tr h="51820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寫作測驗</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tc>
                <a:tc>
                  <a:txBody>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總積分</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上限</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solidFill>
                      <a:srgbClr val="FFC000"/>
                    </a:solidFill>
                  </a:tcPr>
                </a:tc>
                <a:tc>
                  <a:txBody>
                    <a:bodyPr/>
                    <a:lstStyle/>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101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FFC000"/>
                    </a:solidFill>
                  </a:tcPr>
                </a:tc>
                <a:extLst>
                  <a:ext uri="{0D108BD9-81ED-4DB2-BD59-A6C34878D82A}">
                    <a16:rowId xmlns:a16="http://schemas.microsoft.com/office/drawing/2014/main" val="10006"/>
                  </a:ext>
                </a:extLst>
              </a:tr>
            </a:tbl>
          </a:graphicData>
        </a:graphic>
      </p:graphicFrame>
      <p:sp>
        <p:nvSpPr>
          <p:cNvPr id="4" name="Rectangle 7"/>
          <p:cNvSpPr>
            <a:spLocks noChangeArrowheads="1"/>
          </p:cNvSpPr>
          <p:nvPr/>
        </p:nvSpPr>
        <p:spPr bwMode="auto">
          <a:xfrm>
            <a:off x="2786050" y="642918"/>
            <a:ext cx="3676646"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B-2.</a:t>
            </a:r>
            <a:r>
              <a:rPr lang="zh-TW" altLang="en-US"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五專優先免試入學積分採計</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cSld>
  <p:clrMapOvr>
    <a:masterClrMapping/>
  </p:clrMapOvr>
  <p:transition advTm="5000">
    <p:cut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文字方塊 4"/>
          <p:cNvSpPr txBox="1">
            <a:spLocks noChangeArrowheads="1"/>
          </p:cNvSpPr>
          <p:nvPr/>
        </p:nvSpPr>
        <p:spPr bwMode="auto">
          <a:xfrm>
            <a:off x="468313" y="5516563"/>
            <a:ext cx="8207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註：積分採計</a:t>
            </a:r>
            <a:r>
              <a:rPr lang="zh-TW" altLang="en-US" sz="1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無論是否採計會考成績，但同分比序項目皆為一致標準，且均包含會考相關科目之比序。</a:t>
            </a:r>
          </a:p>
        </p:txBody>
      </p:sp>
      <p:pic>
        <p:nvPicPr>
          <p:cNvPr id="45060"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976438"/>
            <a:ext cx="8669338"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2571736" y="1000108"/>
            <a:ext cx="3676646"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B-3.</a:t>
            </a:r>
            <a:r>
              <a:rPr lang="zh-TW" altLang="en-US"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五專優先免試入學比序順次</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cSld>
  <p:clrMapOvr>
    <a:masterClrMapping/>
  </p:clrMapOvr>
  <p:transition advTm="5000">
    <p:cut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7"/>
          <p:cNvSpPr>
            <a:spLocks noChangeArrowheads="1"/>
          </p:cNvSpPr>
          <p:nvPr/>
        </p:nvSpPr>
        <p:spPr bwMode="auto">
          <a:xfrm>
            <a:off x="1714480" y="1071546"/>
            <a:ext cx="3248018"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C-1.</a:t>
            </a:r>
            <a:r>
              <a:rPr lang="zh-TW" altLang="en-US"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五專免試入學積分採計</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graphicFrame>
        <p:nvGraphicFramePr>
          <p:cNvPr id="417861" name="Group 69"/>
          <p:cNvGraphicFramePr>
            <a:graphicFrameLocks noGrp="1"/>
          </p:cNvGraphicFramePr>
          <p:nvPr/>
        </p:nvGraphicFramePr>
        <p:xfrm>
          <a:off x="107950" y="2101850"/>
          <a:ext cx="3095625" cy="5089526"/>
        </p:xfrm>
        <a:graphic>
          <a:graphicData uri="http://schemas.openxmlformats.org/drawingml/2006/table">
            <a:tbl>
              <a:tblPr/>
              <a:tblGrid>
                <a:gridCol w="3095625">
                  <a:extLst>
                    <a:ext uri="{9D8B030D-6E8A-4147-A177-3AD203B41FA5}">
                      <a16:colId xmlns:a16="http://schemas.microsoft.com/office/drawing/2014/main" val="20000"/>
                    </a:ext>
                  </a:extLst>
                </a:gridCol>
              </a:tblGrid>
              <a:tr h="60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1.</a:t>
                      </a:r>
                      <a:r>
                        <a:rPr kumimoji="1" lang="zh-TW" altLang="en-US" sz="32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多元學習表現</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extLst>
                  <a:ext uri="{0D108BD9-81ED-4DB2-BD59-A6C34878D82A}">
                    <a16:rowId xmlns:a16="http://schemas.microsoft.com/office/drawing/2014/main" val="10000"/>
                  </a:ext>
                </a:extLst>
              </a:tr>
              <a:tr h="676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2.</a:t>
                      </a:r>
                      <a:r>
                        <a:rPr kumimoji="1" lang="zh-TW" altLang="en-US" sz="3200" b="1" i="0" u="none" strike="noStrike" cap="none" normalizeH="0" baseline="0">
                          <a:ln>
                            <a:noFill/>
                          </a:ln>
                          <a:solidFill>
                            <a:srgbClr val="0000FF"/>
                          </a:solidFill>
                          <a:effectLst/>
                          <a:latin typeface="標楷體" pitchFamily="65" charset="-120"/>
                          <a:ea typeface="標楷體" pitchFamily="65" charset="-120"/>
                        </a:rPr>
                        <a:t>技藝優良</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6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3.</a:t>
                      </a:r>
                      <a:r>
                        <a:rPr kumimoji="1" lang="zh-TW" altLang="en-US" sz="3200" b="1" i="0" u="none" strike="noStrike" cap="none" normalizeH="0" baseline="0">
                          <a:ln>
                            <a:noFill/>
                          </a:ln>
                          <a:solidFill>
                            <a:srgbClr val="0000FF"/>
                          </a:solidFill>
                          <a:effectLst/>
                          <a:latin typeface="標楷體" pitchFamily="65" charset="-120"/>
                          <a:ea typeface="標楷體" pitchFamily="65" charset="-120"/>
                        </a:rPr>
                        <a:t>弱勢身分</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extLst>
                  <a:ext uri="{0D108BD9-81ED-4DB2-BD59-A6C34878D82A}">
                    <a16:rowId xmlns:a16="http://schemas.microsoft.com/office/drawing/2014/main" val="10002"/>
                  </a:ext>
                </a:extLst>
              </a:tr>
              <a:tr h="676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000" b="1" i="0" u="none" strike="noStrike" cap="none" normalizeH="0" baseline="0">
                          <a:ln>
                            <a:noFill/>
                          </a:ln>
                          <a:solidFill>
                            <a:srgbClr val="0000FF"/>
                          </a:solidFill>
                          <a:effectLst/>
                          <a:latin typeface="標楷體" pitchFamily="65" charset="-120"/>
                          <a:ea typeface="標楷體" pitchFamily="65" charset="-120"/>
                        </a:rPr>
                        <a:t>4.</a:t>
                      </a:r>
                      <a:r>
                        <a:rPr kumimoji="1" lang="zh-TW" altLang="en-US" sz="3000" b="1" i="0" u="none" strike="noStrike" cap="none" normalizeH="0" baseline="0">
                          <a:ln>
                            <a:noFill/>
                          </a:ln>
                          <a:solidFill>
                            <a:srgbClr val="FF0000"/>
                          </a:solidFill>
                          <a:effectLst>
                            <a:outerShdw blurRad="38100" dist="38100" dir="2700000" algn="tl">
                              <a:srgbClr val="C0C0C0"/>
                            </a:outerShdw>
                          </a:effectLst>
                          <a:latin typeface="標楷體" pitchFamily="65" charset="-120"/>
                          <a:ea typeface="標楷體" pitchFamily="65" charset="-120"/>
                        </a:rPr>
                        <a:t>均衡學習</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5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5.</a:t>
                      </a:r>
                      <a:r>
                        <a:rPr kumimoji="1" lang="zh-TW" altLang="en-US" sz="3200" b="1" i="0" u="none" strike="noStrike" cap="none" normalizeH="0" baseline="0">
                          <a:ln>
                            <a:noFill/>
                          </a:ln>
                          <a:solidFill>
                            <a:srgbClr val="0000FF"/>
                          </a:solidFill>
                          <a:effectLst/>
                          <a:latin typeface="標楷體" pitchFamily="65" charset="-120"/>
                          <a:ea typeface="標楷體" pitchFamily="65" charset="-120"/>
                        </a:rPr>
                        <a:t>適性輔導</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extLst>
                  <a:ext uri="{0D108BD9-81ED-4DB2-BD59-A6C34878D82A}">
                    <a16:rowId xmlns:a16="http://schemas.microsoft.com/office/drawing/2014/main" val="10004"/>
                  </a:ext>
                </a:extLst>
              </a:tr>
              <a:tr h="1223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6.</a:t>
                      </a:r>
                      <a:r>
                        <a:rPr kumimoji="1" lang="zh-TW" altLang="en-US" sz="3200" b="1" i="0" u="none" strike="noStrike" cap="none" normalizeH="0" baseline="0">
                          <a:ln>
                            <a:noFill/>
                          </a:ln>
                          <a:solidFill>
                            <a:srgbClr val="FF0000"/>
                          </a:solidFill>
                          <a:effectLst>
                            <a:outerShdw blurRad="38100" dist="38100" dir="2700000" algn="tl">
                              <a:srgbClr val="C0C0C0"/>
                            </a:outerShdw>
                          </a:effectLst>
                          <a:latin typeface="標楷體" pitchFamily="65" charset="-120"/>
                          <a:ea typeface="標楷體" pitchFamily="65" charset="-120"/>
                        </a:rPr>
                        <a:t>教育會考</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7.</a:t>
                      </a:r>
                      <a:r>
                        <a:rPr kumimoji="1" lang="zh-TW" altLang="en-US" sz="3200" b="1" i="0" u="none" strike="noStrike" cap="none" normalizeH="0" baseline="0">
                          <a:ln>
                            <a:noFill/>
                          </a:ln>
                          <a:solidFill>
                            <a:srgbClr val="0000FF"/>
                          </a:solidFill>
                          <a:effectLst/>
                          <a:latin typeface="標楷體" pitchFamily="65" charset="-120"/>
                          <a:ea typeface="標楷體" pitchFamily="65" charset="-120"/>
                        </a:rPr>
                        <a:t>其它比序項目</a:t>
                      </a:r>
                    </a:p>
                  </a:txBody>
                  <a:tcPr marL="91433" marR="91433" marT="45719" marB="45719"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95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cap="none" normalizeH="0" baseline="0">
                        <a:ln>
                          <a:noFill/>
                        </a:ln>
                        <a:solidFill>
                          <a:srgbClr val="0000FF"/>
                        </a:solidFill>
                        <a:effectLst/>
                        <a:latin typeface="標楷體" pitchFamily="65" charset="-120"/>
                        <a:ea typeface="標楷體" pitchFamily="65" charset="-120"/>
                      </a:endParaRP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extLst>
                  <a:ext uri="{0D108BD9-81ED-4DB2-BD59-A6C34878D82A}">
                    <a16:rowId xmlns:a16="http://schemas.microsoft.com/office/drawing/2014/main" val="10006"/>
                  </a:ext>
                </a:extLst>
              </a:tr>
            </a:tbl>
          </a:graphicData>
        </a:graphic>
      </p:graphicFrame>
      <p:grpSp>
        <p:nvGrpSpPr>
          <p:cNvPr id="2" name="群組 2"/>
          <p:cNvGrpSpPr>
            <a:grpSpLocks/>
          </p:cNvGrpSpPr>
          <p:nvPr/>
        </p:nvGrpSpPr>
        <p:grpSpPr bwMode="auto">
          <a:xfrm>
            <a:off x="2555875" y="4149725"/>
            <a:ext cx="539750" cy="1728788"/>
            <a:chOff x="2592388" y="3213100"/>
            <a:chExt cx="539452" cy="1728391"/>
          </a:xfrm>
        </p:grpSpPr>
        <p:sp>
          <p:nvSpPr>
            <p:cNvPr id="6" name="向右箭號 5"/>
            <p:cNvSpPr/>
            <p:nvPr/>
          </p:nvSpPr>
          <p:spPr bwMode="auto">
            <a:xfrm>
              <a:off x="2592388" y="3906679"/>
              <a:ext cx="539452" cy="358693"/>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 name="向右箭號 6"/>
            <p:cNvSpPr/>
            <p:nvPr/>
          </p:nvSpPr>
          <p:spPr bwMode="auto">
            <a:xfrm>
              <a:off x="2592388" y="3213100"/>
              <a:ext cx="539452" cy="36028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9" name="向右箭號 8"/>
            <p:cNvSpPr/>
            <p:nvPr/>
          </p:nvSpPr>
          <p:spPr bwMode="auto">
            <a:xfrm>
              <a:off x="2592388" y="4581211"/>
              <a:ext cx="539452" cy="36028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grpSp>
      <p:grpSp>
        <p:nvGrpSpPr>
          <p:cNvPr id="3" name="群組 1"/>
          <p:cNvGrpSpPr>
            <a:grpSpLocks/>
          </p:cNvGrpSpPr>
          <p:nvPr/>
        </p:nvGrpSpPr>
        <p:grpSpPr bwMode="auto">
          <a:xfrm>
            <a:off x="3348038" y="1989138"/>
            <a:ext cx="5272087" cy="3917950"/>
            <a:chOff x="3349438" y="1739244"/>
            <a:chExt cx="5271881" cy="3918101"/>
          </a:xfrm>
        </p:grpSpPr>
        <p:sp>
          <p:nvSpPr>
            <p:cNvPr id="10" name="文字方塊 9"/>
            <p:cNvSpPr txBox="1"/>
            <p:nvPr/>
          </p:nvSpPr>
          <p:spPr bwMode="auto">
            <a:xfrm>
              <a:off x="6013159" y="1739244"/>
              <a:ext cx="1455680" cy="830294"/>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日常生活表現評量</a:t>
              </a:r>
            </a:p>
          </p:txBody>
        </p:sp>
        <p:sp>
          <p:nvSpPr>
            <p:cNvPr id="11" name="文字方塊 10"/>
            <p:cNvSpPr txBox="1"/>
            <p:nvPr/>
          </p:nvSpPr>
          <p:spPr bwMode="auto">
            <a:xfrm>
              <a:off x="3349438" y="3826886"/>
              <a:ext cx="1870002" cy="461981"/>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健康與體育</a:t>
              </a:r>
            </a:p>
          </p:txBody>
        </p:sp>
        <p:sp>
          <p:nvSpPr>
            <p:cNvPr id="12" name="文字方塊 11"/>
            <p:cNvSpPr txBox="1"/>
            <p:nvPr/>
          </p:nvSpPr>
          <p:spPr bwMode="auto">
            <a:xfrm>
              <a:off x="7165639" y="3826886"/>
              <a:ext cx="1455680" cy="460393"/>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綜合活動</a:t>
              </a:r>
            </a:p>
          </p:txBody>
        </p:sp>
        <p:sp>
          <p:nvSpPr>
            <p:cNvPr id="13" name="文字方塊 12"/>
            <p:cNvSpPr txBox="1"/>
            <p:nvPr/>
          </p:nvSpPr>
          <p:spPr bwMode="auto">
            <a:xfrm>
              <a:off x="5294049" y="3826886"/>
              <a:ext cx="1800155" cy="461981"/>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藝術與人文</a:t>
              </a:r>
            </a:p>
          </p:txBody>
        </p:sp>
        <p:sp>
          <p:nvSpPr>
            <p:cNvPr id="18" name="文字方塊 17"/>
            <p:cNvSpPr txBox="1"/>
            <p:nvPr/>
          </p:nvSpPr>
          <p:spPr bwMode="auto">
            <a:xfrm>
              <a:off x="3349438" y="5195364"/>
              <a:ext cx="3455852" cy="460393"/>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國、英、數、社、自</a:t>
              </a:r>
            </a:p>
          </p:txBody>
        </p:sp>
        <p:sp>
          <p:nvSpPr>
            <p:cNvPr id="19" name="文字方塊 18"/>
            <p:cNvSpPr txBox="1"/>
            <p:nvPr/>
          </p:nvSpPr>
          <p:spPr bwMode="auto">
            <a:xfrm>
              <a:off x="6878312" y="5195364"/>
              <a:ext cx="950876" cy="461981"/>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作文</a:t>
              </a:r>
            </a:p>
          </p:txBody>
        </p:sp>
      </p:grpSp>
      <p:sp>
        <p:nvSpPr>
          <p:cNvPr id="20" name="向右箭號 19"/>
          <p:cNvSpPr/>
          <p:nvPr/>
        </p:nvSpPr>
        <p:spPr bwMode="auto">
          <a:xfrm>
            <a:off x="3059113" y="2276475"/>
            <a:ext cx="539750" cy="360363"/>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 name="文字方塊 21"/>
          <p:cNvSpPr txBox="1"/>
          <p:nvPr/>
        </p:nvSpPr>
        <p:spPr bwMode="auto">
          <a:xfrm>
            <a:off x="3708400" y="2205038"/>
            <a:ext cx="1295400" cy="461962"/>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競賽</a:t>
            </a:r>
          </a:p>
        </p:txBody>
      </p:sp>
      <p:sp>
        <p:nvSpPr>
          <p:cNvPr id="23" name="文字方塊 22"/>
          <p:cNvSpPr txBox="1"/>
          <p:nvPr/>
        </p:nvSpPr>
        <p:spPr bwMode="auto">
          <a:xfrm>
            <a:off x="4572000" y="2205038"/>
            <a:ext cx="1455738" cy="457200"/>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r>
              <a:rPr kumimoji="0" lang="zh-TW" altLang="en-US" sz="2400" b="1">
                <a:solidFill>
                  <a:srgbClr val="FF0000"/>
                </a:solidFill>
                <a:effectLst>
                  <a:outerShdw blurRad="38100" dist="38100" dir="2700000" algn="tl">
                    <a:srgbClr val="000000"/>
                  </a:outerShdw>
                </a:effectLst>
                <a:latin typeface="標楷體" pitchFamily="65" charset="-120"/>
                <a:ea typeface="標楷體" pitchFamily="65" charset="-120"/>
              </a:rPr>
              <a:t>服務學習</a:t>
            </a:r>
          </a:p>
        </p:txBody>
      </p:sp>
      <p:sp>
        <p:nvSpPr>
          <p:cNvPr id="24" name="文字方塊 23"/>
          <p:cNvSpPr txBox="1"/>
          <p:nvPr/>
        </p:nvSpPr>
        <p:spPr bwMode="auto">
          <a:xfrm>
            <a:off x="7451725" y="2205038"/>
            <a:ext cx="1455738" cy="461962"/>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體適能</a:t>
            </a:r>
          </a:p>
        </p:txBody>
      </p:sp>
      <p:sp>
        <p:nvSpPr>
          <p:cNvPr id="25" name="向右箭號 24"/>
          <p:cNvSpPr/>
          <p:nvPr/>
        </p:nvSpPr>
        <p:spPr bwMode="auto">
          <a:xfrm>
            <a:off x="2555875" y="2852738"/>
            <a:ext cx="539750" cy="360362"/>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 name="文字方塊 25"/>
          <p:cNvSpPr txBox="1"/>
          <p:nvPr/>
        </p:nvSpPr>
        <p:spPr bwMode="auto">
          <a:xfrm>
            <a:off x="3348038" y="2781300"/>
            <a:ext cx="1800225" cy="461963"/>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技藝班成績</a:t>
            </a:r>
          </a:p>
        </p:txBody>
      </p:sp>
      <p:sp>
        <p:nvSpPr>
          <p:cNvPr id="27" name="文字方塊 26"/>
          <p:cNvSpPr txBox="1"/>
          <p:nvPr/>
        </p:nvSpPr>
        <p:spPr bwMode="auto">
          <a:xfrm>
            <a:off x="3348038" y="3284538"/>
            <a:ext cx="5545137" cy="831850"/>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低收入戶、中低收入戶、領失業給付者之子女</a:t>
            </a:r>
          </a:p>
        </p:txBody>
      </p:sp>
      <p:sp>
        <p:nvSpPr>
          <p:cNvPr id="31" name="向右箭號 30"/>
          <p:cNvSpPr/>
          <p:nvPr/>
        </p:nvSpPr>
        <p:spPr bwMode="auto">
          <a:xfrm>
            <a:off x="2555875" y="3500438"/>
            <a:ext cx="539750" cy="360362"/>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2" name="文字方塊 31"/>
          <p:cNvSpPr txBox="1"/>
          <p:nvPr/>
        </p:nvSpPr>
        <p:spPr bwMode="auto">
          <a:xfrm>
            <a:off x="3419475" y="4797425"/>
            <a:ext cx="3024188" cy="461963"/>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生涯發展規劃書</a:t>
            </a:r>
          </a:p>
        </p:txBody>
      </p:sp>
      <p:sp>
        <p:nvSpPr>
          <p:cNvPr id="33" name="向右箭號 32"/>
          <p:cNvSpPr/>
          <p:nvPr/>
        </p:nvSpPr>
        <p:spPr bwMode="auto">
          <a:xfrm>
            <a:off x="3059113" y="6092825"/>
            <a:ext cx="539750" cy="360363"/>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4" name="文字方塊 33"/>
          <p:cNvSpPr txBox="1"/>
          <p:nvPr/>
        </p:nvSpPr>
        <p:spPr bwMode="auto">
          <a:xfrm>
            <a:off x="3635375" y="6021388"/>
            <a:ext cx="1454150" cy="460375"/>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各校自訂</a:t>
            </a:r>
          </a:p>
        </p:txBody>
      </p:sp>
      <p:grpSp>
        <p:nvGrpSpPr>
          <p:cNvPr id="4" name="Group 46"/>
          <p:cNvGrpSpPr>
            <a:grpSpLocks/>
          </p:cNvGrpSpPr>
          <p:nvPr/>
        </p:nvGrpSpPr>
        <p:grpSpPr bwMode="auto">
          <a:xfrm>
            <a:off x="6516688" y="549275"/>
            <a:ext cx="2232025" cy="1079500"/>
            <a:chOff x="204" y="482"/>
            <a:chExt cx="1406" cy="680"/>
          </a:xfrm>
        </p:grpSpPr>
        <p:sp>
          <p:nvSpPr>
            <p:cNvPr id="417836" name="Oval 44"/>
            <p:cNvSpPr>
              <a:spLocks noChangeArrowheads="1"/>
            </p:cNvSpPr>
            <p:nvPr/>
          </p:nvSpPr>
          <p:spPr bwMode="auto">
            <a:xfrm>
              <a:off x="204" y="482"/>
              <a:ext cx="1406" cy="680"/>
            </a:xfrm>
            <a:prstGeom prst="ellipse">
              <a:avLst/>
            </a:prstGeom>
            <a:solidFill>
              <a:srgbClr val="CCFFFF"/>
            </a:solidFill>
            <a:ln w="25400">
              <a:solidFill>
                <a:srgbClr val="FF0000"/>
              </a:solidFill>
              <a:round/>
              <a:headEnd/>
              <a:tailEnd/>
            </a:ln>
            <a:effectLst>
              <a:prstShdw prst="shdw17" dist="17961" dir="2700000">
                <a:srgbClr val="FF0000">
                  <a:gamma/>
                  <a:shade val="60000"/>
                  <a:invGamma/>
                </a:srgbClr>
              </a:prstShdw>
            </a:effectLst>
          </p:spPr>
          <p:txBody>
            <a:bodyPr wrap="none" anchor="ctr"/>
            <a:lstStyle/>
            <a:p>
              <a:endParaRPr lang="zh-TW" altLang="en-US"/>
            </a:p>
          </p:txBody>
        </p:sp>
        <p:sp>
          <p:nvSpPr>
            <p:cNvPr id="417837" name="Text Box 45"/>
            <p:cNvSpPr txBox="1">
              <a:spLocks noChangeArrowheads="1"/>
            </p:cNvSpPr>
            <p:nvPr/>
          </p:nvSpPr>
          <p:spPr bwMode="auto">
            <a:xfrm>
              <a:off x="295" y="618"/>
              <a:ext cx="1179" cy="36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zh-TW" altLang="en-US"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滿分</a:t>
              </a:r>
              <a:r>
                <a:rPr lang="en-US" altLang="zh-TW"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50</a:t>
              </a:r>
              <a:r>
                <a:rPr lang="zh-TW" altLang="en-US"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分</a:t>
              </a:r>
              <a:endParaRPr lang="en-US" altLang="zh-TW"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grpSp>
      <p:grpSp>
        <p:nvGrpSpPr>
          <p:cNvPr id="5" name="Group 50"/>
          <p:cNvGrpSpPr>
            <a:grpSpLocks/>
          </p:cNvGrpSpPr>
          <p:nvPr/>
        </p:nvGrpSpPr>
        <p:grpSpPr bwMode="auto">
          <a:xfrm>
            <a:off x="7724775" y="2060575"/>
            <a:ext cx="1419225" cy="719138"/>
            <a:chOff x="567" y="210"/>
            <a:chExt cx="894" cy="453"/>
          </a:xfrm>
        </p:grpSpPr>
        <p:sp>
          <p:nvSpPr>
            <p:cNvPr id="417840" name="Oval 48"/>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41" name="Text Box 49"/>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16</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grpSp>
        <p:nvGrpSpPr>
          <p:cNvPr id="8" name="Group 51"/>
          <p:cNvGrpSpPr>
            <a:grpSpLocks/>
          </p:cNvGrpSpPr>
          <p:nvPr/>
        </p:nvGrpSpPr>
        <p:grpSpPr bwMode="auto">
          <a:xfrm>
            <a:off x="5148263" y="2636838"/>
            <a:ext cx="1419225" cy="719137"/>
            <a:chOff x="567" y="210"/>
            <a:chExt cx="894" cy="453"/>
          </a:xfrm>
        </p:grpSpPr>
        <p:sp>
          <p:nvSpPr>
            <p:cNvPr id="417844" name="Oval 52"/>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45" name="Text Box 53"/>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3</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grpSp>
        <p:nvGrpSpPr>
          <p:cNvPr id="14" name="Group 54"/>
          <p:cNvGrpSpPr>
            <a:grpSpLocks/>
          </p:cNvGrpSpPr>
          <p:nvPr/>
        </p:nvGrpSpPr>
        <p:grpSpPr bwMode="auto">
          <a:xfrm>
            <a:off x="7724775" y="3357563"/>
            <a:ext cx="1419225" cy="719137"/>
            <a:chOff x="567" y="210"/>
            <a:chExt cx="894" cy="453"/>
          </a:xfrm>
        </p:grpSpPr>
        <p:sp>
          <p:nvSpPr>
            <p:cNvPr id="417847" name="Oval 55"/>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48" name="Text Box 56"/>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2</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grpSp>
        <p:nvGrpSpPr>
          <p:cNvPr id="15" name="Group 57"/>
          <p:cNvGrpSpPr>
            <a:grpSpLocks/>
          </p:cNvGrpSpPr>
          <p:nvPr/>
        </p:nvGrpSpPr>
        <p:grpSpPr bwMode="auto">
          <a:xfrm>
            <a:off x="7724775" y="4005263"/>
            <a:ext cx="1419225" cy="719137"/>
            <a:chOff x="567" y="210"/>
            <a:chExt cx="894" cy="453"/>
          </a:xfrm>
        </p:grpSpPr>
        <p:sp>
          <p:nvSpPr>
            <p:cNvPr id="417850" name="Oval 58"/>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51" name="Text Box 59"/>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6</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grpSp>
        <p:nvGrpSpPr>
          <p:cNvPr id="16" name="Group 60"/>
          <p:cNvGrpSpPr>
            <a:grpSpLocks/>
          </p:cNvGrpSpPr>
          <p:nvPr/>
        </p:nvGrpSpPr>
        <p:grpSpPr bwMode="auto">
          <a:xfrm>
            <a:off x="6443663" y="4652963"/>
            <a:ext cx="1419225" cy="719137"/>
            <a:chOff x="567" y="210"/>
            <a:chExt cx="894" cy="453"/>
          </a:xfrm>
        </p:grpSpPr>
        <p:sp>
          <p:nvSpPr>
            <p:cNvPr id="417853" name="Oval 61"/>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54" name="Text Box 62"/>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3</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grpSp>
        <p:nvGrpSpPr>
          <p:cNvPr id="17" name="Group 63"/>
          <p:cNvGrpSpPr>
            <a:grpSpLocks/>
          </p:cNvGrpSpPr>
          <p:nvPr/>
        </p:nvGrpSpPr>
        <p:grpSpPr bwMode="auto">
          <a:xfrm>
            <a:off x="7724775" y="5300663"/>
            <a:ext cx="1419225" cy="719137"/>
            <a:chOff x="567" y="210"/>
            <a:chExt cx="894" cy="453"/>
          </a:xfrm>
        </p:grpSpPr>
        <p:sp>
          <p:nvSpPr>
            <p:cNvPr id="417856" name="Oval 64"/>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57" name="Text Box 65"/>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15</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grpSp>
        <p:nvGrpSpPr>
          <p:cNvPr id="21" name="Group 66"/>
          <p:cNvGrpSpPr>
            <a:grpSpLocks/>
          </p:cNvGrpSpPr>
          <p:nvPr/>
        </p:nvGrpSpPr>
        <p:grpSpPr bwMode="auto">
          <a:xfrm>
            <a:off x="5076825" y="5876925"/>
            <a:ext cx="1419225" cy="719138"/>
            <a:chOff x="567" y="210"/>
            <a:chExt cx="894" cy="453"/>
          </a:xfrm>
        </p:grpSpPr>
        <p:sp>
          <p:nvSpPr>
            <p:cNvPr id="417859" name="Oval 67"/>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60" name="Text Box 68"/>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5</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spTree>
  </p:cSld>
  <p:clrMapOvr>
    <a:masterClrMapping/>
  </p:clrMapOvr>
  <p:transition>
    <p:cut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31813" y="1412875"/>
            <a:ext cx="7993062" cy="1873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5" name="文字方塊 54"/>
          <p:cNvSpPr txBox="1"/>
          <p:nvPr/>
        </p:nvSpPr>
        <p:spPr>
          <a:xfrm>
            <a:off x="540068" y="1557338"/>
            <a:ext cx="802958" cy="1655762"/>
          </a:xfrm>
          <a:prstGeom prst="snip1Rect">
            <a:avLst/>
          </a:prstGeom>
          <a:solidFill>
            <a:schemeClr val="bg1"/>
          </a:solidFill>
          <a:ln>
            <a:solidFill>
              <a:schemeClr val="tx1"/>
            </a:solidFill>
          </a:ln>
        </p:spPr>
        <p:txBody>
          <a:bodyPr vert="eaVert">
            <a:spAutoFit/>
          </a:bodyPr>
          <a:lstStyle/>
          <a:p>
            <a:pPr fontAlgn="auto">
              <a:spcBef>
                <a:spcPts val="0"/>
              </a:spcBef>
              <a:spcAft>
                <a:spcPts val="0"/>
              </a:spcAft>
              <a:defRPr/>
            </a:pPr>
            <a:r>
              <a:rPr kumimoji="0" lang="zh-TW" altLang="en-US" sz="3600" b="1" dirty="0">
                <a:latin typeface="標楷體" panose="03000509000000000000" pitchFamily="65" charset="-120"/>
                <a:ea typeface="標楷體" panose="03000509000000000000" pitchFamily="65" charset="-120"/>
                <a:cs typeface="Arial Unicode MS" pitchFamily="34" charset="-120"/>
              </a:rPr>
              <a:t>主項目</a:t>
            </a:r>
          </a:p>
        </p:txBody>
      </p:sp>
      <p:grpSp>
        <p:nvGrpSpPr>
          <p:cNvPr id="2" name="群組 31"/>
          <p:cNvGrpSpPr>
            <a:grpSpLocks/>
          </p:cNvGrpSpPr>
          <p:nvPr/>
        </p:nvGrpSpPr>
        <p:grpSpPr bwMode="auto">
          <a:xfrm>
            <a:off x="1540272" y="1557338"/>
            <a:ext cx="6775053" cy="1584325"/>
            <a:chOff x="1188418" y="1772816"/>
            <a:chExt cx="6774680" cy="1584176"/>
          </a:xfrm>
        </p:grpSpPr>
        <p:sp>
          <p:nvSpPr>
            <p:cNvPr id="57" name="文字方塊 56"/>
            <p:cNvSpPr txBox="1"/>
            <p:nvPr/>
          </p:nvSpPr>
          <p:spPr>
            <a:xfrm>
              <a:off x="1188418"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latin typeface="標楷體" panose="03000509000000000000" pitchFamily="65" charset="-120"/>
                  <a:ea typeface="標楷體" panose="03000509000000000000" pitchFamily="65" charset="-120"/>
                  <a:cs typeface="Arial Unicode MS" pitchFamily="34" charset="-120"/>
                </a:rPr>
                <a:t>多元學習表現</a:t>
              </a:r>
            </a:p>
          </p:txBody>
        </p:sp>
        <p:sp>
          <p:nvSpPr>
            <p:cNvPr id="58" name="文字方塊 57"/>
            <p:cNvSpPr txBox="1"/>
            <p:nvPr/>
          </p:nvSpPr>
          <p:spPr>
            <a:xfrm>
              <a:off x="2231349"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latin typeface="標楷體" panose="03000509000000000000" pitchFamily="65" charset="-120"/>
                  <a:ea typeface="標楷體" panose="03000509000000000000" pitchFamily="65" charset="-120"/>
                  <a:cs typeface="Arial Unicode MS" pitchFamily="34" charset="-120"/>
                </a:rPr>
                <a:t>技藝優良</a:t>
              </a:r>
            </a:p>
          </p:txBody>
        </p:sp>
        <p:sp>
          <p:nvSpPr>
            <p:cNvPr id="59" name="文字方塊 58"/>
            <p:cNvSpPr txBox="1"/>
            <p:nvPr/>
          </p:nvSpPr>
          <p:spPr>
            <a:xfrm>
              <a:off x="3275866"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弱勢身分</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sp>
          <p:nvSpPr>
            <p:cNvPr id="60" name="文字方塊 59"/>
            <p:cNvSpPr txBox="1"/>
            <p:nvPr/>
          </p:nvSpPr>
          <p:spPr>
            <a:xfrm>
              <a:off x="4320384"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均衡學習</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sp>
          <p:nvSpPr>
            <p:cNvPr id="61" name="文字方塊 60"/>
            <p:cNvSpPr txBox="1"/>
            <p:nvPr/>
          </p:nvSpPr>
          <p:spPr>
            <a:xfrm>
              <a:off x="5364901"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適性輔導</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sp>
          <p:nvSpPr>
            <p:cNvPr id="63" name="文字方塊 62"/>
            <p:cNvSpPr txBox="1"/>
            <p:nvPr/>
          </p:nvSpPr>
          <p:spPr>
            <a:xfrm>
              <a:off x="7452348"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國中教育會考</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sp>
          <p:nvSpPr>
            <p:cNvPr id="65" name="文字方塊 64"/>
            <p:cNvSpPr txBox="1"/>
            <p:nvPr/>
          </p:nvSpPr>
          <p:spPr>
            <a:xfrm>
              <a:off x="6407831"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其他</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grpSp>
      <p:sp>
        <p:nvSpPr>
          <p:cNvPr id="67" name="矩形 66"/>
          <p:cNvSpPr/>
          <p:nvPr/>
        </p:nvSpPr>
        <p:spPr>
          <a:xfrm>
            <a:off x="539750" y="3500438"/>
            <a:ext cx="3816350"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dirty="0"/>
              <a:t> </a:t>
            </a:r>
            <a:endParaRPr kumimoji="0" lang="zh-TW" altLang="en-US" dirty="0"/>
          </a:p>
        </p:txBody>
      </p:sp>
      <p:sp>
        <p:nvSpPr>
          <p:cNvPr id="68" name="文字方塊 67"/>
          <p:cNvSpPr txBox="1"/>
          <p:nvPr/>
        </p:nvSpPr>
        <p:spPr>
          <a:xfrm>
            <a:off x="548006" y="3500438"/>
            <a:ext cx="802958" cy="1655762"/>
          </a:xfrm>
          <a:prstGeom prst="snip1Rect">
            <a:avLst/>
          </a:prstGeom>
          <a:solidFill>
            <a:schemeClr val="bg1"/>
          </a:solidFill>
          <a:ln>
            <a:solidFill>
              <a:schemeClr val="tx1"/>
            </a:solidFill>
          </a:ln>
        </p:spPr>
        <p:txBody>
          <a:bodyPr vert="eaVert">
            <a:spAutoFit/>
          </a:bodyPr>
          <a:lstStyle/>
          <a:p>
            <a:pPr fontAlgn="auto">
              <a:spcBef>
                <a:spcPts val="0"/>
              </a:spcBef>
              <a:spcAft>
                <a:spcPts val="0"/>
              </a:spcAft>
              <a:defRPr/>
            </a:pPr>
            <a:r>
              <a:rPr kumimoji="0" lang="zh-TW" altLang="en-US" sz="3600" b="1" dirty="0">
                <a:latin typeface="標楷體" panose="03000509000000000000" pitchFamily="65" charset="-120"/>
                <a:ea typeface="標楷體" panose="03000509000000000000" pitchFamily="65" charset="-120"/>
                <a:cs typeface="Arial Unicode MS" pitchFamily="34" charset="-120"/>
              </a:rPr>
              <a:t>分項目</a:t>
            </a:r>
          </a:p>
        </p:txBody>
      </p:sp>
      <p:sp>
        <p:nvSpPr>
          <p:cNvPr id="69" name="文字方塊 68"/>
          <p:cNvSpPr txBox="1"/>
          <p:nvPr/>
        </p:nvSpPr>
        <p:spPr>
          <a:xfrm>
            <a:off x="1548210"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solidFill>
                  <a:srgbClr val="FFFF00"/>
                </a:solidFill>
                <a:latin typeface="Arial Unicode MS" pitchFamily="34" charset="-120"/>
                <a:ea typeface="Arial Unicode MS" pitchFamily="34" charset="-120"/>
                <a:cs typeface="Arial Unicode MS" pitchFamily="34" charset="-120"/>
              </a:rPr>
              <a:t>競賽</a:t>
            </a:r>
            <a:endParaRPr kumimoji="0" lang="zh-TW" altLang="en-US" dirty="0">
              <a:solidFill>
                <a:srgbClr val="FFFF00"/>
              </a:solidFill>
              <a:latin typeface="Arial Unicode MS" pitchFamily="34" charset="-120"/>
              <a:ea typeface="Arial Unicode MS" pitchFamily="34" charset="-120"/>
              <a:cs typeface="Arial Unicode MS" pitchFamily="34" charset="-120"/>
            </a:endParaRPr>
          </a:p>
        </p:txBody>
      </p:sp>
      <p:sp>
        <p:nvSpPr>
          <p:cNvPr id="70" name="文字方塊 69"/>
          <p:cNvSpPr txBox="1"/>
          <p:nvPr/>
        </p:nvSpPr>
        <p:spPr>
          <a:xfrm>
            <a:off x="2118122"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solidFill>
                  <a:srgbClr val="FFFF00"/>
                </a:solidFill>
                <a:latin typeface="Arial Unicode MS" pitchFamily="34" charset="-120"/>
                <a:ea typeface="Arial Unicode MS" pitchFamily="34" charset="-120"/>
                <a:cs typeface="Arial Unicode MS" pitchFamily="34" charset="-120"/>
              </a:rPr>
              <a:t>服務學習</a:t>
            </a:r>
            <a:endParaRPr kumimoji="0" lang="zh-TW" altLang="en-US" dirty="0">
              <a:solidFill>
                <a:srgbClr val="FFFF00"/>
              </a:solidFill>
              <a:latin typeface="Arial Unicode MS" pitchFamily="34" charset="-120"/>
              <a:ea typeface="Arial Unicode MS" pitchFamily="34" charset="-120"/>
              <a:cs typeface="Arial Unicode MS" pitchFamily="34" charset="-120"/>
            </a:endParaRPr>
          </a:p>
        </p:txBody>
      </p:sp>
      <p:sp>
        <p:nvSpPr>
          <p:cNvPr id="71" name="文字方塊 70"/>
          <p:cNvSpPr txBox="1"/>
          <p:nvPr/>
        </p:nvSpPr>
        <p:spPr>
          <a:xfrm>
            <a:off x="2730821" y="3932238"/>
            <a:ext cx="774383" cy="1150937"/>
          </a:xfrm>
          <a:prstGeom prst="roundRect">
            <a:avLst>
              <a:gd name="adj" fmla="val 9091"/>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solidFill>
                  <a:srgbClr val="FFFF00"/>
                </a:solidFill>
                <a:latin typeface="Arial Unicode MS" pitchFamily="34" charset="-120"/>
                <a:ea typeface="Arial Unicode MS" pitchFamily="34" charset="-120"/>
                <a:cs typeface="Arial Unicode MS" pitchFamily="34" charset="-120"/>
              </a:rPr>
              <a:t>日常生活表現評量</a:t>
            </a:r>
            <a:endParaRPr kumimoji="0" lang="zh-TW" altLang="en-US" dirty="0">
              <a:solidFill>
                <a:srgbClr val="FFFF00"/>
              </a:solidFill>
              <a:latin typeface="Arial Unicode MS" pitchFamily="34" charset="-120"/>
              <a:ea typeface="Arial Unicode MS" pitchFamily="34" charset="-120"/>
              <a:cs typeface="Arial Unicode MS" pitchFamily="34" charset="-120"/>
            </a:endParaRPr>
          </a:p>
        </p:txBody>
      </p:sp>
      <p:sp>
        <p:nvSpPr>
          <p:cNvPr id="72" name="文字方塊 71"/>
          <p:cNvSpPr txBox="1"/>
          <p:nvPr/>
        </p:nvSpPr>
        <p:spPr>
          <a:xfrm>
            <a:off x="3564335"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solidFill>
                  <a:srgbClr val="FFFF00"/>
                </a:solidFill>
                <a:latin typeface="Arial Unicode MS" pitchFamily="34" charset="-120"/>
                <a:ea typeface="Arial Unicode MS" pitchFamily="34" charset="-120"/>
                <a:cs typeface="Arial Unicode MS" pitchFamily="34" charset="-120"/>
              </a:rPr>
              <a:t>體適能</a:t>
            </a:r>
            <a:endParaRPr kumimoji="0" lang="zh-TW" altLang="en-US" dirty="0">
              <a:solidFill>
                <a:srgbClr val="FFFF00"/>
              </a:solidFill>
              <a:latin typeface="Arial Unicode MS" pitchFamily="34" charset="-120"/>
              <a:ea typeface="Arial Unicode MS" pitchFamily="34" charset="-120"/>
              <a:cs typeface="Arial Unicode MS" pitchFamily="34" charset="-120"/>
            </a:endParaRPr>
          </a:p>
        </p:txBody>
      </p:sp>
      <p:cxnSp>
        <p:nvCxnSpPr>
          <p:cNvPr id="73" name="直線接點 72"/>
          <p:cNvCxnSpPr/>
          <p:nvPr/>
        </p:nvCxnSpPr>
        <p:spPr bwMode="auto">
          <a:xfrm>
            <a:off x="1804988" y="3641725"/>
            <a:ext cx="2047875" cy="15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直線接點 73"/>
          <p:cNvCxnSpPr>
            <a:stCxn id="57" idx="2"/>
          </p:cNvCxnSpPr>
          <p:nvPr/>
        </p:nvCxnSpPr>
        <p:spPr bwMode="auto">
          <a:xfrm flipH="1">
            <a:off x="1790701" y="3141663"/>
            <a:ext cx="4960" cy="787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bwMode="auto">
          <a:xfrm flipH="1">
            <a:off x="2379663" y="36385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bwMode="auto">
          <a:xfrm>
            <a:off x="3103563" y="3646488"/>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bwMode="auto">
          <a:xfrm flipH="1">
            <a:off x="3852863" y="3613150"/>
            <a:ext cx="1587" cy="3190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4859338" y="3860800"/>
            <a:ext cx="3673475"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dirty="0"/>
              <a:t> </a:t>
            </a:r>
            <a:endParaRPr kumimoji="0" lang="zh-TW" altLang="en-US" dirty="0"/>
          </a:p>
        </p:txBody>
      </p:sp>
      <p:grpSp>
        <p:nvGrpSpPr>
          <p:cNvPr id="3" name="群組 157"/>
          <p:cNvGrpSpPr>
            <a:grpSpLocks/>
          </p:cNvGrpSpPr>
          <p:nvPr/>
        </p:nvGrpSpPr>
        <p:grpSpPr bwMode="auto">
          <a:xfrm>
            <a:off x="5064522" y="4292600"/>
            <a:ext cx="3253978" cy="1150938"/>
            <a:chOff x="4705326" y="4581128"/>
            <a:chExt cx="3253010" cy="1152128"/>
          </a:xfrm>
        </p:grpSpPr>
        <p:sp>
          <p:nvSpPr>
            <p:cNvPr id="80" name="文字方塊 79"/>
            <p:cNvSpPr txBox="1"/>
            <p:nvPr/>
          </p:nvSpPr>
          <p:spPr>
            <a:xfrm>
              <a:off x="4705326"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國文</a:t>
              </a:r>
            </a:p>
          </p:txBody>
        </p:sp>
        <p:sp>
          <p:nvSpPr>
            <p:cNvPr id="81" name="文字方塊 80"/>
            <p:cNvSpPr txBox="1"/>
            <p:nvPr/>
          </p:nvSpPr>
          <p:spPr>
            <a:xfrm>
              <a:off x="5252851"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英語</a:t>
              </a:r>
            </a:p>
          </p:txBody>
        </p:sp>
        <p:sp>
          <p:nvSpPr>
            <p:cNvPr id="82" name="文字方塊 81"/>
            <p:cNvSpPr txBox="1"/>
            <p:nvPr/>
          </p:nvSpPr>
          <p:spPr>
            <a:xfrm>
              <a:off x="5801963"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數學</a:t>
              </a:r>
            </a:p>
          </p:txBody>
        </p:sp>
        <p:sp>
          <p:nvSpPr>
            <p:cNvPr id="83" name="文字方塊 82"/>
            <p:cNvSpPr txBox="1"/>
            <p:nvPr/>
          </p:nvSpPr>
          <p:spPr>
            <a:xfrm>
              <a:off x="6351074"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社會</a:t>
              </a:r>
            </a:p>
          </p:txBody>
        </p:sp>
        <p:sp>
          <p:nvSpPr>
            <p:cNvPr id="84" name="文字方塊 83"/>
            <p:cNvSpPr txBox="1"/>
            <p:nvPr/>
          </p:nvSpPr>
          <p:spPr>
            <a:xfrm>
              <a:off x="6898598"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自然</a:t>
              </a:r>
            </a:p>
          </p:txBody>
        </p:sp>
        <p:sp>
          <p:nvSpPr>
            <p:cNvPr id="85" name="文字方塊 84"/>
            <p:cNvSpPr txBox="1"/>
            <p:nvPr/>
          </p:nvSpPr>
          <p:spPr>
            <a:xfrm>
              <a:off x="7447710"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寫作測驗</a:t>
              </a:r>
            </a:p>
          </p:txBody>
        </p:sp>
      </p:grpSp>
      <p:cxnSp>
        <p:nvCxnSpPr>
          <p:cNvPr id="86" name="直線接點 85"/>
          <p:cNvCxnSpPr/>
          <p:nvPr/>
        </p:nvCxnSpPr>
        <p:spPr bwMode="auto">
          <a:xfrm flipV="1">
            <a:off x="5280025" y="4003675"/>
            <a:ext cx="2820988" cy="47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a:stCxn id="63" idx="2"/>
          </p:cNvCxnSpPr>
          <p:nvPr/>
        </p:nvCxnSpPr>
        <p:spPr bwMode="auto">
          <a:xfrm>
            <a:off x="8059936" y="3141663"/>
            <a:ext cx="14089" cy="11509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bwMode="auto">
          <a:xfrm flipH="1">
            <a:off x="6429375" y="4002088"/>
            <a:ext cx="1588"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bwMode="auto">
          <a:xfrm>
            <a:off x="6958013" y="4006850"/>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bwMode="auto">
          <a:xfrm flipH="1">
            <a:off x="7535863" y="3983038"/>
            <a:ext cx="1587"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直線接點 90"/>
          <p:cNvCxnSpPr/>
          <p:nvPr/>
        </p:nvCxnSpPr>
        <p:spPr bwMode="auto">
          <a:xfrm flipH="1">
            <a:off x="5868988" y="4003675"/>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直線接點 91"/>
          <p:cNvCxnSpPr/>
          <p:nvPr/>
        </p:nvCxnSpPr>
        <p:spPr bwMode="auto">
          <a:xfrm flipH="1">
            <a:off x="5303838" y="4002088"/>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直線接點 92"/>
          <p:cNvCxnSpPr/>
          <p:nvPr/>
        </p:nvCxnSpPr>
        <p:spPr bwMode="auto">
          <a:xfrm flipV="1">
            <a:off x="5268913" y="5732463"/>
            <a:ext cx="2287587" cy="47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直線接點 93"/>
          <p:cNvCxnSpPr/>
          <p:nvPr/>
        </p:nvCxnSpPr>
        <p:spPr bwMode="auto">
          <a:xfrm flipH="1">
            <a:off x="6421438" y="5441950"/>
            <a:ext cx="3175" cy="5762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直線接點 94"/>
          <p:cNvCxnSpPr/>
          <p:nvPr/>
        </p:nvCxnSpPr>
        <p:spPr bwMode="auto">
          <a:xfrm>
            <a:off x="6950075" y="5446713"/>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bwMode="auto">
          <a:xfrm flipH="1">
            <a:off x="7524750" y="5443538"/>
            <a:ext cx="1588"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bwMode="auto">
          <a:xfrm flipH="1">
            <a:off x="5861050" y="5443538"/>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bwMode="auto">
          <a:xfrm flipH="1">
            <a:off x="5295900" y="54419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99" name="圓角矩形 98"/>
          <p:cNvSpPr/>
          <p:nvPr/>
        </p:nvSpPr>
        <p:spPr>
          <a:xfrm>
            <a:off x="4860032" y="5929312"/>
            <a:ext cx="3600450" cy="633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dirty="0">
                <a:solidFill>
                  <a:schemeClr val="tx1"/>
                </a:solidFill>
                <a:latin typeface="標楷體" panose="03000509000000000000" pitchFamily="65" charset="-120"/>
                <a:ea typeface="標楷體" panose="03000509000000000000" pitchFamily="65" charset="-120"/>
                <a:cs typeface="Arial Unicode MS" pitchFamily="34" charset="-120"/>
              </a:rPr>
              <a:t>國中教育會考</a:t>
            </a:r>
            <a:endParaRPr kumimoji="0" lang="en-US" altLang="zh-TW" dirty="0">
              <a:solidFill>
                <a:schemeClr val="tx1"/>
              </a:solidFill>
              <a:latin typeface="標楷體" panose="03000509000000000000" pitchFamily="65" charset="-120"/>
              <a:ea typeface="標楷體" panose="03000509000000000000" pitchFamily="65" charset="-120"/>
              <a:cs typeface="Arial Unicode MS" pitchFamily="34" charset="-120"/>
            </a:endParaRPr>
          </a:p>
          <a:p>
            <a:pPr algn="ctr" fontAlgn="auto">
              <a:spcBef>
                <a:spcPts val="0"/>
              </a:spcBef>
              <a:spcAft>
                <a:spcPts val="0"/>
              </a:spcAft>
              <a:defRPr/>
            </a:pPr>
            <a:r>
              <a:rPr kumimoji="0" lang="en-US" altLang="zh-TW" dirty="0">
                <a:solidFill>
                  <a:schemeClr val="tx1"/>
                </a:solidFill>
                <a:latin typeface="標楷體" panose="03000509000000000000" pitchFamily="65" charset="-120"/>
                <a:ea typeface="標楷體" panose="03000509000000000000" pitchFamily="65" charset="-120"/>
                <a:cs typeface="Arial Unicode MS" pitchFamily="34" charset="-120"/>
              </a:rPr>
              <a:t>3</a:t>
            </a:r>
            <a:r>
              <a:rPr kumimoji="0" lang="zh-TW" altLang="en-US" dirty="0">
                <a:solidFill>
                  <a:schemeClr val="tx1"/>
                </a:solidFill>
                <a:latin typeface="標楷體" panose="03000509000000000000" pitchFamily="65" charset="-120"/>
                <a:ea typeface="標楷體" panose="03000509000000000000" pitchFamily="65" charset="-120"/>
                <a:cs typeface="Arial Unicode MS" pitchFamily="34" charset="-120"/>
              </a:rPr>
              <a:t>等級</a:t>
            </a:r>
            <a:r>
              <a:rPr kumimoji="0" lang="en-US" altLang="zh-TW" dirty="0">
                <a:solidFill>
                  <a:schemeClr val="tx1"/>
                </a:solidFill>
                <a:latin typeface="標楷體" panose="03000509000000000000" pitchFamily="65" charset="-120"/>
                <a:ea typeface="標楷體" panose="03000509000000000000" pitchFamily="65" charset="-120"/>
                <a:cs typeface="Arial Unicode MS" pitchFamily="34" charset="-120"/>
              </a:rPr>
              <a:t>4</a:t>
            </a:r>
            <a:r>
              <a:rPr kumimoji="0" lang="zh-TW" altLang="en-US" dirty="0">
                <a:solidFill>
                  <a:schemeClr val="tx1"/>
                </a:solidFill>
                <a:latin typeface="標楷體" panose="03000509000000000000" pitchFamily="65" charset="-120"/>
                <a:ea typeface="標楷體" panose="03000509000000000000" pitchFamily="65" charset="-120"/>
                <a:cs typeface="Arial Unicode MS" pitchFamily="34" charset="-120"/>
              </a:rPr>
              <a:t>標示</a:t>
            </a:r>
          </a:p>
        </p:txBody>
      </p:sp>
      <p:cxnSp>
        <p:nvCxnSpPr>
          <p:cNvPr id="100" name="直線單箭頭接點 99"/>
          <p:cNvCxnSpPr/>
          <p:nvPr/>
        </p:nvCxnSpPr>
        <p:spPr>
          <a:xfrm flipH="1">
            <a:off x="4140200" y="3213100"/>
            <a:ext cx="576263"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a:off x="4211638" y="4581525"/>
            <a:ext cx="647700"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7885113" y="5589588"/>
            <a:ext cx="0" cy="4318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9" name="文字方塊 48"/>
          <p:cNvSpPr txBox="1">
            <a:spLocks noChangeArrowheads="1"/>
          </p:cNvSpPr>
          <p:nvPr/>
        </p:nvSpPr>
        <p:spPr bwMode="auto">
          <a:xfrm>
            <a:off x="5148263" y="3284538"/>
            <a:ext cx="3384550" cy="396875"/>
          </a:xfrm>
          <a:prstGeom prst="rect">
            <a:avLst/>
          </a:prstGeom>
          <a:noFill/>
          <a:ln w="9525">
            <a:noFill/>
            <a:miter lim="800000"/>
            <a:headEnd/>
            <a:tailEnd/>
          </a:ln>
        </p:spPr>
        <p:txBody>
          <a:bodyPr>
            <a:spAutoFit/>
          </a:bodyPr>
          <a:lstStyle/>
          <a:p>
            <a:r>
              <a:rPr lang="zh-TW" altLang="en-US" sz="2000" dirty="0">
                <a:latin typeface="標楷體" panose="03000509000000000000" pitchFamily="65" charset="-120"/>
                <a:ea typeface="標楷體" panose="03000509000000000000" pitchFamily="65" charset="-120"/>
              </a:rPr>
              <a:t>以上</a:t>
            </a:r>
            <a:r>
              <a:rPr lang="en-US" altLang="zh-TW" sz="2000" dirty="0">
                <a:latin typeface="標楷體" panose="03000509000000000000" pitchFamily="65" charset="-120"/>
                <a:ea typeface="標楷體" panose="03000509000000000000" pitchFamily="65" charset="-120"/>
              </a:rPr>
              <a:t>7</a:t>
            </a:r>
            <a:r>
              <a:rPr lang="zh-TW" altLang="en-US" sz="2000" dirty="0">
                <a:latin typeface="標楷體" panose="03000509000000000000" pitchFamily="65" charset="-120"/>
                <a:ea typeface="標楷體" panose="03000509000000000000" pitchFamily="65" charset="-120"/>
              </a:rPr>
              <a:t>項比序順序由各校自訂</a:t>
            </a:r>
          </a:p>
        </p:txBody>
      </p:sp>
      <p:sp>
        <p:nvSpPr>
          <p:cNvPr id="35877" name="文字方塊 49"/>
          <p:cNvSpPr txBox="1">
            <a:spLocks noChangeArrowheads="1"/>
          </p:cNvSpPr>
          <p:nvPr/>
        </p:nvSpPr>
        <p:spPr bwMode="auto">
          <a:xfrm>
            <a:off x="971550" y="5300663"/>
            <a:ext cx="3382963" cy="396875"/>
          </a:xfrm>
          <a:prstGeom prst="rect">
            <a:avLst/>
          </a:prstGeom>
          <a:noFill/>
          <a:ln w="9525">
            <a:noFill/>
            <a:miter lim="800000"/>
            <a:headEnd/>
            <a:tailEnd/>
          </a:ln>
        </p:spPr>
        <p:txBody>
          <a:bodyPr>
            <a:spAutoFit/>
          </a:bodyPr>
          <a:lstStyle/>
          <a:p>
            <a:r>
              <a:rPr lang="zh-TW" altLang="en-US" sz="2000" dirty="0">
                <a:latin typeface="標楷體" panose="03000509000000000000" pitchFamily="65" charset="-120"/>
                <a:ea typeface="標楷體" panose="03000509000000000000" pitchFamily="65" charset="-120"/>
              </a:rPr>
              <a:t>以上</a:t>
            </a:r>
            <a:r>
              <a:rPr lang="en-US" altLang="zh-TW" sz="2000" dirty="0">
                <a:latin typeface="標楷體" panose="03000509000000000000" pitchFamily="65" charset="-120"/>
                <a:ea typeface="標楷體" panose="03000509000000000000" pitchFamily="65" charset="-120"/>
              </a:rPr>
              <a:t>4</a:t>
            </a:r>
            <a:r>
              <a:rPr lang="zh-TW" altLang="en-US" sz="2000" dirty="0">
                <a:latin typeface="標楷體" panose="03000509000000000000" pitchFamily="65" charset="-120"/>
                <a:ea typeface="標楷體" panose="03000509000000000000" pitchFamily="65" charset="-120"/>
              </a:rPr>
              <a:t>項比序順序由各校自訂</a:t>
            </a:r>
          </a:p>
        </p:txBody>
      </p:sp>
      <p:sp>
        <p:nvSpPr>
          <p:cNvPr id="35878" name="文字方塊 50"/>
          <p:cNvSpPr txBox="1">
            <a:spLocks noChangeArrowheads="1"/>
          </p:cNvSpPr>
          <p:nvPr/>
        </p:nvSpPr>
        <p:spPr bwMode="auto">
          <a:xfrm>
            <a:off x="1476375" y="6165850"/>
            <a:ext cx="3384550" cy="396875"/>
          </a:xfrm>
          <a:prstGeom prst="rect">
            <a:avLst/>
          </a:prstGeom>
          <a:noFill/>
          <a:ln w="9525">
            <a:noFill/>
            <a:miter lim="800000"/>
            <a:headEnd/>
            <a:tailEnd/>
          </a:ln>
        </p:spPr>
        <p:txBody>
          <a:bodyPr>
            <a:spAutoFit/>
          </a:bodyPr>
          <a:lstStyle/>
          <a:p>
            <a:r>
              <a:rPr lang="zh-TW" altLang="en-US" sz="2000" dirty="0">
                <a:latin typeface="標楷體" panose="03000509000000000000" pitchFamily="65" charset="-120"/>
                <a:ea typeface="標楷體" panose="03000509000000000000" pitchFamily="65" charset="-120"/>
              </a:rPr>
              <a:t>以上</a:t>
            </a:r>
            <a:r>
              <a:rPr lang="en-US" altLang="zh-TW" sz="2000" dirty="0">
                <a:latin typeface="標楷體" panose="03000509000000000000" pitchFamily="65" charset="-120"/>
                <a:ea typeface="標楷體" panose="03000509000000000000" pitchFamily="65" charset="-120"/>
              </a:rPr>
              <a:t>6</a:t>
            </a:r>
            <a:r>
              <a:rPr lang="zh-TW" altLang="en-US" sz="2000" dirty="0">
                <a:latin typeface="標楷體" panose="03000509000000000000" pitchFamily="65" charset="-120"/>
                <a:ea typeface="標楷體" panose="03000509000000000000" pitchFamily="65" charset="-120"/>
              </a:rPr>
              <a:t>科比序順序由各校自訂</a:t>
            </a:r>
          </a:p>
        </p:txBody>
      </p:sp>
      <p:sp>
        <p:nvSpPr>
          <p:cNvPr id="52" name="Rectangle 7"/>
          <p:cNvSpPr>
            <a:spLocks noChangeArrowheads="1"/>
          </p:cNvSpPr>
          <p:nvPr/>
        </p:nvSpPr>
        <p:spPr bwMode="auto">
          <a:xfrm>
            <a:off x="2786050" y="642918"/>
            <a:ext cx="3248018"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C-2.</a:t>
            </a:r>
            <a:r>
              <a:rPr lang="zh-TW" altLang="en-US" sz="2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五專免試入學比序順次</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cSld>
  <p:clrMapOvr>
    <a:masterClrMapping/>
  </p:clrMapOvr>
  <p:transition advTm="5000">
    <p:cut thruBlk="1"/>
  </p:transition>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FF"/>
        </a:solidFill>
        <a:scene3d>
          <a:camera prst="orthographicFront"/>
          <a:lightRig rig="threePt" dir="t"/>
        </a:scene3d>
        <a:sp3d>
          <a:bevelT w="6350"/>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156508</TotalTime>
  <Words>11829</Words>
  <Application>Microsoft Office PowerPoint</Application>
  <PresentationFormat>如螢幕大小 (4:3)</PresentationFormat>
  <Paragraphs>2582</Paragraphs>
  <Slides>148</Slides>
  <Notes>21</Notes>
  <HiddenSlides>0</HiddenSlides>
  <MMClips>0</MMClips>
  <ScaleCrop>false</ScaleCrop>
  <HeadingPairs>
    <vt:vector size="8" baseType="variant">
      <vt:variant>
        <vt:lpstr>使用字型</vt:lpstr>
      </vt:variant>
      <vt:variant>
        <vt:i4>19</vt:i4>
      </vt:variant>
      <vt:variant>
        <vt:lpstr>佈景主題</vt:lpstr>
      </vt:variant>
      <vt:variant>
        <vt:i4>1</vt:i4>
      </vt:variant>
      <vt:variant>
        <vt:lpstr>內嵌 OLE 伺服程式</vt:lpstr>
      </vt:variant>
      <vt:variant>
        <vt:i4>2</vt:i4>
      </vt:variant>
      <vt:variant>
        <vt:lpstr>投影片標題</vt:lpstr>
      </vt:variant>
      <vt:variant>
        <vt:i4>148</vt:i4>
      </vt:variant>
    </vt:vector>
  </HeadingPairs>
  <TitlesOfParts>
    <vt:vector size="170" baseType="lpstr">
      <vt:lpstr>Arial Unicode MS</vt:lpstr>
      <vt:lpstr>inherit</vt:lpstr>
      <vt:lpstr>Microsoft JhengHei UI</vt:lpstr>
      <vt:lpstr>Microsoft YaHei</vt:lpstr>
      <vt:lpstr>全真顏體</vt:lpstr>
      <vt:lpstr>華康超黑體(P)</vt:lpstr>
      <vt:lpstr>華康新特黑體</vt:lpstr>
      <vt:lpstr>華康儷中黑</vt:lpstr>
      <vt:lpstr>華康儷特圓</vt:lpstr>
      <vt:lpstr>微軟正黑體</vt:lpstr>
      <vt:lpstr>新細明體</vt:lpstr>
      <vt:lpstr>標楷體</vt:lpstr>
      <vt:lpstr>Arial</vt:lpstr>
      <vt:lpstr>Arial Black</vt:lpstr>
      <vt:lpstr>Calibri</vt:lpstr>
      <vt:lpstr>Cambria Math</vt:lpstr>
      <vt:lpstr>Helvetica</vt:lpstr>
      <vt:lpstr>Times New Roman</vt:lpstr>
      <vt:lpstr>Wingdings</vt:lpstr>
      <vt:lpstr>預設簡報設計</vt:lpstr>
      <vt:lpstr>方程式</vt:lpstr>
      <vt:lpstr>WordPad 文件</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變更就學區</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國中教育會考考什麼</vt:lpstr>
      <vt:lpstr>國中教育會考怎麼考</vt:lpstr>
      <vt:lpstr>PowerPoint 簡報</vt:lpstr>
      <vt:lpstr>測驗結果呈現方式</vt:lpstr>
      <vt:lpstr>各科目等級描述</vt:lpstr>
      <vt:lpstr>PowerPoint 簡報</vt:lpstr>
      <vt:lpstr>數學非選擇題評分規準</vt:lpstr>
      <vt:lpstr>數學科 三等級四標示</vt:lpstr>
      <vt:lpstr>數學科選擇題答對題數與非選擇題分數 對應能力等級加標示對照表</vt:lpstr>
      <vt:lpstr>數學科整體能力等級如何計算？</vt:lpstr>
      <vt:lpstr>英語科三等級四標示(108)</vt:lpstr>
      <vt:lpstr>英語科閱讀與聽力答對題數 對應整體能力等級加標示對照表</vt:lpstr>
      <vt:lpstr>英語科整體能力等級如何計算？</vt:lpstr>
      <vt:lpstr>PowerPoint 簡報</vt:lpstr>
      <vt:lpstr>寫作測驗評分規準</vt:lpstr>
      <vt:lpstr>寫作測驗三等級</vt:lpstr>
      <vt:lpstr>國中教育會考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特色招生相關入學管道</vt:lpstr>
      <vt:lpstr>PowerPoint 簡報</vt:lpstr>
      <vt:lpstr>PowerPoint 簡報</vt:lpstr>
      <vt:lpstr>PowerPoint 簡報</vt:lpstr>
      <vt:lpstr>PowerPoint 簡報</vt:lpstr>
      <vt:lpstr>PowerPoint 簡報</vt:lpstr>
      <vt:lpstr>PowerPoint 簡報</vt:lpstr>
      <vt:lpstr>免試入學相關招生管道</vt:lpstr>
      <vt:lpstr>其它相關招生管道</vt:lpstr>
      <vt:lpstr>PowerPoint 簡報</vt:lpstr>
      <vt:lpstr>PowerPoint 簡報</vt:lpstr>
      <vt:lpstr>學術傾向學生</vt:lpstr>
      <vt:lpstr>技職傾向學生</vt:lpstr>
      <vt:lpstr>才藝出眾學生</vt:lpstr>
      <vt:lpstr>體育專長學生</vt:lpstr>
      <vt:lpstr>PowerPoint 簡報</vt:lpstr>
      <vt:lpstr>PowerPoint 簡報</vt:lpstr>
      <vt:lpstr>PowerPoint 簡報</vt:lpstr>
      <vt:lpstr>PowerPoint 簡報</vt:lpstr>
      <vt:lpstr>PowerPoint 簡報</vt:lpstr>
      <vt:lpstr>PowerPoint 簡報</vt:lpstr>
      <vt:lpstr>PowerPoint 簡報</vt:lpstr>
      <vt:lpstr>PowerPoint 簡報</vt:lpstr>
      <vt:lpstr>免試入學超額比序說明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國中教育會考網站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ccp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臺北市立木柵高級工業職業學校</dc:title>
  <dc:creator>ccp</dc:creator>
  <cp:lastModifiedBy>Administrator</cp:lastModifiedBy>
  <cp:revision>1540</cp:revision>
  <dcterms:created xsi:type="dcterms:W3CDTF">2005-06-02T13:01:42Z</dcterms:created>
  <dcterms:modified xsi:type="dcterms:W3CDTF">2021-02-25T05:38:20Z</dcterms:modified>
</cp:coreProperties>
</file>