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89" r:id="rId2"/>
    <p:sldId id="354" r:id="rId3"/>
    <p:sldId id="356" r:id="rId4"/>
    <p:sldId id="355" r:id="rId5"/>
    <p:sldId id="357" r:id="rId6"/>
    <p:sldId id="317" r:id="rId7"/>
    <p:sldId id="337" r:id="rId8"/>
    <p:sldId id="343" r:id="rId9"/>
    <p:sldId id="350" r:id="rId10"/>
    <p:sldId id="344" r:id="rId11"/>
    <p:sldId id="358" r:id="rId12"/>
    <p:sldId id="305" r:id="rId13"/>
    <p:sldId id="351" r:id="rId14"/>
    <p:sldId id="353" r:id="rId15"/>
    <p:sldId id="352" r:id="rId16"/>
  </p:sldIdLst>
  <p:sldSz cx="9144000" cy="6858000" type="screen4x3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7680"/>
    <a:srgbClr val="F68C2D"/>
    <a:srgbClr val="0F5E8C"/>
    <a:srgbClr val="1FBDC8"/>
    <a:srgbClr val="ED4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5" autoAdjust="0"/>
  </p:normalViewPr>
  <p:slideViewPr>
    <p:cSldViewPr snapToGrid="0" showGuides="1">
      <p:cViewPr varScale="1">
        <p:scale>
          <a:sx n="105" d="100"/>
          <a:sy n="105" d="100"/>
        </p:scale>
        <p:origin x="1716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6C2E42-BFCC-40EA-8993-81C8A1AA4EEE}" type="datetimeFigureOut">
              <a:rPr lang="zh-CN" altLang="en-US" smtClean="0"/>
              <a:t>2020/4/16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C04B92-5184-4370-883C-D72A6DD2061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668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489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868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0834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174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571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3946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397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787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956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114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556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830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4151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136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C04B92-5184-4370-883C-D72A6DD2061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221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599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7371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6567488" y="1397000"/>
            <a:ext cx="1695450" cy="4019550"/>
          </a:xfrm>
          <a:custGeom>
            <a:avLst/>
            <a:gdLst>
              <a:gd name="connsiteX0" fmla="*/ 0 w 2260600"/>
              <a:gd name="connsiteY0" fmla="*/ 0 h 4019550"/>
              <a:gd name="connsiteX1" fmla="*/ 2260600 w 2260600"/>
              <a:gd name="connsiteY1" fmla="*/ 0 h 4019550"/>
              <a:gd name="connsiteX2" fmla="*/ 2260600 w 2260600"/>
              <a:gd name="connsiteY2" fmla="*/ 4019550 h 4019550"/>
              <a:gd name="connsiteX3" fmla="*/ 0 w 2260600"/>
              <a:gd name="connsiteY3" fmla="*/ 4019550 h 401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0600" h="4019550">
                <a:moveTo>
                  <a:pt x="0" y="0"/>
                </a:moveTo>
                <a:lnTo>
                  <a:pt x="2260600" y="0"/>
                </a:lnTo>
                <a:lnTo>
                  <a:pt x="2260600" y="4019550"/>
                </a:lnTo>
                <a:lnTo>
                  <a:pt x="0" y="4019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474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026538" y="2087743"/>
            <a:ext cx="2105282" cy="3520579"/>
          </a:xfrm>
          <a:custGeom>
            <a:avLst/>
            <a:gdLst>
              <a:gd name="connsiteX0" fmla="*/ 0 w 2807042"/>
              <a:gd name="connsiteY0" fmla="*/ 0 h 3520579"/>
              <a:gd name="connsiteX1" fmla="*/ 2807042 w 2807042"/>
              <a:gd name="connsiteY1" fmla="*/ 0 h 3520579"/>
              <a:gd name="connsiteX2" fmla="*/ 2807042 w 2807042"/>
              <a:gd name="connsiteY2" fmla="*/ 3520579 h 3520579"/>
              <a:gd name="connsiteX3" fmla="*/ 0 w 2807042"/>
              <a:gd name="connsiteY3" fmla="*/ 3520579 h 352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7042" h="3520579">
                <a:moveTo>
                  <a:pt x="0" y="0"/>
                </a:moveTo>
                <a:lnTo>
                  <a:pt x="2807042" y="0"/>
                </a:lnTo>
                <a:lnTo>
                  <a:pt x="2807042" y="3520579"/>
                </a:lnTo>
                <a:lnTo>
                  <a:pt x="0" y="35205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029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55116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2905645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 dirty="0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4661249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411779" y="2983847"/>
            <a:ext cx="1569081" cy="2102807"/>
          </a:xfrm>
          <a:custGeom>
            <a:avLst/>
            <a:gdLst>
              <a:gd name="connsiteX0" fmla="*/ 0 w 2092108"/>
              <a:gd name="connsiteY0" fmla="*/ 0 h 2102807"/>
              <a:gd name="connsiteX1" fmla="*/ 2092108 w 2092108"/>
              <a:gd name="connsiteY1" fmla="*/ 0 h 2102807"/>
              <a:gd name="connsiteX2" fmla="*/ 2092108 w 2092108"/>
              <a:gd name="connsiteY2" fmla="*/ 2102807 h 2102807"/>
              <a:gd name="connsiteX3" fmla="*/ 0 w 2092108"/>
              <a:gd name="connsiteY3" fmla="*/ 2102807 h 2102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108" h="2102807">
                <a:moveTo>
                  <a:pt x="0" y="0"/>
                </a:moveTo>
                <a:lnTo>
                  <a:pt x="2092108" y="0"/>
                </a:lnTo>
                <a:lnTo>
                  <a:pt x="2092108" y="2102807"/>
                </a:lnTo>
                <a:lnTo>
                  <a:pt x="0" y="210280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137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5219545" y="3034574"/>
            <a:ext cx="2624481" cy="2216665"/>
          </a:xfrm>
          <a:custGeom>
            <a:avLst/>
            <a:gdLst>
              <a:gd name="connsiteX0" fmla="*/ 0 w 3499308"/>
              <a:gd name="connsiteY0" fmla="*/ 0 h 2216665"/>
              <a:gd name="connsiteX1" fmla="*/ 3499308 w 3499308"/>
              <a:gd name="connsiteY1" fmla="*/ 0 h 2216665"/>
              <a:gd name="connsiteX2" fmla="*/ 3499308 w 3499308"/>
              <a:gd name="connsiteY2" fmla="*/ 2216665 h 2216665"/>
              <a:gd name="connsiteX3" fmla="*/ 0 w 3499308"/>
              <a:gd name="connsiteY3" fmla="*/ 2216665 h 221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9308" h="2216665">
                <a:moveTo>
                  <a:pt x="0" y="0"/>
                </a:moveTo>
                <a:lnTo>
                  <a:pt x="3499308" y="0"/>
                </a:lnTo>
                <a:lnTo>
                  <a:pt x="3499308" y="2216665"/>
                </a:lnTo>
                <a:lnTo>
                  <a:pt x="0" y="2216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303579" y="3034574"/>
            <a:ext cx="2624481" cy="2216665"/>
          </a:xfrm>
          <a:custGeom>
            <a:avLst/>
            <a:gdLst>
              <a:gd name="connsiteX0" fmla="*/ 0 w 3499308"/>
              <a:gd name="connsiteY0" fmla="*/ 0 h 2216665"/>
              <a:gd name="connsiteX1" fmla="*/ 3499308 w 3499308"/>
              <a:gd name="connsiteY1" fmla="*/ 0 h 2216665"/>
              <a:gd name="connsiteX2" fmla="*/ 3499308 w 3499308"/>
              <a:gd name="connsiteY2" fmla="*/ 2216665 h 2216665"/>
              <a:gd name="connsiteX3" fmla="*/ 0 w 3499308"/>
              <a:gd name="connsiteY3" fmla="*/ 2216665 h 2216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9308" h="2216665">
                <a:moveTo>
                  <a:pt x="0" y="0"/>
                </a:moveTo>
                <a:lnTo>
                  <a:pt x="3499308" y="0"/>
                </a:lnTo>
                <a:lnTo>
                  <a:pt x="3499308" y="2216665"/>
                </a:lnTo>
                <a:lnTo>
                  <a:pt x="0" y="2216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140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36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67" r:id="rId4"/>
    <p:sldLayoutId id="2147483666" r:id="rId5"/>
    <p:sldLayoutId id="2147483665" r:id="rId6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7993" y="1259105"/>
            <a:ext cx="6057900" cy="449218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64114" y="3299621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685800">
              <a:defRPr/>
            </a:pPr>
            <a:r>
              <a:rPr lang="zh-TW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/>
                <a:ea typeface="微软雅黑"/>
              </a:rPr>
              <a:t>輔導處</a:t>
            </a:r>
            <a:endParaRPr lang="zh-CN" altLang="en-US" sz="3200" dirty="0">
              <a:solidFill>
                <a:prstClr val="black">
                  <a:lumMod val="85000"/>
                  <a:lumOff val="15000"/>
                </a:prstClr>
              </a:solidFill>
              <a:latin typeface="Arial"/>
              <a:ea typeface="微软雅黑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56337" y="2668644"/>
            <a:ext cx="203132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685800">
              <a:defRPr/>
            </a:pPr>
            <a:r>
              <a:rPr lang="zh-TW" altLang="en-US" sz="3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ea typeface="微软雅黑"/>
              </a:rPr>
              <a:t>導師會報</a:t>
            </a:r>
            <a:endParaRPr lang="zh-CN" altLang="en-US" sz="3600" dirty="0">
              <a:solidFill>
                <a:prstClr val="black">
                  <a:lumMod val="85000"/>
                  <a:lumOff val="15000"/>
                </a:prstClr>
              </a:solidFill>
              <a:latin typeface="Century Gothic" panose="020B0502020202020204" pitchFamily="34" charset="0"/>
              <a:ea typeface="微软雅黑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044409" y="3958261"/>
            <a:ext cx="1055179" cy="288968"/>
            <a:chOff x="5518150" y="4118363"/>
            <a:chExt cx="1155700" cy="258376"/>
          </a:xfrm>
        </p:grpSpPr>
        <p:sp>
          <p:nvSpPr>
            <p:cNvPr id="9" name="圆角矩形 8"/>
            <p:cNvSpPr/>
            <p:nvPr/>
          </p:nvSpPr>
          <p:spPr>
            <a:xfrm>
              <a:off x="5518150" y="4118363"/>
              <a:ext cx="1155700" cy="258376"/>
            </a:xfrm>
            <a:prstGeom prst="roundRect">
              <a:avLst>
                <a:gd name="adj" fmla="val 50000"/>
              </a:avLst>
            </a:prstGeom>
            <a:solidFill>
              <a:srgbClr val="E17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350">
                <a:solidFill>
                  <a:prstClr val="white"/>
                </a:solidFill>
                <a:latin typeface="Arial"/>
                <a:ea typeface="微软雅黑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689679" y="4148240"/>
              <a:ext cx="778132" cy="227035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 defTabSz="685800">
                <a:defRPr/>
              </a:pPr>
              <a:r>
                <a:rPr lang="en-US" altLang="zh-CN" sz="105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Century Gothic" panose="020B0502020202020204" pitchFamily="34" charset="0"/>
                </a:rPr>
                <a:t>109.4.17</a:t>
              </a:r>
              <a:endParaRPr lang="en-US" altLang="zh-CN" sz="105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63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532778" y="124868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技藝教育課程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315" y="152074"/>
            <a:ext cx="1038681" cy="77022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4932" y="1311330"/>
            <a:ext cx="4031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31B6FD"/>
              </a:buClr>
              <a:buSzPct val="100000"/>
            </a:pPr>
            <a:r>
              <a:rPr lang="en-US" altLang="zh-TW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109</a:t>
            </a:r>
            <a:r>
              <a:rPr lang="zh-TW" altLang="zh-TW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學年度技藝</a:t>
            </a:r>
            <a:r>
              <a:rPr lang="zh-TW" altLang="en-US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教育課程遴選</a:t>
            </a:r>
            <a:endParaRPr lang="en-US" altLang="zh-TW" sz="2400" b="1" dirty="0">
              <a:solidFill>
                <a:srgbClr val="073E87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055267"/>
              </p:ext>
            </p:extLst>
          </p:nvPr>
        </p:nvGraphicFramePr>
        <p:xfrm>
          <a:off x="569236" y="1985652"/>
          <a:ext cx="8254724" cy="3371960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2910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24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tx1"/>
                          </a:solidFill>
                          <a:effectLst/>
                        </a:rPr>
                        <a:t>時間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ndar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</a:rPr>
                        <a:t>項目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53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4/17(</a:t>
                      </a:r>
                      <a:r>
                        <a:rPr lang="zh-TW" altLang="en-US" sz="2200" b="1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五</a:t>
                      </a:r>
                      <a:r>
                        <a:rPr lang="en-US" altLang="zh-TW" sz="2200" b="1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八年級導師技藝教育遴選說明</a:t>
                      </a:r>
                      <a:r>
                        <a:rPr lang="en-US" altLang="zh-TW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(</a:t>
                      </a:r>
                      <a:r>
                        <a:rPr lang="zh-TW" altLang="en-US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書面</a:t>
                      </a:r>
                      <a:r>
                        <a:rPr lang="en-US" altLang="zh-TW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917482"/>
                  </a:ext>
                </a:extLst>
              </a:tr>
              <a:tr h="47153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4/29(</a:t>
                      </a:r>
                      <a:r>
                        <a:rPr lang="zh-TW" altLang="en-US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三</a:t>
                      </a:r>
                      <a:r>
                        <a:rPr lang="en-US" altLang="zh-TW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)18:30-21:00</a:t>
                      </a:r>
                      <a:endParaRPr lang="en-US" altLang="zh-TW" sz="2200" b="0" kern="100" dirty="0" smtClean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技藝教育遴選說明會</a:t>
                      </a:r>
                      <a:r>
                        <a:rPr lang="en-US" altLang="zh-TW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(</a:t>
                      </a:r>
                      <a:r>
                        <a:rPr lang="zh-TW" altLang="en-US" sz="2200" kern="100" baseline="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八年級</a:t>
                      </a:r>
                      <a:r>
                        <a:rPr lang="zh-TW" altLang="en-US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家長學生</a:t>
                      </a:r>
                      <a:r>
                        <a:rPr lang="en-US" altLang="zh-TW" sz="2200" kern="100" noProof="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en-US" altLang="zh-TW" sz="2200" kern="100" noProof="0" dirty="0" smtClean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7377"/>
                  </a:ext>
                </a:extLst>
              </a:tr>
              <a:tr h="47153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5/6(</a:t>
                      </a:r>
                      <a:r>
                        <a:rPr lang="zh-TW" altLang="en-US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三</a:t>
                      </a: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)12:30</a:t>
                      </a:r>
                      <a:r>
                        <a:rPr lang="zh-TW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前</a:t>
                      </a:r>
                      <a:endParaRPr lang="en-US" altLang="zh-TW" sz="2200" b="0" kern="100" dirty="0" smtClean="0">
                        <a:solidFill>
                          <a:schemeClr val="bg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學生繳交報名表件</a:t>
                      </a:r>
                      <a:endParaRPr lang="zh-TW" altLang="zh-TW" sz="2200" kern="1200" dirty="0" smtClean="0">
                        <a:solidFill>
                          <a:schemeClr val="dk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539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5/11(</a:t>
                      </a:r>
                      <a:r>
                        <a:rPr lang="zh-TW" altLang="en-US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一</a:t>
                      </a: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 12:30</a:t>
                      </a:r>
                      <a:endParaRPr lang="zh-TW" altLang="zh-TW" sz="2200" b="0" kern="1200" dirty="0" smtClean="0">
                        <a:solidFill>
                          <a:schemeClr val="bg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u="none" strike="noStrike" kern="1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技藝教育學生遴薦及輔導會</a:t>
                      </a:r>
                      <a:endParaRPr kumimoji="0" lang="en-US" altLang="zh-TW" sz="22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344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5/13(</a:t>
                      </a:r>
                      <a:r>
                        <a:rPr lang="zh-TW" altLang="en-US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三</a:t>
                      </a: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altLang="zh-TW" sz="2200" b="0" kern="1200" dirty="0" smtClean="0">
                        <a:solidFill>
                          <a:schemeClr val="bg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公布「初步錄取通知」、學生領取「職群確認書」</a:t>
                      </a:r>
                      <a:endParaRPr lang="zh-TW" altLang="zh-TW" sz="2200" kern="1200" dirty="0" smtClean="0">
                        <a:solidFill>
                          <a:schemeClr val="dk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270152"/>
                  </a:ext>
                </a:extLst>
              </a:tr>
              <a:tr h="510444"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5/15(</a:t>
                      </a:r>
                      <a:r>
                        <a:rPr lang="zh-TW" altLang="en-US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五</a:t>
                      </a:r>
                      <a:r>
                        <a:rPr lang="en-US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  12:30</a:t>
                      </a:r>
                      <a:r>
                        <a:rPr lang="zh-TW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前</a:t>
                      </a:r>
                      <a:endParaRPr lang="zh-TW" altLang="zh-TW" sz="2200" b="0" kern="1200" dirty="0" smtClean="0">
                        <a:solidFill>
                          <a:schemeClr val="bg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200" kern="12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學生繳回「職群確認書」，正式錄取</a:t>
                      </a:r>
                      <a:endParaRPr lang="zh-TW" altLang="zh-TW" sz="2200" kern="1200" dirty="0" smtClean="0">
                        <a:solidFill>
                          <a:schemeClr val="dk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794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30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111000" y="284889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dirty="0">
                <a:latin typeface="文鼎粗圓" pitchFamily="49" charset="-120"/>
                <a:ea typeface="文鼎粗圓" pitchFamily="49" charset="-120"/>
              </a:rPr>
              <a:t>九年級身障生適性安置</a:t>
            </a:r>
            <a:r>
              <a:rPr lang="zh-TW" altLang="en-US" sz="3200" dirty="0" smtClean="0">
                <a:latin typeface="文鼎粗圓" pitchFamily="49" charset="-120"/>
                <a:ea typeface="文鼎粗圓" pitchFamily="49" charset="-120"/>
              </a:rPr>
              <a:t>輔導</a:t>
            </a:r>
            <a:endParaRPr lang="zh-TW" altLang="en-US" sz="3200" dirty="0">
              <a:latin typeface="文鼎粗圓" pitchFamily="49" charset="-120"/>
              <a:ea typeface="文鼎粗圓" pitchFamily="49" charset="-120"/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F68C2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05708" y="1505655"/>
            <a:ext cx="7859606" cy="169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智障類學生升學綜合職能科（高職特教班）：</a:t>
            </a:r>
            <a:endParaRPr lang="en-US" altLang="zh-TW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  </a:t>
            </a:r>
            <a:r>
              <a:rPr lang="zh-TW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能力評估測驗：</a:t>
            </a:r>
            <a:endParaRPr lang="en-US" altLang="zh-TW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  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4/11(</a:t>
            </a:r>
            <a:r>
              <a:rPr lang="zh-TW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六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林口新北特教學校舉行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  </a:t>
            </a:r>
            <a:r>
              <a:rPr lang="en-US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4/17(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五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公告切截</a:t>
            </a:r>
            <a:r>
              <a:rPr lang="zh-TW" altLang="zh-TW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分數</a:t>
            </a:r>
            <a:endParaRPr lang="zh-TW" altLang="zh-TW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67654" y="4555614"/>
            <a:ext cx="83574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4-5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月進行疑似身障生篩選、及依公文時程為疑似身障學生提報鑑定安置，若有行政同仁發現疑似身障學生也請協助通知特</a:t>
            </a:r>
            <a:r>
              <a:rPr lang="zh-TW" altLang="en-US" sz="220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教</a:t>
            </a:r>
            <a:r>
              <a:rPr lang="zh-TW" altLang="en-US" sz="220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組</a:t>
            </a:r>
            <a:endParaRPr lang="en-US" altLang="zh-TW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en-US" sz="2200" dirty="0" smtClean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月初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會進行</a:t>
            </a:r>
            <a:r>
              <a:rPr lang="en-US" altLang="zh-TW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10902</a:t>
            </a:r>
            <a:r>
              <a:rPr lang="zh-TW" altLang="en-US" sz="2200" dirty="0">
                <a:solidFill>
                  <a:prstClr val="black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梯的提報鑑定安置工作</a:t>
            </a:r>
            <a:endParaRPr lang="en-US" altLang="zh-TW" sz="2200" dirty="0">
              <a:solidFill>
                <a:prstClr val="black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12" name="文本框 25"/>
          <p:cNvSpPr txBox="1"/>
          <p:nvPr/>
        </p:nvSpPr>
        <p:spPr>
          <a:xfrm>
            <a:off x="1501956" y="3641571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dirty="0">
                <a:latin typeface="文鼎粗圓" pitchFamily="49" charset="-120"/>
                <a:ea typeface="文鼎粗圓" pitchFamily="49" charset="-120"/>
              </a:rPr>
              <a:t>鑑定安置</a:t>
            </a:r>
          </a:p>
        </p:txBody>
      </p:sp>
      <p:pic>
        <p:nvPicPr>
          <p:cNvPr id="16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3593945"/>
            <a:ext cx="1038681" cy="77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501956" y="281184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藝術才能音樂班</a:t>
            </a: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F68C2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8754" y="4315964"/>
            <a:ext cx="69428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國中藝才音樂班招生鑑定</a:t>
            </a:r>
            <a:endParaRPr lang="en-US" altLang="zh-TW" sz="2400" b="1" dirty="0">
              <a:solidFill>
                <a:srgbClr val="073E87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zh-TW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術科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測驗</a:t>
            </a:r>
            <a:r>
              <a:rPr lang="zh-TW" altLang="zh-TW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申請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日期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：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8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三）至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五</a:t>
            </a:r>
            <a:r>
              <a:rPr lang="en-US" altLang="zh-TW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，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地點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：力行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樓一樓音樂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教室</a:t>
            </a:r>
            <a:endParaRPr lang="en-US" altLang="zh-TW" sz="2200" dirty="0" smtClean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zh-TW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術科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測驗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：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25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六</a:t>
            </a:r>
            <a:r>
              <a:rPr lang="en-US" altLang="zh-TW" sz="220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 </a:t>
            </a:r>
            <a:r>
              <a:rPr lang="zh-TW" altLang="en-US" sz="220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感謝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協助支援的同仁們</a:t>
            </a:r>
            <a:endParaRPr lang="en-US" altLang="zh-TW" sz="2200" dirty="0" smtClean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endParaRPr lang="zh-TW" altLang="en-US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934718"/>
              </p:ext>
            </p:extLst>
          </p:nvPr>
        </p:nvGraphicFramePr>
        <p:xfrm>
          <a:off x="907242" y="1886700"/>
          <a:ext cx="7303921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359">
                  <a:extLst>
                    <a:ext uri="{9D8B030D-6E8A-4147-A177-3AD203B41FA5}">
                      <a16:colId xmlns:a16="http://schemas.microsoft.com/office/drawing/2014/main" val="2847323896"/>
                    </a:ext>
                  </a:extLst>
                </a:gridCol>
                <a:gridCol w="2549775">
                  <a:extLst>
                    <a:ext uri="{9D8B030D-6E8A-4147-A177-3AD203B41FA5}">
                      <a16:colId xmlns:a16="http://schemas.microsoft.com/office/drawing/2014/main" val="319081744"/>
                    </a:ext>
                  </a:extLst>
                </a:gridCol>
                <a:gridCol w="1656160">
                  <a:extLst>
                    <a:ext uri="{9D8B030D-6E8A-4147-A177-3AD203B41FA5}">
                      <a16:colId xmlns:a16="http://schemas.microsoft.com/office/drawing/2014/main" val="2980961471"/>
                    </a:ext>
                  </a:extLst>
                </a:gridCol>
                <a:gridCol w="1636627">
                  <a:extLst>
                    <a:ext uri="{9D8B030D-6E8A-4147-A177-3AD203B41FA5}">
                      <a16:colId xmlns:a16="http://schemas.microsoft.com/office/drawing/2014/main" val="2159493696"/>
                    </a:ext>
                  </a:extLst>
                </a:gridCol>
              </a:tblGrid>
              <a:tr h="28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日期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項目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參賽學生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評定等第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9920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3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月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20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(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五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小提琴獨奏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-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國中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A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組  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823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林勇樟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優等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3276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3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月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22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(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altLang="en-US" sz="180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二胡獨奏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-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國中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A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組  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921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葉耘至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優等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456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3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月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23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(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一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altLang="en-US" sz="180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鋼琴獨奏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-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國中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A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組 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921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陳永奕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甲等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014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3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月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29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(</a:t>
                      </a:r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altLang="en-US" sz="1800" dirty="0" smtClean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中提琴獨奏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-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國中</a:t>
                      </a:r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A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組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921</a:t>
                      </a:r>
                      <a:r>
                        <a:rPr lang="zh-TW" alt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丁卉妤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特優</a:t>
                      </a:r>
                      <a:r>
                        <a:rPr lang="en-US" altLang="zh-TW" sz="1800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(</a:t>
                      </a:r>
                      <a:r>
                        <a:rPr lang="zh-TW" altLang="en-US" sz="180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第二名</a:t>
                      </a:r>
                      <a:r>
                        <a:rPr lang="en-US" altLang="zh-TW" sz="180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altLang="en-US" sz="1800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831219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918754" y="1140631"/>
            <a:ext cx="69428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108</a:t>
            </a:r>
            <a:r>
              <a:rPr lang="zh-TW" altLang="en-US" sz="2400" b="1" dirty="0">
                <a:solidFill>
                  <a:srgbClr val="073E87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學年度全國學生音樂比賽</a:t>
            </a:r>
            <a:endParaRPr lang="en-US" altLang="zh-TW" sz="2400" b="1" dirty="0">
              <a:solidFill>
                <a:srgbClr val="073E87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endParaRPr lang="zh-TW" altLang="en-US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636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ïšḻïďê-Rectangle 2"/>
          <p:cNvSpPr/>
          <p:nvPr/>
        </p:nvSpPr>
        <p:spPr>
          <a:xfrm>
            <a:off x="103556" y="38831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" name="ïšḻïďê-Rectangle 3"/>
          <p:cNvSpPr/>
          <p:nvPr/>
        </p:nvSpPr>
        <p:spPr>
          <a:xfrm>
            <a:off x="2375293" y="38831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7" name="ïšḻïďê-Rectangle 4"/>
          <p:cNvSpPr/>
          <p:nvPr/>
        </p:nvSpPr>
        <p:spPr>
          <a:xfrm>
            <a:off x="4633817" y="38831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9" name="ïšḻïďê-Rectangle 5"/>
          <p:cNvSpPr/>
          <p:nvPr/>
        </p:nvSpPr>
        <p:spPr>
          <a:xfrm>
            <a:off x="6868979" y="38831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pic>
        <p:nvPicPr>
          <p:cNvPr id="3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" y="874468"/>
            <a:ext cx="2183582" cy="1556860"/>
          </a:xfrm>
        </p:spPr>
      </p:pic>
      <p:pic>
        <p:nvPicPr>
          <p:cNvPr id="39" name="图片占位符 38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245" y="874469"/>
            <a:ext cx="2183582" cy="1582468"/>
          </a:xfrm>
        </p:spPr>
      </p:pic>
      <p:pic>
        <p:nvPicPr>
          <p:cNvPr id="40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152" y="874468"/>
            <a:ext cx="2169199" cy="1655405"/>
          </a:xfrm>
        </p:spPr>
      </p:pic>
      <p:sp>
        <p:nvSpPr>
          <p:cNvPr id="45" name="ïšḻïďê-Rectangle 2"/>
          <p:cNvSpPr/>
          <p:nvPr/>
        </p:nvSpPr>
        <p:spPr>
          <a:xfrm>
            <a:off x="100508" y="369539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9" name="ïšḻïďê-Rectangle 3"/>
          <p:cNvSpPr/>
          <p:nvPr/>
        </p:nvSpPr>
        <p:spPr>
          <a:xfrm>
            <a:off x="2372245" y="369539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0" name="ïšḻïďê-Rectangle 4"/>
          <p:cNvSpPr/>
          <p:nvPr/>
        </p:nvSpPr>
        <p:spPr>
          <a:xfrm>
            <a:off x="4630769" y="369539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1" name="ïšḻïďê-Rectangle 5"/>
          <p:cNvSpPr/>
          <p:nvPr/>
        </p:nvSpPr>
        <p:spPr>
          <a:xfrm>
            <a:off x="6865931" y="369539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pic>
        <p:nvPicPr>
          <p:cNvPr id="27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114" y="874468"/>
            <a:ext cx="2183399" cy="1655405"/>
          </a:xfrm>
        </p:spPr>
      </p:pic>
      <p:pic>
        <p:nvPicPr>
          <p:cNvPr id="2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" y="4217505"/>
            <a:ext cx="2183582" cy="1645055"/>
          </a:xfrm>
        </p:spPr>
      </p:pic>
      <p:pic>
        <p:nvPicPr>
          <p:cNvPr id="29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57" y="4217505"/>
            <a:ext cx="2183962" cy="1645055"/>
          </a:xfrm>
        </p:spPr>
      </p:pic>
      <p:sp>
        <p:nvSpPr>
          <p:cNvPr id="36" name="文本框 31"/>
          <p:cNvSpPr txBox="1"/>
          <p:nvPr/>
        </p:nvSpPr>
        <p:spPr>
          <a:xfrm>
            <a:off x="914952" y="2584108"/>
            <a:ext cx="284753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3/2</a:t>
            </a:r>
            <a:r>
              <a:rPr lang="zh-TW" altLang="en-US" dirty="0" smtClean="0">
                <a:latin typeface="Century Gothic" panose="020B0502020202020204" pitchFamily="34" charset="0"/>
              </a:rPr>
              <a:t>技藝教育課程行前說明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sp>
        <p:nvSpPr>
          <p:cNvPr id="20" name="文本框 31"/>
          <p:cNvSpPr txBox="1"/>
          <p:nvPr/>
        </p:nvSpPr>
        <p:spPr>
          <a:xfrm>
            <a:off x="5468575" y="2584108"/>
            <a:ext cx="284753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3/6</a:t>
            </a:r>
            <a:r>
              <a:rPr lang="zh-TW" altLang="en-US" dirty="0" smtClean="0">
                <a:latin typeface="Century Gothic" panose="020B0502020202020204" pitchFamily="34" charset="0"/>
              </a:rPr>
              <a:t>九導適性入學宣導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sp>
        <p:nvSpPr>
          <p:cNvPr id="22" name="文本框 31"/>
          <p:cNvSpPr txBox="1"/>
          <p:nvPr/>
        </p:nvSpPr>
        <p:spPr>
          <a:xfrm>
            <a:off x="2568845" y="5989732"/>
            <a:ext cx="4974955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3/13</a:t>
            </a:r>
            <a:r>
              <a:rPr lang="zh-TW" altLang="en-US" dirty="0" smtClean="0">
                <a:latin typeface="Century Gothic" panose="020B0502020202020204" pitchFamily="34" charset="0"/>
              </a:rPr>
              <a:t>專輔宣導</a:t>
            </a:r>
            <a:r>
              <a:rPr lang="en-US" altLang="zh-TW" dirty="0" smtClean="0">
                <a:latin typeface="Century Gothic" panose="020B0502020202020204" pitchFamily="34" charset="0"/>
              </a:rPr>
              <a:t>-</a:t>
            </a:r>
            <a:r>
              <a:rPr lang="zh-TW" altLang="en-US" dirty="0" smtClean="0">
                <a:latin typeface="Century Gothic" panose="020B0502020202020204" pitchFamily="34" charset="0"/>
              </a:rPr>
              <a:t>都市傳說之不可能是我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43983" y="3977640"/>
            <a:ext cx="4405530" cy="19377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959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ïšḻïďê-Rectangle 2"/>
          <p:cNvSpPr/>
          <p:nvPr/>
        </p:nvSpPr>
        <p:spPr>
          <a:xfrm>
            <a:off x="103556" y="38831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" name="ïšḻïďê-Rectangle 3"/>
          <p:cNvSpPr/>
          <p:nvPr/>
        </p:nvSpPr>
        <p:spPr>
          <a:xfrm>
            <a:off x="2375293" y="38831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7" name="ïšḻïďê-Rectangle 4"/>
          <p:cNvSpPr/>
          <p:nvPr/>
        </p:nvSpPr>
        <p:spPr>
          <a:xfrm>
            <a:off x="4633817" y="38831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9" name="ïšḻïďê-Rectangle 5"/>
          <p:cNvSpPr/>
          <p:nvPr/>
        </p:nvSpPr>
        <p:spPr>
          <a:xfrm>
            <a:off x="6868979" y="38831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5" name="ïšḻïďê-Rectangle 2"/>
          <p:cNvSpPr/>
          <p:nvPr/>
        </p:nvSpPr>
        <p:spPr>
          <a:xfrm>
            <a:off x="100508" y="369539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9" name="ïšḻïďê-Rectangle 3"/>
          <p:cNvSpPr/>
          <p:nvPr/>
        </p:nvSpPr>
        <p:spPr>
          <a:xfrm>
            <a:off x="2372245" y="369539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0" name="ïšḻïďê-Rectangle 4"/>
          <p:cNvSpPr/>
          <p:nvPr/>
        </p:nvSpPr>
        <p:spPr>
          <a:xfrm>
            <a:off x="4630769" y="369539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1" name="ïšḻïďê-Rectangle 5"/>
          <p:cNvSpPr/>
          <p:nvPr/>
        </p:nvSpPr>
        <p:spPr>
          <a:xfrm>
            <a:off x="6865931" y="369539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pic>
        <p:nvPicPr>
          <p:cNvPr id="2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96" y="879470"/>
            <a:ext cx="2183582" cy="1636947"/>
          </a:xfrm>
          <a:prstGeom prst="rect">
            <a:avLst/>
          </a:prstGeom>
        </p:spPr>
      </p:pic>
      <p:pic>
        <p:nvPicPr>
          <p:cNvPr id="29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57" y="4225329"/>
            <a:ext cx="2183961" cy="1637232"/>
          </a:xfrm>
        </p:spPr>
      </p:pic>
      <p:sp>
        <p:nvSpPr>
          <p:cNvPr id="20" name="文本框 31"/>
          <p:cNvSpPr txBox="1"/>
          <p:nvPr/>
        </p:nvSpPr>
        <p:spPr>
          <a:xfrm>
            <a:off x="4539951" y="3190300"/>
            <a:ext cx="475436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3/25</a:t>
            </a:r>
            <a:r>
              <a:rPr lang="zh-TW" altLang="en-US" dirty="0" smtClean="0">
                <a:latin typeface="Century Gothic" panose="020B0502020202020204" pitchFamily="34" charset="0"/>
              </a:rPr>
              <a:t>中信國小宣導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sp>
        <p:nvSpPr>
          <p:cNvPr id="22" name="文本框 31"/>
          <p:cNvSpPr txBox="1"/>
          <p:nvPr/>
        </p:nvSpPr>
        <p:spPr>
          <a:xfrm>
            <a:off x="221453" y="2496983"/>
            <a:ext cx="188166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1600" dirty="0" smtClean="0">
                <a:latin typeface="Century Gothic" panose="020B0502020202020204" pitchFamily="34" charset="0"/>
              </a:rPr>
              <a:t>3/16</a:t>
            </a:r>
            <a:r>
              <a:rPr lang="zh-TW" altLang="en-US" sz="1600" dirty="0" smtClean="0">
                <a:latin typeface="Century Gothic" panose="020B0502020202020204" pitchFamily="34" charset="0"/>
              </a:rPr>
              <a:t>家長職業分享</a:t>
            </a:r>
            <a:endParaRPr lang="en-US" altLang="zh-TW" sz="1600" dirty="0" smtClean="0">
              <a:latin typeface="Century Gothic" panose="020B0502020202020204" pitchFamily="34" charset="0"/>
            </a:endParaRPr>
          </a:p>
          <a:p>
            <a:r>
              <a:rPr lang="en-US" altLang="zh-TW" sz="1600" dirty="0" smtClean="0">
                <a:latin typeface="Century Gothic" panose="020B0502020202020204" pitchFamily="34" charset="0"/>
              </a:rPr>
              <a:t>-807(</a:t>
            </a:r>
            <a:r>
              <a:rPr lang="zh-TW" altLang="en-US" sz="1600" dirty="0" smtClean="0">
                <a:latin typeface="Century Gothic" panose="020B0502020202020204" pitchFamily="34" charset="0"/>
              </a:rPr>
              <a:t>消防員</a:t>
            </a:r>
            <a:r>
              <a:rPr lang="en-US" altLang="zh-TW" sz="1600" dirty="0" smtClean="0">
                <a:latin typeface="Century Gothic" panose="020B0502020202020204" pitchFamily="34" charset="0"/>
              </a:rPr>
              <a:t>)</a:t>
            </a:r>
            <a:endParaRPr lang="en-US" altLang="zh-CN" sz="1600" dirty="0">
              <a:latin typeface="Century Gothic" panose="020B0502020202020204" pitchFamily="34" charset="0"/>
            </a:endParaRPr>
          </a:p>
        </p:txBody>
      </p:sp>
      <p:sp>
        <p:nvSpPr>
          <p:cNvPr id="23" name="文本框 31"/>
          <p:cNvSpPr txBox="1"/>
          <p:nvPr/>
        </p:nvSpPr>
        <p:spPr>
          <a:xfrm>
            <a:off x="254791" y="5862561"/>
            <a:ext cx="2011890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3/17</a:t>
            </a:r>
            <a:r>
              <a:rPr lang="zh-TW" altLang="en-US" dirty="0" smtClean="0">
                <a:latin typeface="Century Gothic" panose="020B0502020202020204" pitchFamily="34" charset="0"/>
              </a:rPr>
              <a:t>期初特推會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pic>
        <p:nvPicPr>
          <p:cNvPr id="25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221" y="4225329"/>
            <a:ext cx="2157890" cy="1617688"/>
          </a:xfrm>
        </p:spPr>
      </p:pic>
      <p:pic>
        <p:nvPicPr>
          <p:cNvPr id="26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131" y="4202242"/>
            <a:ext cx="2183961" cy="1637232"/>
          </a:xfrm>
        </p:spPr>
      </p:pic>
      <p:pic>
        <p:nvPicPr>
          <p:cNvPr id="30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13" y="856169"/>
            <a:ext cx="2148435" cy="1593458"/>
          </a:xfrm>
        </p:spPr>
      </p:pic>
      <p:pic>
        <p:nvPicPr>
          <p:cNvPr id="40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0" y="4237444"/>
            <a:ext cx="2169199" cy="1593458"/>
          </a:xfrm>
        </p:spPr>
      </p:pic>
      <p:pic>
        <p:nvPicPr>
          <p:cNvPr id="21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245" y="856226"/>
            <a:ext cx="2183582" cy="1660319"/>
          </a:xfrm>
        </p:spPr>
      </p:pic>
      <p:pic>
        <p:nvPicPr>
          <p:cNvPr id="24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34" y="879471"/>
            <a:ext cx="2183582" cy="163694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541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ïšḻïďê-Rectangle 2"/>
          <p:cNvSpPr/>
          <p:nvPr/>
        </p:nvSpPr>
        <p:spPr>
          <a:xfrm>
            <a:off x="103556" y="38831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" name="ïšḻïďê-Rectangle 3"/>
          <p:cNvSpPr/>
          <p:nvPr/>
        </p:nvSpPr>
        <p:spPr>
          <a:xfrm>
            <a:off x="2375293" y="38831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7" name="ïšḻïďê-Rectangle 4"/>
          <p:cNvSpPr/>
          <p:nvPr/>
        </p:nvSpPr>
        <p:spPr>
          <a:xfrm>
            <a:off x="4633817" y="38831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9" name="ïšḻïďê-Rectangle 5"/>
          <p:cNvSpPr/>
          <p:nvPr/>
        </p:nvSpPr>
        <p:spPr>
          <a:xfrm>
            <a:off x="6868979" y="38831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pic>
        <p:nvPicPr>
          <p:cNvPr id="3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" y="874469"/>
            <a:ext cx="2183582" cy="1556860"/>
          </a:xfrm>
        </p:spPr>
      </p:pic>
      <p:pic>
        <p:nvPicPr>
          <p:cNvPr id="39" name="图片占位符 38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249" y="874467"/>
            <a:ext cx="2198578" cy="1556861"/>
          </a:xfrm>
        </p:spPr>
      </p:pic>
      <p:pic>
        <p:nvPicPr>
          <p:cNvPr id="40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152" y="874468"/>
            <a:ext cx="2169199" cy="1556860"/>
          </a:xfrm>
        </p:spPr>
      </p:pic>
      <p:sp>
        <p:nvSpPr>
          <p:cNvPr id="45" name="ïšḻïďê-Rectangle 2"/>
          <p:cNvSpPr/>
          <p:nvPr/>
        </p:nvSpPr>
        <p:spPr>
          <a:xfrm>
            <a:off x="100508" y="3695394"/>
            <a:ext cx="2183582" cy="2717906"/>
          </a:xfrm>
          <a:prstGeom prst="rect">
            <a:avLst/>
          </a:prstGeom>
          <a:solidFill>
            <a:srgbClr val="E17680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49" name="ïšḻïďê-Rectangle 3"/>
          <p:cNvSpPr/>
          <p:nvPr/>
        </p:nvSpPr>
        <p:spPr>
          <a:xfrm>
            <a:off x="2372245" y="3695393"/>
            <a:ext cx="2183582" cy="2717906"/>
          </a:xfrm>
          <a:prstGeom prst="rect">
            <a:avLst/>
          </a:prstGeom>
          <a:solidFill>
            <a:schemeClr val="accent2"/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0" name="ïšḻïďê-Rectangle 4"/>
          <p:cNvSpPr/>
          <p:nvPr/>
        </p:nvSpPr>
        <p:spPr>
          <a:xfrm>
            <a:off x="4630769" y="3695393"/>
            <a:ext cx="2183582" cy="27179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sp>
        <p:nvSpPr>
          <p:cNvPr id="51" name="ïšḻïďê-Rectangle 5"/>
          <p:cNvSpPr/>
          <p:nvPr/>
        </p:nvSpPr>
        <p:spPr>
          <a:xfrm>
            <a:off x="6865931" y="3695393"/>
            <a:ext cx="2183582" cy="27179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0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350"/>
          </a:p>
        </p:txBody>
      </p:sp>
      <p:pic>
        <p:nvPicPr>
          <p:cNvPr id="27" name="图片占位符 39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114" y="874467"/>
            <a:ext cx="2183399" cy="1556861"/>
          </a:xfrm>
        </p:spPr>
      </p:pic>
      <p:pic>
        <p:nvPicPr>
          <p:cNvPr id="28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8" y="4181547"/>
            <a:ext cx="2183582" cy="1681013"/>
          </a:xfrm>
        </p:spPr>
      </p:pic>
      <p:pic>
        <p:nvPicPr>
          <p:cNvPr id="29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557" y="4225329"/>
            <a:ext cx="2183962" cy="1637231"/>
          </a:xfrm>
        </p:spPr>
      </p:pic>
      <p:pic>
        <p:nvPicPr>
          <p:cNvPr id="34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82" y="4225328"/>
            <a:ext cx="2170369" cy="1637232"/>
          </a:xfrm>
        </p:spPr>
      </p:pic>
      <p:sp>
        <p:nvSpPr>
          <p:cNvPr id="20" name="文本框 31"/>
          <p:cNvSpPr txBox="1"/>
          <p:nvPr/>
        </p:nvSpPr>
        <p:spPr>
          <a:xfrm>
            <a:off x="1708620" y="3223041"/>
            <a:ext cx="6071064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dirty="0" smtClean="0">
                <a:latin typeface="Century Gothic" panose="020B0502020202020204" pitchFamily="34" charset="0"/>
              </a:rPr>
              <a:t>3/23-3/27</a:t>
            </a:r>
            <a:r>
              <a:rPr lang="zh-TW" altLang="en-US" dirty="0" smtClean="0">
                <a:latin typeface="Century Gothic" panose="020B0502020202020204" pitchFamily="34" charset="0"/>
              </a:rPr>
              <a:t>八年級職業類科體驗營</a:t>
            </a:r>
            <a:r>
              <a:rPr lang="en-US" altLang="zh-TW" dirty="0" smtClean="0">
                <a:latin typeface="Century Gothic" panose="020B0502020202020204" pitchFamily="34" charset="0"/>
              </a:rPr>
              <a:t>(</a:t>
            </a:r>
            <a:r>
              <a:rPr lang="zh-TW" altLang="en-US" dirty="0" smtClean="0">
                <a:latin typeface="Century Gothic" panose="020B0502020202020204" pitchFamily="34" charset="0"/>
              </a:rPr>
              <a:t>東海高中、康寧大學</a:t>
            </a:r>
            <a:r>
              <a:rPr lang="en-US" altLang="zh-TW" dirty="0" smtClean="0">
                <a:latin typeface="Century Gothic" panose="020B0502020202020204" pitchFamily="34" charset="0"/>
              </a:rPr>
              <a:t>)</a:t>
            </a:r>
            <a:endParaRPr lang="en-US" altLang="zh-CN" dirty="0">
              <a:latin typeface="Century Gothic" panose="020B0502020202020204" pitchFamily="34" charset="0"/>
            </a:endParaRPr>
          </a:p>
        </p:txBody>
      </p:sp>
      <p:pic>
        <p:nvPicPr>
          <p:cNvPr id="22" name="图片占位符 37"/>
          <p:cNvPicPr>
            <a:picLocks noGrp="1" noChangeAspect="1"/>
          </p:cNvPicPr>
          <p:nvPr>
            <p:ph type="pic" sz="quarter" idx="10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293" y="4225328"/>
            <a:ext cx="2160220" cy="163723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0665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1" t="6921" r="280" b="54109"/>
          <a:stretch/>
        </p:blipFill>
        <p:spPr>
          <a:xfrm>
            <a:off x="410997" y="1313834"/>
            <a:ext cx="8339811" cy="53025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77852" y="408396"/>
            <a:ext cx="7269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新北市因應疫情停課、復課之輔導策略</a:t>
            </a:r>
          </a:p>
        </p:txBody>
      </p:sp>
    </p:spTree>
    <p:extLst>
      <p:ext uri="{BB962C8B-B14F-4D97-AF65-F5344CB8AC3E}">
        <p14:creationId xmlns:p14="http://schemas.microsoft.com/office/powerpoint/2010/main" val="213342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177852" y="408396"/>
            <a:ext cx="7269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新北市因應疫情停課、復課之輔導策略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/>
          <a:srcRect t="46306" b="5749"/>
          <a:stretch/>
        </p:blipFill>
        <p:spPr>
          <a:xfrm>
            <a:off x="406315" y="1143896"/>
            <a:ext cx="8344494" cy="560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0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7" name="文本框 25"/>
          <p:cNvSpPr txBox="1"/>
          <p:nvPr/>
        </p:nvSpPr>
        <p:spPr>
          <a:xfrm>
            <a:off x="1501956" y="281184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安心輔導小叮嚀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8511" y="1107225"/>
            <a:ext cx="7552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000" kern="100" dirty="0">
                <a:latin typeface="文鼎細圓" panose="020F0309000000000000" pitchFamily="49" charset="-120"/>
                <a:ea typeface="文鼎細圓" panose="020F0309000000000000" pitchFamily="49" charset="-120"/>
                <a:cs typeface="Times New Roman" panose="02020603050405020304" pitchFamily="18" charset="0"/>
              </a:rPr>
              <a:t>學生因嚴重特殊傳染性肺炎，而有擔心、焦慮或不安，是很正常的心理反應。基於三級輔導的概念，請老師適時地協助學生因應嚴重特殊傳染性肺炎帶來的身心影響，必要時，請轉介輔導資源。</a:t>
            </a:r>
          </a:p>
        </p:txBody>
      </p:sp>
      <p:sp>
        <p:nvSpPr>
          <p:cNvPr id="8" name="矩形 7"/>
          <p:cNvSpPr/>
          <p:nvPr/>
        </p:nvSpPr>
        <p:spPr>
          <a:xfrm>
            <a:off x="720251" y="2191981"/>
            <a:ext cx="7552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0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提供</a:t>
            </a:r>
            <a:r>
              <a:rPr lang="zh-TW" altLang="en-US" sz="20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學生正確的防疫資訊、關心及瞭解學生受疫情影響的程度 </a:t>
            </a:r>
            <a:endParaRPr lang="zh-TW" altLang="en-US" sz="20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20251" y="2917216"/>
            <a:ext cx="81243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0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接納</a:t>
            </a:r>
            <a:r>
              <a:rPr lang="zh-TW" altLang="en-US" sz="20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學生的感受、陪伴學生面對及處理內在</a:t>
            </a:r>
            <a:r>
              <a:rPr lang="zh-TW" altLang="en-US" sz="20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焦慮</a:t>
            </a:r>
            <a:endParaRPr lang="en-US" altLang="zh-TW" sz="2000" b="1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zh-TW" altLang="en-US" sz="16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  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鼓勵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學生藉由健康的紓壓方式（如運動、從事自己的興趣等），緩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解疫情</a:t>
            </a:r>
            <a:endParaRPr lang="en-US" altLang="zh-TW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en-US" altLang="zh-TW" dirty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en-US" altLang="zh-TW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所帶來的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身心影響。</a:t>
            </a:r>
          </a:p>
        </p:txBody>
      </p:sp>
      <p:sp>
        <p:nvSpPr>
          <p:cNvPr id="10" name="矩形 9"/>
          <p:cNvSpPr/>
          <p:nvPr/>
        </p:nvSpPr>
        <p:spPr>
          <a:xfrm>
            <a:off x="720251" y="4154787"/>
            <a:ext cx="777225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sz="20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倘若</a:t>
            </a:r>
            <a:r>
              <a:rPr lang="zh-TW" altLang="en-US" sz="20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學生受嚴重特殊傳染性肺炎疫情影響，而有以下的情形，請轉介輔導</a:t>
            </a:r>
            <a:r>
              <a:rPr lang="zh-TW" altLang="en-US" sz="20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資源</a:t>
            </a:r>
            <a:endParaRPr lang="en-US" altLang="zh-TW" sz="2000" b="1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en-US" altLang="zh-TW" dirty="0">
                <a:latin typeface="文鼎細圓" panose="020F0309000000000000" pitchFamily="49" charset="-120"/>
                <a:ea typeface="文鼎細圓" panose="020F0309000000000000" pitchFamily="49" charset="-120"/>
              </a:rPr>
              <a:t>1.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持續一段時期的過度情緒反應：如無法放鬆、突然感到驚慌、情緒低落等。 </a:t>
            </a:r>
            <a:endParaRPr lang="en-US" altLang="zh-TW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en-US" altLang="zh-TW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2</a:t>
            </a:r>
            <a:r>
              <a:rPr lang="en-US" altLang="zh-TW" dirty="0">
                <a:latin typeface="文鼎細圓" panose="020F0309000000000000" pitchFamily="49" charset="-120"/>
                <a:ea typeface="文鼎細圓" panose="020F0309000000000000" pitchFamily="49" charset="-120"/>
              </a:rPr>
              <a:t>.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因情緒而引發的生理不適：如不自覺顫抖、心悸、過度換氣、全身緊繃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、</a:t>
            </a:r>
            <a:endParaRPr lang="en-US" altLang="zh-TW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en-US" altLang="zh-TW" dirty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en-US" altLang="zh-TW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失眠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、暴食或食慾不佳等。 </a:t>
            </a:r>
            <a:endParaRPr lang="en-US" altLang="zh-TW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en-US" altLang="zh-TW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3</a:t>
            </a:r>
            <a:r>
              <a:rPr lang="en-US" altLang="zh-TW" dirty="0">
                <a:latin typeface="文鼎細圓" panose="020F0309000000000000" pitchFamily="49" charset="-120"/>
                <a:ea typeface="文鼎細圓" panose="020F0309000000000000" pitchFamily="49" charset="-120"/>
              </a:rPr>
              <a:t>.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無法執行日常生活活動：無法專心、擔心被傳染而無法上學、不再從事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自 </a:t>
            </a:r>
            <a:endParaRPr lang="en-US" altLang="zh-TW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en-US" altLang="zh-TW" dirty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en-US" altLang="zh-TW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zh-TW" altLang="en-US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己</a:t>
            </a:r>
            <a:r>
              <a:rPr lang="zh-TW" altLang="en-US" dirty="0">
                <a:latin typeface="文鼎細圓" panose="020F0309000000000000" pitchFamily="49" charset="-120"/>
                <a:ea typeface="文鼎細圓" panose="020F0309000000000000" pitchFamily="49" charset="-120"/>
              </a:rPr>
              <a:t>的興趣等。</a:t>
            </a:r>
          </a:p>
        </p:txBody>
      </p:sp>
    </p:spTree>
    <p:extLst>
      <p:ext uri="{BB962C8B-B14F-4D97-AF65-F5344CB8AC3E}">
        <p14:creationId xmlns:p14="http://schemas.microsoft.com/office/powerpoint/2010/main" val="339498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7" name="文本框 25"/>
          <p:cNvSpPr txBox="1"/>
          <p:nvPr/>
        </p:nvSpPr>
        <p:spPr>
          <a:xfrm>
            <a:off x="1501956" y="281184"/>
            <a:ext cx="305724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安心輔導小</a:t>
            </a:r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叮嚀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9526" y="2152011"/>
            <a:ext cx="87208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透過</a:t>
            </a:r>
            <a:r>
              <a:rPr lang="zh-TW" altLang="en-US" sz="22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「五心防護」口訣練習，善用「放心、耐心、安心、關心、齊心</a:t>
            </a:r>
            <a:r>
              <a:rPr lang="zh-TW" altLang="en-US" sz="22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」</a:t>
            </a:r>
            <a:endParaRPr lang="en-US" altLang="zh-TW" sz="2200" b="1" dirty="0" smtClean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r>
              <a:rPr lang="zh-TW" altLang="en-US" sz="22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接納</a:t>
            </a:r>
            <a:r>
              <a:rPr lang="zh-TW" altLang="en-US" sz="22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自己的</a:t>
            </a:r>
            <a:r>
              <a:rPr lang="zh-TW" altLang="en-US" sz="2200" b="1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情緒，</a:t>
            </a:r>
            <a:r>
              <a:rPr lang="zh-TW" altLang="en-US" sz="2200" b="1" dirty="0">
                <a:latin typeface="文鼎細圓" panose="020F0309000000000000" pitchFamily="49" charset="-120"/>
                <a:ea typeface="文鼎細圓" panose="020F0309000000000000" pitchFamily="49" charset="-120"/>
              </a:rPr>
              <a:t>告訴孩子正確資訊，正向鼓勵。</a:t>
            </a:r>
          </a:p>
        </p:txBody>
      </p:sp>
      <p:sp>
        <p:nvSpPr>
          <p:cNvPr id="14" name="矩形 13"/>
          <p:cNvSpPr/>
          <p:nvPr/>
        </p:nvSpPr>
        <p:spPr>
          <a:xfrm>
            <a:off x="452410" y="3112801"/>
            <a:ext cx="821358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0385" marR="287020" indent="-540385" algn="just">
              <a:spcBef>
                <a:spcPts val="1200"/>
              </a:spcBef>
              <a:spcAft>
                <a:spcPts val="0"/>
              </a:spcAft>
            </a:pPr>
            <a:r>
              <a:rPr lang="zh-TW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放心</a:t>
            </a:r>
            <a:r>
              <a:rPr lang="en-US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:</a:t>
            </a:r>
            <a:r>
              <a:rPr lang="zh-TW" altLang="zh-TW" sz="2200" spc="10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接收正確資訊很重要，</a:t>
            </a:r>
            <a:r>
              <a:rPr lang="zh-TW" altLang="zh-TW" sz="2200" spc="80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避免過多訊息擾心情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。</a:t>
            </a:r>
            <a:endParaRPr lang="zh-TW" altLang="zh-TW" sz="2200" dirty="0">
              <a:latin typeface="文鼎細圓" panose="020F0309000000000000" pitchFamily="49" charset="-120"/>
              <a:ea typeface="文鼎細圓" panose="020F0309000000000000" pitchFamily="49" charset="-120"/>
              <a:cs typeface="微軟正黑體" panose="020B0604030504040204" pitchFamily="34" charset="-120"/>
            </a:endParaRPr>
          </a:p>
          <a:p>
            <a:pPr marL="540385" marR="286385" indent="-540385" algn="just">
              <a:spcBef>
                <a:spcPts val="1200"/>
              </a:spcBef>
              <a:spcAft>
                <a:spcPts val="0"/>
              </a:spcAft>
            </a:pPr>
            <a:r>
              <a:rPr lang="zh-TW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耐心</a:t>
            </a:r>
            <a:r>
              <a:rPr lang="en-US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: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做好防護我最罩，勤洗手、戴口罩，環境清潔一定要。</a:t>
            </a:r>
            <a:endParaRPr lang="zh-TW" altLang="zh-TW" sz="2200" dirty="0">
              <a:latin typeface="文鼎細圓" panose="020F0309000000000000" pitchFamily="49" charset="-120"/>
              <a:ea typeface="文鼎細圓" panose="020F0309000000000000" pitchFamily="49" charset="-120"/>
              <a:cs typeface="微軟正黑體" panose="020B0604030504040204" pitchFamily="34" charset="-120"/>
            </a:endParaRPr>
          </a:p>
          <a:p>
            <a:pPr marL="540385" marR="287020" indent="-540385" algn="just">
              <a:spcBef>
                <a:spcPts val="1200"/>
              </a:spcBef>
              <a:spcAft>
                <a:spcPts val="0"/>
              </a:spcAft>
            </a:pPr>
            <a:r>
              <a:rPr lang="zh-TW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安心</a:t>
            </a:r>
            <a:r>
              <a:rPr lang="en-US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: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情緒安穩心安定，規律運動保健康。身體不適要就醫</a:t>
            </a:r>
            <a:r>
              <a:rPr lang="zh-TW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，</a:t>
            </a:r>
            <a:r>
              <a:rPr lang="en-US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 </a:t>
            </a:r>
          </a:p>
          <a:p>
            <a:pPr marL="540385" marR="287020" indent="-540385" algn="just">
              <a:spcBef>
                <a:spcPts val="1200"/>
              </a:spcBef>
              <a:spcAft>
                <a:spcPts val="0"/>
              </a:spcAft>
            </a:pPr>
            <a:r>
              <a:rPr lang="en-US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 </a:t>
            </a:r>
            <a:r>
              <a:rPr lang="en-US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    </a:t>
            </a:r>
            <a:r>
              <a:rPr lang="zh-TW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作息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正常是關鍵。</a:t>
            </a:r>
            <a:endParaRPr lang="zh-TW" altLang="zh-TW" sz="2200" dirty="0">
              <a:latin typeface="文鼎細圓" panose="020F0309000000000000" pitchFamily="49" charset="-120"/>
              <a:ea typeface="文鼎細圓" panose="020F0309000000000000" pitchFamily="49" charset="-120"/>
              <a:cs typeface="微軟正黑體" panose="020B0604030504040204" pitchFamily="34" charset="-120"/>
            </a:endParaRPr>
          </a:p>
          <a:p>
            <a:pPr marL="540385" marR="287020" indent="-540385" algn="just">
              <a:spcBef>
                <a:spcPts val="1200"/>
              </a:spcBef>
              <a:spcAft>
                <a:spcPts val="0"/>
              </a:spcAft>
            </a:pPr>
            <a:r>
              <a:rPr lang="zh-TW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關心</a:t>
            </a:r>
            <a:r>
              <a:rPr lang="en-US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: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表達感受不害怕，傾聽理解互打氣，關係連結勿中斷</a:t>
            </a:r>
            <a:r>
              <a:rPr lang="zh-TW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，</a:t>
            </a:r>
            <a:endParaRPr lang="en-US" altLang="zh-TW" sz="2200" spc="125" dirty="0" smtClean="0">
              <a:solidFill>
                <a:srgbClr val="626F52"/>
              </a:solidFill>
              <a:latin typeface="文鼎細圓" panose="020F0309000000000000" pitchFamily="49" charset="-120"/>
              <a:ea typeface="文鼎細圓" panose="020F0309000000000000" pitchFamily="49" charset="-120"/>
              <a:cs typeface="微軟正黑體" panose="020B0604030504040204" pitchFamily="34" charset="-120"/>
            </a:endParaRPr>
          </a:p>
          <a:p>
            <a:pPr marL="540385" marR="287020" indent="-540385" algn="just">
              <a:spcBef>
                <a:spcPts val="1200"/>
              </a:spcBef>
              <a:spcAft>
                <a:spcPts val="0"/>
              </a:spcAft>
            </a:pPr>
            <a:r>
              <a:rPr lang="en-US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 </a:t>
            </a:r>
            <a:r>
              <a:rPr lang="en-US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    </a:t>
            </a:r>
            <a:r>
              <a:rPr lang="zh-TW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彼此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支持不孤單</a:t>
            </a:r>
            <a:r>
              <a:rPr lang="zh-TW" altLang="zh-TW" sz="2200" spc="125" dirty="0" smtClean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。</a:t>
            </a:r>
            <a:endParaRPr lang="zh-TW" altLang="zh-TW" sz="2200" dirty="0">
              <a:latin typeface="文鼎細圓" panose="020F0309000000000000" pitchFamily="49" charset="-120"/>
              <a:ea typeface="文鼎細圓" panose="020F0309000000000000" pitchFamily="49" charset="-120"/>
              <a:cs typeface="微軟正黑體" panose="020B0604030504040204" pitchFamily="34" charset="-120"/>
            </a:endParaRP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zh-TW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齊心</a:t>
            </a:r>
            <a:r>
              <a:rPr lang="en-US" altLang="zh-TW" sz="2200" spc="125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:</a:t>
            </a:r>
            <a:r>
              <a:rPr lang="zh-TW" altLang="zh-TW" sz="2200" spc="125" dirty="0">
                <a:solidFill>
                  <a:srgbClr val="626F52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微軟正黑體" panose="020B0604030504040204" pitchFamily="34" charset="-120"/>
              </a:rPr>
              <a:t>集體防疫有共識，多覺察，多警覺，互相合作齊協力。</a:t>
            </a:r>
            <a:endParaRPr lang="zh-TW" altLang="zh-TW" sz="2200" dirty="0">
              <a:effectLst/>
              <a:latin typeface="文鼎細圓" panose="020F0309000000000000" pitchFamily="49" charset="-120"/>
              <a:ea typeface="文鼎細圓" panose="020F0309000000000000" pitchFamily="49" charset="-120"/>
              <a:cs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99526" y="1437442"/>
            <a:ext cx="3156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</a:rPr>
              <a:t>五心防護 把心守住</a:t>
            </a:r>
          </a:p>
        </p:txBody>
      </p:sp>
    </p:spTree>
    <p:extLst>
      <p:ext uri="{BB962C8B-B14F-4D97-AF65-F5344CB8AC3E}">
        <p14:creationId xmlns:p14="http://schemas.microsoft.com/office/powerpoint/2010/main" val="28105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17" name="文本框 25"/>
          <p:cNvSpPr txBox="1"/>
          <p:nvPr/>
        </p:nvSpPr>
        <p:spPr>
          <a:xfrm>
            <a:off x="1501956" y="28118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親職講座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975904"/>
              </p:ext>
            </p:extLst>
          </p:nvPr>
        </p:nvGraphicFramePr>
        <p:xfrm>
          <a:off x="210312" y="1568291"/>
          <a:ext cx="8913137" cy="3296317"/>
        </p:xfrm>
        <a:graphic>
          <a:graphicData uri="http://schemas.openxmlformats.org/drawingml/2006/table">
            <a:tbl>
              <a:tblPr firstRow="1" firstCol="1"/>
              <a:tblGrid>
                <a:gridCol w="752045">
                  <a:extLst>
                    <a:ext uri="{9D8B030D-6E8A-4147-A177-3AD203B41FA5}">
                      <a16:colId xmlns:a16="http://schemas.microsoft.com/office/drawing/2014/main" val="1098778851"/>
                    </a:ext>
                  </a:extLst>
                </a:gridCol>
                <a:gridCol w="2135439">
                  <a:extLst>
                    <a:ext uri="{9D8B030D-6E8A-4147-A177-3AD203B41FA5}">
                      <a16:colId xmlns:a16="http://schemas.microsoft.com/office/drawing/2014/main" val="338342486"/>
                    </a:ext>
                  </a:extLst>
                </a:gridCol>
                <a:gridCol w="3348724">
                  <a:extLst>
                    <a:ext uri="{9D8B030D-6E8A-4147-A177-3AD203B41FA5}">
                      <a16:colId xmlns:a16="http://schemas.microsoft.com/office/drawing/2014/main" val="1634801491"/>
                    </a:ext>
                  </a:extLst>
                </a:gridCol>
                <a:gridCol w="1243584">
                  <a:extLst>
                    <a:ext uri="{9D8B030D-6E8A-4147-A177-3AD203B41FA5}">
                      <a16:colId xmlns:a16="http://schemas.microsoft.com/office/drawing/2014/main" val="2895956104"/>
                    </a:ext>
                  </a:extLst>
                </a:gridCol>
                <a:gridCol w="1433345">
                  <a:extLst>
                    <a:ext uri="{9D8B030D-6E8A-4147-A177-3AD203B41FA5}">
                      <a16:colId xmlns:a16="http://schemas.microsoft.com/office/drawing/2014/main" val="3417382818"/>
                    </a:ext>
                  </a:extLst>
                </a:gridCol>
              </a:tblGrid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場次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日期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主題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講師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地點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441650"/>
                  </a:ext>
                </a:extLst>
              </a:tr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109.4.24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00-21</a:t>
                      </a:r>
                      <a:r>
                        <a:rPr lang="zh-TW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瞭解青少年的流行事物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吳宛亭</a:t>
                      </a:r>
                      <a:endParaRPr lang="zh-TW" sz="2200" kern="100" dirty="0">
                        <a:solidFill>
                          <a:srgbClr val="FF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靜心</a:t>
                      </a:r>
                      <a:r>
                        <a:rPr lang="zh-TW" altLang="en-US" sz="2000" dirty="0" smtClean="0">
                          <a:solidFill>
                            <a:srgbClr val="FF0000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綜合</a:t>
                      </a:r>
                      <a:endParaRPr lang="en-US" altLang="zh-TW" sz="2000" dirty="0" smtClean="0">
                        <a:solidFill>
                          <a:srgbClr val="FF0000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會議室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584779"/>
                  </a:ext>
                </a:extLst>
              </a:tr>
              <a:tr h="824080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2200" kern="10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109.5.21(</a:t>
                      </a:r>
                      <a:r>
                        <a:rPr lang="zh-TW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四</a:t>
                      </a: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00-21</a:t>
                      </a:r>
                      <a:r>
                        <a:rPr lang="zh-TW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00" dirty="0" smtClean="0">
                          <a:solidFill>
                            <a:srgbClr val="00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踏進青少年的愛戀花園</a:t>
                      </a:r>
                      <a:r>
                        <a:rPr lang="en-US" altLang="zh-TW" sz="2200" kern="100" dirty="0" smtClean="0">
                          <a:solidFill>
                            <a:srgbClr val="00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2200" kern="100" dirty="0" smtClean="0">
                          <a:solidFill>
                            <a:srgbClr val="00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了解後的諒解</a:t>
                      </a:r>
                      <a:endParaRPr lang="zh-TW" altLang="en-US" sz="2200" kern="100" dirty="0">
                        <a:solidFill>
                          <a:srgbClr val="00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胡丹毓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200" kern="100" dirty="0" smtClean="0">
                          <a:solidFill>
                            <a:srgbClr val="00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四樓</a:t>
                      </a:r>
                      <a:endParaRPr lang="en-US" altLang="zh-TW" sz="2200" kern="100" dirty="0" smtClean="0">
                        <a:solidFill>
                          <a:srgbClr val="000000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200" kern="100" dirty="0" smtClean="0">
                          <a:solidFill>
                            <a:srgbClr val="000000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新細明體" panose="02020500000000000000" pitchFamily="18" charset="-120"/>
                        </a:rPr>
                        <a:t>會議室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794480"/>
                  </a:ext>
                </a:extLst>
              </a:tr>
              <a:tr h="824079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2200" kern="10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 smtClean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109.6.19(</a:t>
                      </a:r>
                      <a:r>
                        <a:rPr lang="zh-TW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五</a:t>
                      </a: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19</a:t>
                      </a:r>
                      <a:r>
                        <a:rPr lang="zh-TW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00-21</a:t>
                      </a:r>
                      <a:r>
                        <a:rPr lang="zh-TW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sz="2200" kern="100" dirty="0"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Times New Roman" panose="02020603050405020304" pitchFamily="18" charset="0"/>
                        </a:rPr>
                        <a:t>00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孩子時間不夠用</a:t>
                      </a:r>
                      <a:r>
                        <a:rPr kumimoji="0" lang="en-US" altLang="zh-TW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-</a:t>
                      </a:r>
                      <a:r>
                        <a:rPr kumimoji="0" lang="zh-TW" alt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談時間管理好方法</a:t>
                      </a:r>
                      <a:endParaRPr kumimoji="0" lang="en-US" altLang="zh-TW" sz="2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2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牧語軒</a:t>
                      </a:r>
                      <a:endParaRPr lang="zh-TW" sz="2200" kern="100" dirty="0"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182621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499810" y="1061134"/>
            <a:ext cx="526939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防疫期間，請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家長配合量額溫及戴口罩</a:t>
            </a:r>
            <a:endParaRPr lang="en-US" altLang="zh-TW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40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rgbClr val="E1768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本框 25"/>
          <p:cNvSpPr txBox="1"/>
          <p:nvPr/>
        </p:nvSpPr>
        <p:spPr>
          <a:xfrm>
            <a:off x="1574843" y="476988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中平傳愛銀行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文本框 25"/>
          <p:cNvSpPr txBox="1"/>
          <p:nvPr/>
        </p:nvSpPr>
        <p:spPr>
          <a:xfrm>
            <a:off x="1574843" y="5000489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lang="zh-TW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國小招生宣導</a:t>
            </a:r>
          </a:p>
        </p:txBody>
      </p:sp>
      <p:graphicFrame>
        <p:nvGraphicFramePr>
          <p:cNvPr id="15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963574"/>
              </p:ext>
            </p:extLst>
          </p:nvPr>
        </p:nvGraphicFramePr>
        <p:xfrm>
          <a:off x="905915" y="5699539"/>
          <a:ext cx="7442546" cy="101122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61236">
                  <a:extLst>
                    <a:ext uri="{9D8B030D-6E8A-4147-A177-3AD203B41FA5}">
                      <a16:colId xmlns:a16="http://schemas.microsoft.com/office/drawing/2014/main" val="2674570351"/>
                    </a:ext>
                  </a:extLst>
                </a:gridCol>
                <a:gridCol w="1960401">
                  <a:extLst>
                    <a:ext uri="{9D8B030D-6E8A-4147-A177-3AD203B41FA5}">
                      <a16:colId xmlns:a16="http://schemas.microsoft.com/office/drawing/2014/main" val="4180111610"/>
                    </a:ext>
                  </a:extLst>
                </a:gridCol>
                <a:gridCol w="2216104">
                  <a:extLst>
                    <a:ext uri="{9D8B030D-6E8A-4147-A177-3AD203B41FA5}">
                      <a16:colId xmlns:a16="http://schemas.microsoft.com/office/drawing/2014/main" val="1590287228"/>
                    </a:ext>
                  </a:extLst>
                </a:gridCol>
                <a:gridCol w="1804805">
                  <a:extLst>
                    <a:ext uri="{9D8B030D-6E8A-4147-A177-3AD203B41FA5}">
                      <a16:colId xmlns:a16="http://schemas.microsoft.com/office/drawing/2014/main" val="983188885"/>
                    </a:ext>
                  </a:extLst>
                </a:gridCol>
              </a:tblGrid>
              <a:tr h="38051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日期</a:t>
                      </a:r>
                      <a:endParaRPr lang="zh-TW" altLang="en-US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時間</a:t>
                      </a:r>
                      <a:endParaRPr lang="zh-TW" altLang="en-US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地點</a:t>
                      </a:r>
                      <a:endParaRPr lang="zh-TW" altLang="en-US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對象</a:t>
                      </a:r>
                      <a:endParaRPr lang="zh-TW" altLang="en-US" dirty="0"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53234940"/>
                  </a:ext>
                </a:extLst>
              </a:tr>
              <a:tr h="6307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4/17(</a:t>
                      </a: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五</a:t>
                      </a:r>
                      <a:r>
                        <a:rPr lang="en-US" sz="18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)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17780" marR="177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7:50-8:30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17780" marR="177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榮富</a:t>
                      </a:r>
                      <a:r>
                        <a:rPr lang="zh-TW" sz="1800" kern="100" dirty="0" smtClean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國小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文鼎細圓" panose="020F0309000000000000" pitchFamily="49" charset="-120"/>
                        <a:ea typeface="文鼎細圓" panose="020F0309000000000000" pitchFamily="49" charset="-120"/>
                      </a:endParaRPr>
                    </a:p>
                  </a:txBody>
                  <a:tcPr marL="17780" marR="17780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六年級學生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chemeClr val="tx1"/>
                          </a:solidFill>
                          <a:effectLst/>
                          <a:latin typeface="文鼎細圓" panose="020F0309000000000000" pitchFamily="49" charset="-120"/>
                          <a:ea typeface="文鼎細圓" panose="020F0309000000000000" pitchFamily="49" charset="-120"/>
                        </a:rPr>
                        <a:t>及導師</a:t>
                      </a:r>
                    </a:p>
                  </a:txBody>
                  <a:tcPr marL="17780" marR="17780" marT="9525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38407536"/>
                  </a:ext>
                </a:extLst>
              </a:tr>
            </a:tbl>
          </a:graphicData>
        </a:graphic>
      </p:graphicFrame>
      <p:pic>
        <p:nvPicPr>
          <p:cNvPr id="16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pic>
        <p:nvPicPr>
          <p:cNvPr id="1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4907764"/>
            <a:ext cx="1038681" cy="77022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26446" y="1251394"/>
            <a:ext cx="7431953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533386" defTabSz="914400">
              <a:spcBef>
                <a:spcPts val="600"/>
              </a:spcBef>
              <a:defRPr/>
            </a:pP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日期：</a:t>
            </a:r>
            <a:r>
              <a:rPr lang="en-US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4/29(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一</a:t>
            </a:r>
            <a:r>
              <a:rPr lang="en-US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)-5/3(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五</a:t>
            </a:r>
            <a:r>
              <a:rPr lang="en-US" altLang="zh-TW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</a:p>
          <a:p>
            <a:pPr lvl="0" indent="-533386" defTabSz="914400">
              <a:spcBef>
                <a:spcPts val="600"/>
              </a:spcBef>
              <a:defRPr/>
            </a:pP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活動：全校食物</a:t>
            </a: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/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實物募資活動</a:t>
            </a:r>
            <a:endParaRPr lang="en-US" altLang="zh-TW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 bwMode="auto">
          <a:xfrm>
            <a:off x="673345" y="2647020"/>
            <a:ext cx="8229600" cy="206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+mn-lt"/>
                <a:ea typeface="+mn-ea"/>
              </a:defRPr>
            </a:lvl2pPr>
            <a:lvl3pPr marL="8572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12001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+mn-lt"/>
                <a:ea typeface="+mn-ea"/>
              </a:defRPr>
            </a:lvl4pPr>
            <a:lvl5pPr marL="1543050" indent="-1714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5pPr>
            <a:lvl6pPr marL="18859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6pPr>
            <a:lvl7pPr marL="22288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7pPr>
            <a:lvl8pPr marL="25717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8pPr>
            <a:lvl9pPr marL="2914650" indent="-171450" algn="l" rtl="0" fontAlgn="base" latinLnBrk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5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1.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導師知會輔導老師或輔導組長</a:t>
            </a:r>
            <a:endParaRPr lang="en-US" altLang="zh-TW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2.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輔導組長與駐區社工師聯繫，由社工師安排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家訪</a:t>
            </a:r>
            <a:endParaRPr lang="en-US" altLang="zh-TW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3.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由家訪的狀況判斷案家需要那些物資</a:t>
            </a:r>
            <a:endParaRPr lang="en-US" altLang="zh-TW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4.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社工師填寫物資申請單，由輔導處或家長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到義學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國中的社工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師 </a:t>
            </a:r>
            <a:endParaRPr lang="en-US" altLang="zh-TW" sz="2200" dirty="0" smtClean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en-US" altLang="zh-TW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實物</a:t>
            </a: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銀行領取</a:t>
            </a:r>
            <a:r>
              <a:rPr lang="zh-TW" altLang="en-US" sz="2200" dirty="0" smtClean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物資</a:t>
            </a:r>
            <a:endParaRPr lang="zh-TW" altLang="en-US" sz="2200" dirty="0">
              <a:solidFill>
                <a:srgbClr val="000000"/>
              </a:solidFill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926446" y="2263527"/>
            <a:ext cx="5055576" cy="4614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2200" dirty="0">
                <a:solidFill>
                  <a:srgbClr val="000000"/>
                </a:solidFill>
                <a:latin typeface="文鼎細圓" panose="020F0309000000000000" pitchFamily="49" charset="-120"/>
                <a:ea typeface="文鼎細圓" panose="020F0309000000000000" pitchFamily="49" charset="-120"/>
                <a:cs typeface="+mn-cs"/>
              </a:rPr>
              <a:t>申請物資流程：</a:t>
            </a:r>
          </a:p>
        </p:txBody>
      </p:sp>
      <p:grpSp>
        <p:nvGrpSpPr>
          <p:cNvPr id="14" name="组合 29"/>
          <p:cNvGrpSpPr/>
          <p:nvPr/>
        </p:nvGrpSpPr>
        <p:grpSpPr>
          <a:xfrm>
            <a:off x="460063" y="2223892"/>
            <a:ext cx="426563" cy="462764"/>
            <a:chOff x="6865573" y="3028204"/>
            <a:chExt cx="698500" cy="698500"/>
          </a:xfrm>
        </p:grpSpPr>
        <p:sp>
          <p:nvSpPr>
            <p:cNvPr id="18" name="椭圆 30"/>
            <p:cNvSpPr/>
            <p:nvPr/>
          </p:nvSpPr>
          <p:spPr>
            <a:xfrm>
              <a:off x="6865573" y="3028204"/>
              <a:ext cx="698500" cy="69850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9" name="组合 31"/>
            <p:cNvGrpSpPr>
              <a:grpSpLocks noChangeAspect="1"/>
            </p:cNvGrpSpPr>
            <p:nvPr/>
          </p:nvGrpSpPr>
          <p:grpSpPr>
            <a:xfrm>
              <a:off x="7057705" y="3257268"/>
              <a:ext cx="312884" cy="266228"/>
              <a:chOff x="7909295" y="3772690"/>
              <a:chExt cx="667090" cy="567616"/>
            </a:xfrm>
            <a:solidFill>
              <a:schemeClr val="bg1"/>
            </a:solidFill>
          </p:grpSpPr>
          <p:sp>
            <p:nvSpPr>
              <p:cNvPr id="20" name="Freeform 16"/>
              <p:cNvSpPr>
                <a:spLocks noEditPoints="1"/>
              </p:cNvSpPr>
              <p:nvPr/>
            </p:nvSpPr>
            <p:spPr bwMode="auto">
              <a:xfrm>
                <a:off x="7909295" y="3772690"/>
                <a:ext cx="623206" cy="567616"/>
              </a:xfrm>
              <a:custGeom>
                <a:avLst/>
                <a:gdLst>
                  <a:gd name="T0" fmla="*/ 499 w 721"/>
                  <a:gd name="T1" fmla="*/ 196 h 657"/>
                  <a:gd name="T2" fmla="*/ 637 w 721"/>
                  <a:gd name="T3" fmla="*/ 322 h 657"/>
                  <a:gd name="T4" fmla="*/ 646 w 721"/>
                  <a:gd name="T5" fmla="*/ 329 h 657"/>
                  <a:gd name="T6" fmla="*/ 672 w 721"/>
                  <a:gd name="T7" fmla="*/ 353 h 657"/>
                  <a:gd name="T8" fmla="*/ 686 w 721"/>
                  <a:gd name="T9" fmla="*/ 367 h 657"/>
                  <a:gd name="T10" fmla="*/ 669 w 721"/>
                  <a:gd name="T11" fmla="*/ 472 h 657"/>
                  <a:gd name="T12" fmla="*/ 611 w 721"/>
                  <a:gd name="T13" fmla="*/ 550 h 657"/>
                  <a:gd name="T14" fmla="*/ 539 w 721"/>
                  <a:gd name="T15" fmla="*/ 598 h 657"/>
                  <a:gd name="T16" fmla="*/ 439 w 721"/>
                  <a:gd name="T17" fmla="*/ 633 h 657"/>
                  <a:gd name="T18" fmla="*/ 433 w 721"/>
                  <a:gd name="T19" fmla="*/ 629 h 657"/>
                  <a:gd name="T20" fmla="*/ 449 w 721"/>
                  <a:gd name="T21" fmla="*/ 594 h 657"/>
                  <a:gd name="T22" fmla="*/ 481 w 721"/>
                  <a:gd name="T23" fmla="*/ 606 h 657"/>
                  <a:gd name="T24" fmla="*/ 501 w 721"/>
                  <a:gd name="T25" fmla="*/ 591 h 657"/>
                  <a:gd name="T26" fmla="*/ 501 w 721"/>
                  <a:gd name="T27" fmla="*/ 577 h 657"/>
                  <a:gd name="T28" fmla="*/ 452 w 721"/>
                  <a:gd name="T29" fmla="*/ 538 h 657"/>
                  <a:gd name="T30" fmla="*/ 449 w 721"/>
                  <a:gd name="T31" fmla="*/ 511 h 657"/>
                  <a:gd name="T32" fmla="*/ 475 w 721"/>
                  <a:gd name="T33" fmla="*/ 508 h 657"/>
                  <a:gd name="T34" fmla="*/ 530 w 721"/>
                  <a:gd name="T35" fmla="*/ 551 h 657"/>
                  <a:gd name="T36" fmla="*/ 567 w 721"/>
                  <a:gd name="T37" fmla="*/ 557 h 657"/>
                  <a:gd name="T38" fmla="*/ 572 w 721"/>
                  <a:gd name="T39" fmla="*/ 549 h 657"/>
                  <a:gd name="T40" fmla="*/ 570 w 721"/>
                  <a:gd name="T41" fmla="*/ 532 h 657"/>
                  <a:gd name="T42" fmla="*/ 506 w 721"/>
                  <a:gd name="T43" fmla="*/ 481 h 657"/>
                  <a:gd name="T44" fmla="*/ 503 w 721"/>
                  <a:gd name="T45" fmla="*/ 455 h 657"/>
                  <a:gd name="T46" fmla="*/ 529 w 721"/>
                  <a:gd name="T47" fmla="*/ 451 h 657"/>
                  <a:gd name="T48" fmla="*/ 596 w 721"/>
                  <a:gd name="T49" fmla="*/ 504 h 657"/>
                  <a:gd name="T50" fmla="*/ 598 w 721"/>
                  <a:gd name="T51" fmla="*/ 505 h 657"/>
                  <a:gd name="T52" fmla="*/ 620 w 721"/>
                  <a:gd name="T53" fmla="*/ 467 h 657"/>
                  <a:gd name="T54" fmla="*/ 549 w 721"/>
                  <a:gd name="T55" fmla="*/ 414 h 657"/>
                  <a:gd name="T56" fmla="*/ 546 w 721"/>
                  <a:gd name="T57" fmla="*/ 388 h 657"/>
                  <a:gd name="T58" fmla="*/ 572 w 721"/>
                  <a:gd name="T59" fmla="*/ 384 h 657"/>
                  <a:gd name="T60" fmla="*/ 642 w 721"/>
                  <a:gd name="T61" fmla="*/ 437 h 657"/>
                  <a:gd name="T62" fmla="*/ 663 w 721"/>
                  <a:gd name="T63" fmla="*/ 429 h 657"/>
                  <a:gd name="T64" fmla="*/ 659 w 721"/>
                  <a:gd name="T65" fmla="*/ 394 h 657"/>
                  <a:gd name="T66" fmla="*/ 645 w 721"/>
                  <a:gd name="T67" fmla="*/ 379 h 657"/>
                  <a:gd name="T68" fmla="*/ 457 w 721"/>
                  <a:gd name="T69" fmla="*/ 209 h 657"/>
                  <a:gd name="T70" fmla="*/ 462 w 721"/>
                  <a:gd name="T71" fmla="*/ 198 h 657"/>
                  <a:gd name="T72" fmla="*/ 496 w 721"/>
                  <a:gd name="T73" fmla="*/ 196 h 657"/>
                  <a:gd name="T74" fmla="*/ 499 w 721"/>
                  <a:gd name="T75" fmla="*/ 196 h 657"/>
                  <a:gd name="T76" fmla="*/ 86 w 721"/>
                  <a:gd name="T77" fmla="*/ 355 h 657"/>
                  <a:gd name="T78" fmla="*/ 59 w 721"/>
                  <a:gd name="T79" fmla="*/ 262 h 657"/>
                  <a:gd name="T80" fmla="*/ 35 w 721"/>
                  <a:gd name="T81" fmla="*/ 239 h 657"/>
                  <a:gd name="T82" fmla="*/ 0 w 721"/>
                  <a:gd name="T83" fmla="*/ 176 h 657"/>
                  <a:gd name="T84" fmla="*/ 16 w 721"/>
                  <a:gd name="T85" fmla="*/ 135 h 657"/>
                  <a:gd name="T86" fmla="*/ 116 w 721"/>
                  <a:gd name="T87" fmla="*/ 27 h 657"/>
                  <a:gd name="T88" fmla="*/ 199 w 721"/>
                  <a:gd name="T89" fmla="*/ 20 h 657"/>
                  <a:gd name="T90" fmla="*/ 242 w 721"/>
                  <a:gd name="T91" fmla="*/ 46 h 657"/>
                  <a:gd name="T92" fmla="*/ 254 w 721"/>
                  <a:gd name="T93" fmla="*/ 50 h 657"/>
                  <a:gd name="T94" fmla="*/ 350 w 721"/>
                  <a:gd name="T95" fmla="*/ 33 h 657"/>
                  <a:gd name="T96" fmla="*/ 284 w 721"/>
                  <a:gd name="T97" fmla="*/ 82 h 657"/>
                  <a:gd name="T98" fmla="*/ 260 w 721"/>
                  <a:gd name="T99" fmla="*/ 87 h 657"/>
                  <a:gd name="T100" fmla="*/ 195 w 721"/>
                  <a:gd name="T101" fmla="*/ 64 h 657"/>
                  <a:gd name="T102" fmla="*/ 176 w 721"/>
                  <a:gd name="T103" fmla="*/ 50 h 657"/>
                  <a:gd name="T104" fmla="*/ 144 w 721"/>
                  <a:gd name="T105" fmla="*/ 53 h 657"/>
                  <a:gd name="T106" fmla="*/ 44 w 721"/>
                  <a:gd name="T107" fmla="*/ 161 h 657"/>
                  <a:gd name="T108" fmla="*/ 44 w 721"/>
                  <a:gd name="T109" fmla="*/ 193 h 657"/>
                  <a:gd name="T110" fmla="*/ 69 w 721"/>
                  <a:gd name="T111" fmla="*/ 220 h 657"/>
                  <a:gd name="T112" fmla="*/ 97 w 721"/>
                  <a:gd name="T113" fmla="*/ 257 h 657"/>
                  <a:gd name="T114" fmla="*/ 115 w 721"/>
                  <a:gd name="T115" fmla="*/ 330 h 657"/>
                  <a:gd name="T116" fmla="*/ 86 w 721"/>
                  <a:gd name="T117" fmla="*/ 355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21" h="657">
                    <a:moveTo>
                      <a:pt x="499" y="196"/>
                    </a:moveTo>
                    <a:cubicBezTo>
                      <a:pt x="545" y="237"/>
                      <a:pt x="592" y="279"/>
                      <a:pt x="637" y="322"/>
                    </a:cubicBezTo>
                    <a:cubicBezTo>
                      <a:pt x="640" y="325"/>
                      <a:pt x="643" y="327"/>
                      <a:pt x="646" y="329"/>
                    </a:cubicBezTo>
                    <a:cubicBezTo>
                      <a:pt x="672" y="353"/>
                      <a:pt x="672" y="353"/>
                      <a:pt x="672" y="353"/>
                    </a:cubicBezTo>
                    <a:cubicBezTo>
                      <a:pt x="686" y="367"/>
                      <a:pt x="686" y="367"/>
                      <a:pt x="686" y="367"/>
                    </a:cubicBezTo>
                    <a:cubicBezTo>
                      <a:pt x="721" y="403"/>
                      <a:pt x="707" y="456"/>
                      <a:pt x="669" y="472"/>
                    </a:cubicBezTo>
                    <a:cubicBezTo>
                      <a:pt x="685" y="513"/>
                      <a:pt x="652" y="552"/>
                      <a:pt x="611" y="550"/>
                    </a:cubicBezTo>
                    <a:cubicBezTo>
                      <a:pt x="606" y="584"/>
                      <a:pt x="574" y="607"/>
                      <a:pt x="539" y="598"/>
                    </a:cubicBezTo>
                    <a:cubicBezTo>
                      <a:pt x="529" y="641"/>
                      <a:pt x="479" y="657"/>
                      <a:pt x="439" y="633"/>
                    </a:cubicBezTo>
                    <a:cubicBezTo>
                      <a:pt x="433" y="629"/>
                      <a:pt x="433" y="629"/>
                      <a:pt x="433" y="629"/>
                    </a:cubicBezTo>
                    <a:cubicBezTo>
                      <a:pt x="441" y="619"/>
                      <a:pt x="446" y="607"/>
                      <a:pt x="449" y="594"/>
                    </a:cubicBezTo>
                    <a:cubicBezTo>
                      <a:pt x="460" y="601"/>
                      <a:pt x="468" y="607"/>
                      <a:pt x="481" y="606"/>
                    </a:cubicBezTo>
                    <a:cubicBezTo>
                      <a:pt x="490" y="605"/>
                      <a:pt x="499" y="600"/>
                      <a:pt x="501" y="591"/>
                    </a:cubicBezTo>
                    <a:cubicBezTo>
                      <a:pt x="502" y="587"/>
                      <a:pt x="502" y="583"/>
                      <a:pt x="501" y="577"/>
                    </a:cubicBezTo>
                    <a:cubicBezTo>
                      <a:pt x="452" y="538"/>
                      <a:pt x="452" y="538"/>
                      <a:pt x="452" y="538"/>
                    </a:cubicBezTo>
                    <a:cubicBezTo>
                      <a:pt x="444" y="531"/>
                      <a:pt x="442" y="519"/>
                      <a:pt x="449" y="511"/>
                    </a:cubicBezTo>
                    <a:cubicBezTo>
                      <a:pt x="455" y="503"/>
                      <a:pt x="467" y="502"/>
                      <a:pt x="475" y="508"/>
                    </a:cubicBezTo>
                    <a:cubicBezTo>
                      <a:pt x="530" y="551"/>
                      <a:pt x="530" y="551"/>
                      <a:pt x="530" y="551"/>
                    </a:cubicBezTo>
                    <a:cubicBezTo>
                      <a:pt x="543" y="562"/>
                      <a:pt x="556" y="566"/>
                      <a:pt x="567" y="557"/>
                    </a:cubicBezTo>
                    <a:cubicBezTo>
                      <a:pt x="569" y="555"/>
                      <a:pt x="571" y="552"/>
                      <a:pt x="572" y="549"/>
                    </a:cubicBezTo>
                    <a:cubicBezTo>
                      <a:pt x="574" y="544"/>
                      <a:pt x="576" y="536"/>
                      <a:pt x="570" y="532"/>
                    </a:cubicBezTo>
                    <a:cubicBezTo>
                      <a:pt x="506" y="481"/>
                      <a:pt x="506" y="481"/>
                      <a:pt x="506" y="481"/>
                    </a:cubicBezTo>
                    <a:cubicBezTo>
                      <a:pt x="498" y="475"/>
                      <a:pt x="496" y="463"/>
                      <a:pt x="503" y="455"/>
                    </a:cubicBezTo>
                    <a:cubicBezTo>
                      <a:pt x="509" y="446"/>
                      <a:pt x="521" y="445"/>
                      <a:pt x="529" y="451"/>
                    </a:cubicBezTo>
                    <a:cubicBezTo>
                      <a:pt x="596" y="504"/>
                      <a:pt x="596" y="504"/>
                      <a:pt x="596" y="504"/>
                    </a:cubicBezTo>
                    <a:cubicBezTo>
                      <a:pt x="597" y="504"/>
                      <a:pt x="597" y="505"/>
                      <a:pt x="598" y="505"/>
                    </a:cubicBezTo>
                    <a:cubicBezTo>
                      <a:pt x="620" y="525"/>
                      <a:pt x="656" y="496"/>
                      <a:pt x="620" y="467"/>
                    </a:cubicBezTo>
                    <a:cubicBezTo>
                      <a:pt x="549" y="414"/>
                      <a:pt x="549" y="414"/>
                      <a:pt x="549" y="414"/>
                    </a:cubicBezTo>
                    <a:cubicBezTo>
                      <a:pt x="541" y="408"/>
                      <a:pt x="539" y="396"/>
                      <a:pt x="546" y="388"/>
                    </a:cubicBezTo>
                    <a:cubicBezTo>
                      <a:pt x="552" y="379"/>
                      <a:pt x="564" y="378"/>
                      <a:pt x="572" y="384"/>
                    </a:cubicBezTo>
                    <a:cubicBezTo>
                      <a:pt x="642" y="437"/>
                      <a:pt x="642" y="437"/>
                      <a:pt x="642" y="437"/>
                    </a:cubicBezTo>
                    <a:cubicBezTo>
                      <a:pt x="649" y="441"/>
                      <a:pt x="659" y="436"/>
                      <a:pt x="663" y="429"/>
                    </a:cubicBezTo>
                    <a:cubicBezTo>
                      <a:pt x="671" y="419"/>
                      <a:pt x="670" y="405"/>
                      <a:pt x="659" y="394"/>
                    </a:cubicBezTo>
                    <a:cubicBezTo>
                      <a:pt x="645" y="379"/>
                      <a:pt x="645" y="379"/>
                      <a:pt x="645" y="379"/>
                    </a:cubicBezTo>
                    <a:cubicBezTo>
                      <a:pt x="457" y="209"/>
                      <a:pt x="457" y="209"/>
                      <a:pt x="457" y="209"/>
                    </a:cubicBezTo>
                    <a:cubicBezTo>
                      <a:pt x="453" y="205"/>
                      <a:pt x="456" y="198"/>
                      <a:pt x="462" y="198"/>
                    </a:cubicBezTo>
                    <a:cubicBezTo>
                      <a:pt x="473" y="198"/>
                      <a:pt x="485" y="198"/>
                      <a:pt x="496" y="196"/>
                    </a:cubicBezTo>
                    <a:cubicBezTo>
                      <a:pt x="497" y="196"/>
                      <a:pt x="498" y="196"/>
                      <a:pt x="499" y="196"/>
                    </a:cubicBezTo>
                    <a:close/>
                    <a:moveTo>
                      <a:pt x="86" y="355"/>
                    </a:moveTo>
                    <a:cubicBezTo>
                      <a:pt x="66" y="330"/>
                      <a:pt x="64" y="295"/>
                      <a:pt x="59" y="262"/>
                    </a:cubicBezTo>
                    <a:cubicBezTo>
                      <a:pt x="35" y="239"/>
                      <a:pt x="35" y="239"/>
                      <a:pt x="35" y="239"/>
                    </a:cubicBezTo>
                    <a:cubicBezTo>
                      <a:pt x="17" y="219"/>
                      <a:pt x="0" y="205"/>
                      <a:pt x="0" y="176"/>
                    </a:cubicBezTo>
                    <a:cubicBezTo>
                      <a:pt x="0" y="161"/>
                      <a:pt x="6" y="147"/>
                      <a:pt x="16" y="135"/>
                    </a:cubicBezTo>
                    <a:cubicBezTo>
                      <a:pt x="116" y="27"/>
                      <a:pt x="116" y="27"/>
                      <a:pt x="116" y="27"/>
                    </a:cubicBezTo>
                    <a:cubicBezTo>
                      <a:pt x="138" y="3"/>
                      <a:pt x="174" y="0"/>
                      <a:pt x="199" y="20"/>
                    </a:cubicBezTo>
                    <a:cubicBezTo>
                      <a:pt x="215" y="31"/>
                      <a:pt x="221" y="38"/>
                      <a:pt x="242" y="46"/>
                    </a:cubicBezTo>
                    <a:cubicBezTo>
                      <a:pt x="248" y="48"/>
                      <a:pt x="253" y="50"/>
                      <a:pt x="254" y="50"/>
                    </a:cubicBezTo>
                    <a:cubicBezTo>
                      <a:pt x="284" y="46"/>
                      <a:pt x="316" y="32"/>
                      <a:pt x="350" y="33"/>
                    </a:cubicBezTo>
                    <a:cubicBezTo>
                      <a:pt x="337" y="42"/>
                      <a:pt x="286" y="82"/>
                      <a:pt x="284" y="82"/>
                    </a:cubicBezTo>
                    <a:cubicBezTo>
                      <a:pt x="276" y="84"/>
                      <a:pt x="268" y="86"/>
                      <a:pt x="260" y="87"/>
                    </a:cubicBezTo>
                    <a:cubicBezTo>
                      <a:pt x="241" y="90"/>
                      <a:pt x="208" y="74"/>
                      <a:pt x="195" y="64"/>
                    </a:cubicBezTo>
                    <a:cubicBezTo>
                      <a:pt x="176" y="50"/>
                      <a:pt x="176" y="50"/>
                      <a:pt x="176" y="50"/>
                    </a:cubicBezTo>
                    <a:cubicBezTo>
                      <a:pt x="166" y="42"/>
                      <a:pt x="152" y="44"/>
                      <a:pt x="144" y="53"/>
                    </a:cubicBezTo>
                    <a:cubicBezTo>
                      <a:pt x="44" y="161"/>
                      <a:pt x="44" y="161"/>
                      <a:pt x="44" y="161"/>
                    </a:cubicBezTo>
                    <a:cubicBezTo>
                      <a:pt x="36" y="170"/>
                      <a:pt x="36" y="184"/>
                      <a:pt x="44" y="193"/>
                    </a:cubicBezTo>
                    <a:cubicBezTo>
                      <a:pt x="53" y="203"/>
                      <a:pt x="59" y="210"/>
                      <a:pt x="69" y="220"/>
                    </a:cubicBezTo>
                    <a:cubicBezTo>
                      <a:pt x="80" y="230"/>
                      <a:pt x="95" y="244"/>
                      <a:pt x="97" y="257"/>
                    </a:cubicBezTo>
                    <a:cubicBezTo>
                      <a:pt x="100" y="280"/>
                      <a:pt x="102" y="313"/>
                      <a:pt x="115" y="330"/>
                    </a:cubicBezTo>
                    <a:cubicBezTo>
                      <a:pt x="102" y="337"/>
                      <a:pt x="95" y="344"/>
                      <a:pt x="86" y="3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" name="Freeform 17"/>
              <p:cNvSpPr>
                <a:spLocks noEditPoints="1"/>
              </p:cNvSpPr>
              <p:nvPr/>
            </p:nvSpPr>
            <p:spPr bwMode="auto">
              <a:xfrm>
                <a:off x="7980973" y="3772690"/>
                <a:ext cx="595412" cy="551158"/>
              </a:xfrm>
              <a:custGeom>
                <a:avLst/>
                <a:gdLst>
                  <a:gd name="T0" fmla="*/ 319 w 689"/>
                  <a:gd name="T1" fmla="*/ 543 h 638"/>
                  <a:gd name="T2" fmla="*/ 262 w 689"/>
                  <a:gd name="T3" fmla="*/ 538 h 638"/>
                  <a:gd name="T4" fmla="*/ 258 w 689"/>
                  <a:gd name="T5" fmla="*/ 538 h 638"/>
                  <a:gd name="T6" fmla="*/ 257 w 689"/>
                  <a:gd name="T7" fmla="*/ 535 h 638"/>
                  <a:gd name="T8" fmla="*/ 241 w 689"/>
                  <a:gd name="T9" fmla="*/ 489 h 638"/>
                  <a:gd name="T10" fmla="*/ 241 w 689"/>
                  <a:gd name="T11" fmla="*/ 489 h 638"/>
                  <a:gd name="T12" fmla="*/ 185 w 689"/>
                  <a:gd name="T13" fmla="*/ 484 h 638"/>
                  <a:gd name="T14" fmla="*/ 181 w 689"/>
                  <a:gd name="T15" fmla="*/ 484 h 638"/>
                  <a:gd name="T16" fmla="*/ 180 w 689"/>
                  <a:gd name="T17" fmla="*/ 481 h 638"/>
                  <a:gd name="T18" fmla="*/ 164 w 689"/>
                  <a:gd name="T19" fmla="*/ 435 h 638"/>
                  <a:gd name="T20" fmla="*/ 164 w 689"/>
                  <a:gd name="T21" fmla="*/ 435 h 638"/>
                  <a:gd name="T22" fmla="*/ 117 w 689"/>
                  <a:gd name="T23" fmla="*/ 425 h 638"/>
                  <a:gd name="T24" fmla="*/ 113 w 689"/>
                  <a:gd name="T25" fmla="*/ 425 h 638"/>
                  <a:gd name="T26" fmla="*/ 113 w 689"/>
                  <a:gd name="T27" fmla="*/ 421 h 638"/>
                  <a:gd name="T28" fmla="*/ 100 w 689"/>
                  <a:gd name="T29" fmla="*/ 365 h 638"/>
                  <a:gd name="T30" fmla="*/ 100 w 689"/>
                  <a:gd name="T31" fmla="*/ 365 h 638"/>
                  <a:gd name="T32" fmla="*/ 32 w 689"/>
                  <a:gd name="T33" fmla="*/ 370 h 638"/>
                  <a:gd name="T34" fmla="*/ 18 w 689"/>
                  <a:gd name="T35" fmla="*/ 386 h 638"/>
                  <a:gd name="T36" fmla="*/ 23 w 689"/>
                  <a:gd name="T37" fmla="*/ 455 h 638"/>
                  <a:gd name="T38" fmla="*/ 23 w 689"/>
                  <a:gd name="T39" fmla="*/ 455 h 638"/>
                  <a:gd name="T40" fmla="*/ 66 w 689"/>
                  <a:gd name="T41" fmla="*/ 465 h 638"/>
                  <a:gd name="T42" fmla="*/ 70 w 689"/>
                  <a:gd name="T43" fmla="*/ 466 h 638"/>
                  <a:gd name="T44" fmla="*/ 69 w 689"/>
                  <a:gd name="T45" fmla="*/ 470 h 638"/>
                  <a:gd name="T46" fmla="*/ 76 w 689"/>
                  <a:gd name="T47" fmla="*/ 536 h 638"/>
                  <a:gd name="T48" fmla="*/ 76 w 689"/>
                  <a:gd name="T49" fmla="*/ 536 h 638"/>
                  <a:gd name="T50" fmla="*/ 142 w 689"/>
                  <a:gd name="T51" fmla="*/ 534 h 638"/>
                  <a:gd name="T52" fmla="*/ 145 w 689"/>
                  <a:gd name="T53" fmla="*/ 534 h 638"/>
                  <a:gd name="T54" fmla="*/ 147 w 689"/>
                  <a:gd name="T55" fmla="*/ 537 h 638"/>
                  <a:gd name="T56" fmla="*/ 164 w 689"/>
                  <a:gd name="T57" fmla="*/ 578 h 638"/>
                  <a:gd name="T58" fmla="*/ 164 w 689"/>
                  <a:gd name="T59" fmla="*/ 578 h 638"/>
                  <a:gd name="T60" fmla="*/ 230 w 689"/>
                  <a:gd name="T61" fmla="*/ 576 h 638"/>
                  <a:gd name="T62" fmla="*/ 233 w 689"/>
                  <a:gd name="T63" fmla="*/ 576 h 638"/>
                  <a:gd name="T64" fmla="*/ 235 w 689"/>
                  <a:gd name="T65" fmla="*/ 579 h 638"/>
                  <a:gd name="T66" fmla="*/ 252 w 689"/>
                  <a:gd name="T67" fmla="*/ 621 h 638"/>
                  <a:gd name="T68" fmla="*/ 320 w 689"/>
                  <a:gd name="T69" fmla="*/ 615 h 638"/>
                  <a:gd name="T70" fmla="*/ 324 w 689"/>
                  <a:gd name="T71" fmla="*/ 611 h 638"/>
                  <a:gd name="T72" fmla="*/ 319 w 689"/>
                  <a:gd name="T73" fmla="*/ 543 h 638"/>
                  <a:gd name="T74" fmla="*/ 449 w 689"/>
                  <a:gd name="T75" fmla="*/ 177 h 638"/>
                  <a:gd name="T76" fmla="*/ 576 w 689"/>
                  <a:gd name="T77" fmla="*/ 299 h 638"/>
                  <a:gd name="T78" fmla="*/ 597 w 689"/>
                  <a:gd name="T79" fmla="*/ 306 h 638"/>
                  <a:gd name="T80" fmla="*/ 616 w 689"/>
                  <a:gd name="T81" fmla="*/ 293 h 638"/>
                  <a:gd name="T82" fmla="*/ 636 w 689"/>
                  <a:gd name="T83" fmla="*/ 234 h 638"/>
                  <a:gd name="T84" fmla="*/ 649 w 689"/>
                  <a:gd name="T85" fmla="*/ 209 h 638"/>
                  <a:gd name="T86" fmla="*/ 671 w 689"/>
                  <a:gd name="T87" fmla="*/ 186 h 638"/>
                  <a:gd name="T88" fmla="*/ 672 w 689"/>
                  <a:gd name="T89" fmla="*/ 121 h 638"/>
                  <a:gd name="T90" fmla="*/ 580 w 689"/>
                  <a:gd name="T91" fmla="*/ 21 h 638"/>
                  <a:gd name="T92" fmla="*/ 515 w 689"/>
                  <a:gd name="T93" fmla="*/ 16 h 638"/>
                  <a:gd name="T94" fmla="*/ 493 w 689"/>
                  <a:gd name="T95" fmla="*/ 34 h 638"/>
                  <a:gd name="T96" fmla="*/ 457 w 689"/>
                  <a:gd name="T97" fmla="*/ 44 h 638"/>
                  <a:gd name="T98" fmla="*/ 390 w 689"/>
                  <a:gd name="T99" fmla="*/ 36 h 638"/>
                  <a:gd name="T100" fmla="*/ 274 w 689"/>
                  <a:gd name="T101" fmla="*/ 67 h 638"/>
                  <a:gd name="T102" fmla="*/ 139 w 689"/>
                  <a:gd name="T103" fmla="*/ 171 h 638"/>
                  <a:gd name="T104" fmla="*/ 203 w 689"/>
                  <a:gd name="T105" fmla="*/ 222 h 638"/>
                  <a:gd name="T106" fmla="*/ 301 w 689"/>
                  <a:gd name="T107" fmla="*/ 161 h 638"/>
                  <a:gd name="T108" fmla="*/ 346 w 689"/>
                  <a:gd name="T109" fmla="*/ 158 h 638"/>
                  <a:gd name="T110" fmla="*/ 408 w 689"/>
                  <a:gd name="T111" fmla="*/ 165 h 638"/>
                  <a:gd name="T112" fmla="*/ 449 w 689"/>
                  <a:gd name="T113" fmla="*/ 177 h 6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89" h="638">
                    <a:moveTo>
                      <a:pt x="319" y="543"/>
                    </a:moveTo>
                    <a:cubicBezTo>
                      <a:pt x="302" y="529"/>
                      <a:pt x="279" y="528"/>
                      <a:pt x="262" y="538"/>
                    </a:cubicBezTo>
                    <a:cubicBezTo>
                      <a:pt x="261" y="539"/>
                      <a:pt x="259" y="539"/>
                      <a:pt x="258" y="538"/>
                    </a:cubicBezTo>
                    <a:cubicBezTo>
                      <a:pt x="257" y="537"/>
                      <a:pt x="257" y="536"/>
                      <a:pt x="257" y="535"/>
                    </a:cubicBezTo>
                    <a:cubicBezTo>
                      <a:pt x="260" y="518"/>
                      <a:pt x="255" y="500"/>
                      <a:pt x="241" y="489"/>
                    </a:cubicBezTo>
                    <a:cubicBezTo>
                      <a:pt x="241" y="489"/>
                      <a:pt x="241" y="489"/>
                      <a:pt x="241" y="489"/>
                    </a:cubicBezTo>
                    <a:cubicBezTo>
                      <a:pt x="225" y="475"/>
                      <a:pt x="202" y="473"/>
                      <a:pt x="185" y="484"/>
                    </a:cubicBezTo>
                    <a:cubicBezTo>
                      <a:pt x="183" y="485"/>
                      <a:pt x="182" y="484"/>
                      <a:pt x="181" y="484"/>
                    </a:cubicBezTo>
                    <a:cubicBezTo>
                      <a:pt x="180" y="483"/>
                      <a:pt x="180" y="482"/>
                      <a:pt x="180" y="481"/>
                    </a:cubicBezTo>
                    <a:cubicBezTo>
                      <a:pt x="183" y="464"/>
                      <a:pt x="177" y="446"/>
                      <a:pt x="164" y="435"/>
                    </a:cubicBezTo>
                    <a:cubicBezTo>
                      <a:pt x="164" y="435"/>
                      <a:pt x="164" y="435"/>
                      <a:pt x="164" y="435"/>
                    </a:cubicBezTo>
                    <a:cubicBezTo>
                      <a:pt x="150" y="423"/>
                      <a:pt x="132" y="420"/>
                      <a:pt x="117" y="425"/>
                    </a:cubicBezTo>
                    <a:cubicBezTo>
                      <a:pt x="115" y="426"/>
                      <a:pt x="114" y="425"/>
                      <a:pt x="113" y="425"/>
                    </a:cubicBezTo>
                    <a:cubicBezTo>
                      <a:pt x="112" y="424"/>
                      <a:pt x="112" y="422"/>
                      <a:pt x="113" y="421"/>
                    </a:cubicBezTo>
                    <a:cubicBezTo>
                      <a:pt x="121" y="402"/>
                      <a:pt x="116" y="379"/>
                      <a:pt x="100" y="365"/>
                    </a:cubicBezTo>
                    <a:cubicBezTo>
                      <a:pt x="100" y="365"/>
                      <a:pt x="100" y="365"/>
                      <a:pt x="100" y="365"/>
                    </a:cubicBezTo>
                    <a:cubicBezTo>
                      <a:pt x="80" y="347"/>
                      <a:pt x="49" y="350"/>
                      <a:pt x="32" y="370"/>
                    </a:cubicBezTo>
                    <a:cubicBezTo>
                      <a:pt x="18" y="386"/>
                      <a:pt x="18" y="386"/>
                      <a:pt x="18" y="386"/>
                    </a:cubicBezTo>
                    <a:cubicBezTo>
                      <a:pt x="0" y="406"/>
                      <a:pt x="2" y="437"/>
                      <a:pt x="23" y="455"/>
                    </a:cubicBezTo>
                    <a:cubicBezTo>
                      <a:pt x="23" y="455"/>
                      <a:pt x="23" y="455"/>
                      <a:pt x="23" y="455"/>
                    </a:cubicBezTo>
                    <a:cubicBezTo>
                      <a:pt x="35" y="465"/>
                      <a:pt x="51" y="469"/>
                      <a:pt x="66" y="465"/>
                    </a:cubicBezTo>
                    <a:cubicBezTo>
                      <a:pt x="68" y="465"/>
                      <a:pt x="69" y="465"/>
                      <a:pt x="70" y="466"/>
                    </a:cubicBezTo>
                    <a:cubicBezTo>
                      <a:pt x="70" y="467"/>
                      <a:pt x="70" y="469"/>
                      <a:pt x="69" y="470"/>
                    </a:cubicBezTo>
                    <a:cubicBezTo>
                      <a:pt x="54" y="490"/>
                      <a:pt x="57" y="519"/>
                      <a:pt x="76" y="536"/>
                    </a:cubicBezTo>
                    <a:cubicBezTo>
                      <a:pt x="76" y="536"/>
                      <a:pt x="76" y="536"/>
                      <a:pt x="76" y="536"/>
                    </a:cubicBezTo>
                    <a:cubicBezTo>
                      <a:pt x="95" y="553"/>
                      <a:pt x="124" y="552"/>
                      <a:pt x="142" y="534"/>
                    </a:cubicBezTo>
                    <a:cubicBezTo>
                      <a:pt x="143" y="533"/>
                      <a:pt x="144" y="533"/>
                      <a:pt x="145" y="534"/>
                    </a:cubicBezTo>
                    <a:cubicBezTo>
                      <a:pt x="147" y="534"/>
                      <a:pt x="147" y="535"/>
                      <a:pt x="147" y="537"/>
                    </a:cubicBezTo>
                    <a:cubicBezTo>
                      <a:pt x="146" y="552"/>
                      <a:pt x="151" y="568"/>
                      <a:pt x="164" y="578"/>
                    </a:cubicBezTo>
                    <a:cubicBezTo>
                      <a:pt x="164" y="578"/>
                      <a:pt x="164" y="578"/>
                      <a:pt x="164" y="578"/>
                    </a:cubicBezTo>
                    <a:cubicBezTo>
                      <a:pt x="183" y="595"/>
                      <a:pt x="212" y="594"/>
                      <a:pt x="230" y="576"/>
                    </a:cubicBezTo>
                    <a:cubicBezTo>
                      <a:pt x="231" y="575"/>
                      <a:pt x="232" y="575"/>
                      <a:pt x="233" y="576"/>
                    </a:cubicBezTo>
                    <a:cubicBezTo>
                      <a:pt x="234" y="576"/>
                      <a:pt x="235" y="577"/>
                      <a:pt x="235" y="579"/>
                    </a:cubicBezTo>
                    <a:cubicBezTo>
                      <a:pt x="233" y="594"/>
                      <a:pt x="239" y="610"/>
                      <a:pt x="252" y="621"/>
                    </a:cubicBezTo>
                    <a:cubicBezTo>
                      <a:pt x="272" y="638"/>
                      <a:pt x="303" y="636"/>
                      <a:pt x="320" y="615"/>
                    </a:cubicBezTo>
                    <a:cubicBezTo>
                      <a:pt x="324" y="611"/>
                      <a:pt x="324" y="611"/>
                      <a:pt x="324" y="611"/>
                    </a:cubicBezTo>
                    <a:cubicBezTo>
                      <a:pt x="341" y="591"/>
                      <a:pt x="339" y="560"/>
                      <a:pt x="319" y="543"/>
                    </a:cubicBezTo>
                    <a:close/>
                    <a:moveTo>
                      <a:pt x="449" y="177"/>
                    </a:moveTo>
                    <a:cubicBezTo>
                      <a:pt x="489" y="216"/>
                      <a:pt x="535" y="260"/>
                      <a:pt x="576" y="299"/>
                    </a:cubicBezTo>
                    <a:cubicBezTo>
                      <a:pt x="582" y="305"/>
                      <a:pt x="589" y="307"/>
                      <a:pt x="597" y="306"/>
                    </a:cubicBezTo>
                    <a:cubicBezTo>
                      <a:pt x="605" y="305"/>
                      <a:pt x="612" y="300"/>
                      <a:pt x="616" y="293"/>
                    </a:cubicBezTo>
                    <a:cubicBezTo>
                      <a:pt x="626" y="275"/>
                      <a:pt x="632" y="256"/>
                      <a:pt x="636" y="234"/>
                    </a:cubicBezTo>
                    <a:cubicBezTo>
                      <a:pt x="638" y="224"/>
                      <a:pt x="642" y="216"/>
                      <a:pt x="649" y="209"/>
                    </a:cubicBezTo>
                    <a:cubicBezTo>
                      <a:pt x="671" y="186"/>
                      <a:pt x="671" y="186"/>
                      <a:pt x="671" y="186"/>
                    </a:cubicBezTo>
                    <a:cubicBezTo>
                      <a:pt x="688" y="168"/>
                      <a:pt x="689" y="139"/>
                      <a:pt x="672" y="121"/>
                    </a:cubicBezTo>
                    <a:cubicBezTo>
                      <a:pt x="580" y="21"/>
                      <a:pt x="580" y="21"/>
                      <a:pt x="580" y="21"/>
                    </a:cubicBezTo>
                    <a:cubicBezTo>
                      <a:pt x="563" y="3"/>
                      <a:pt x="534" y="0"/>
                      <a:pt x="515" y="16"/>
                    </a:cubicBezTo>
                    <a:cubicBezTo>
                      <a:pt x="493" y="34"/>
                      <a:pt x="493" y="34"/>
                      <a:pt x="493" y="34"/>
                    </a:cubicBezTo>
                    <a:cubicBezTo>
                      <a:pt x="483" y="42"/>
                      <a:pt x="471" y="45"/>
                      <a:pt x="457" y="44"/>
                    </a:cubicBezTo>
                    <a:cubicBezTo>
                      <a:pt x="435" y="41"/>
                      <a:pt x="412" y="38"/>
                      <a:pt x="390" y="36"/>
                    </a:cubicBezTo>
                    <a:cubicBezTo>
                      <a:pt x="347" y="30"/>
                      <a:pt x="308" y="41"/>
                      <a:pt x="274" y="67"/>
                    </a:cubicBezTo>
                    <a:cubicBezTo>
                      <a:pt x="229" y="101"/>
                      <a:pt x="184" y="136"/>
                      <a:pt x="139" y="171"/>
                    </a:cubicBezTo>
                    <a:cubicBezTo>
                      <a:pt x="95" y="207"/>
                      <a:pt x="151" y="255"/>
                      <a:pt x="203" y="222"/>
                    </a:cubicBezTo>
                    <a:cubicBezTo>
                      <a:pt x="301" y="161"/>
                      <a:pt x="301" y="161"/>
                      <a:pt x="301" y="161"/>
                    </a:cubicBezTo>
                    <a:cubicBezTo>
                      <a:pt x="315" y="153"/>
                      <a:pt x="331" y="152"/>
                      <a:pt x="346" y="158"/>
                    </a:cubicBezTo>
                    <a:cubicBezTo>
                      <a:pt x="364" y="167"/>
                      <a:pt x="388" y="168"/>
                      <a:pt x="408" y="165"/>
                    </a:cubicBezTo>
                    <a:cubicBezTo>
                      <a:pt x="423" y="162"/>
                      <a:pt x="437" y="166"/>
                      <a:pt x="449" y="1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5661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532778" y="124868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技藝競賽</a:t>
            </a:r>
            <a:endParaRPr lang="zh-CN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31759" y="1117879"/>
            <a:ext cx="7607566" cy="31632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altLang="zh-TW" sz="1800" dirty="0" smtClean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sz="21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143535"/>
            <a:ext cx="1038681" cy="77022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19" y="911179"/>
            <a:ext cx="3954141" cy="570700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378" y="1108748"/>
            <a:ext cx="2323879" cy="174212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t="42458" r="23527" b="-71"/>
          <a:stretch/>
        </p:blipFill>
        <p:spPr>
          <a:xfrm>
            <a:off x="6691133" y="1108748"/>
            <a:ext cx="2340865" cy="1742123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209" y="3075059"/>
            <a:ext cx="2186048" cy="2916050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133" y="3075059"/>
            <a:ext cx="2186048" cy="291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2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1119941" y="354341"/>
            <a:ext cx="628890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新北市公私立高級</a:t>
            </a: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中等學校教育博覽會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流程圖: 接點 2"/>
          <p:cNvSpPr/>
          <p:nvPr/>
        </p:nvSpPr>
        <p:spPr>
          <a:xfrm>
            <a:off x="7610768" y="-983460"/>
            <a:ext cx="1763480" cy="1811726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7861566" y="98346"/>
            <a:ext cx="12618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資料組</a:t>
            </a:r>
            <a:endParaRPr lang="zh-TW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6422" y="1091902"/>
            <a:ext cx="786369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原訂日期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：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3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28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六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)9:00-16:00(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市民廣場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，依中華民國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109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年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10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日新北教技字第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10906220701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號函，考量疫情升溫，並提升本市學校防疫等級，改採以「</a:t>
            </a:r>
            <a:r>
              <a:rPr lang="zh-TW" altLang="en-US" sz="2200" dirty="0">
                <a:solidFill>
                  <a:srgbClr val="FF000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線上方式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」辦理</a:t>
            </a:r>
            <a:endParaRPr lang="en-US" altLang="zh-TW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  <p:pic>
        <p:nvPicPr>
          <p:cNvPr id="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171" y="233558"/>
            <a:ext cx="1038681" cy="770226"/>
          </a:xfrm>
          <a:prstGeom prst="rect">
            <a:avLst/>
          </a:prstGeom>
        </p:spPr>
      </p:pic>
      <p:sp>
        <p:nvSpPr>
          <p:cNvPr id="9" name="文本框 25"/>
          <p:cNvSpPr txBox="1"/>
          <p:nvPr/>
        </p:nvSpPr>
        <p:spPr>
          <a:xfrm>
            <a:off x="1177852" y="289332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九年級適性入學宣導家長說明會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82" y="2772542"/>
            <a:ext cx="1038681" cy="770226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257462"/>
              </p:ext>
            </p:extLst>
          </p:nvPr>
        </p:nvGraphicFramePr>
        <p:xfrm>
          <a:off x="716422" y="4775079"/>
          <a:ext cx="7269336" cy="167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6745">
                  <a:extLst>
                    <a:ext uri="{9D8B030D-6E8A-4147-A177-3AD203B41FA5}">
                      <a16:colId xmlns:a16="http://schemas.microsoft.com/office/drawing/2014/main" val="1786745885"/>
                    </a:ext>
                  </a:extLst>
                </a:gridCol>
                <a:gridCol w="2767528">
                  <a:extLst>
                    <a:ext uri="{9D8B030D-6E8A-4147-A177-3AD203B41FA5}">
                      <a16:colId xmlns:a16="http://schemas.microsoft.com/office/drawing/2014/main" val="1370637229"/>
                    </a:ext>
                  </a:extLst>
                </a:gridCol>
                <a:gridCol w="2715063">
                  <a:extLst>
                    <a:ext uri="{9D8B030D-6E8A-4147-A177-3AD203B41FA5}">
                      <a16:colId xmlns:a16="http://schemas.microsoft.com/office/drawing/2014/main" val="3326617860"/>
                    </a:ext>
                  </a:extLst>
                </a:gridCol>
              </a:tblGrid>
              <a:tr h="328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時間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內容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主持人</a:t>
                      </a:r>
                      <a:r>
                        <a:rPr lang="en-US" sz="2200" kern="120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/</a:t>
                      </a:r>
                      <a:r>
                        <a:rPr lang="zh-TW" sz="2200" kern="120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主講人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1913870"/>
                  </a:ext>
                </a:extLst>
              </a:tr>
              <a:tr h="328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18:30~19:00</a:t>
                      </a:r>
                      <a:endParaRPr lang="zh-TW" sz="2200" kern="1200" dirty="0">
                        <a:solidFill>
                          <a:schemeClr val="tx1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報到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中平國中團隊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5988667"/>
                  </a:ext>
                </a:extLst>
              </a:tr>
              <a:tr h="328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19:00~20:30</a:t>
                      </a:r>
                      <a:endParaRPr lang="zh-TW" sz="2200" kern="1200" dirty="0">
                        <a:solidFill>
                          <a:schemeClr val="tx1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適性入學宣講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陳裕宏校長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5827036"/>
                  </a:ext>
                </a:extLst>
              </a:tr>
              <a:tr h="328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20:30~20:45</a:t>
                      </a:r>
                      <a:endParaRPr lang="zh-TW" sz="2200" kern="1200" dirty="0">
                        <a:solidFill>
                          <a:schemeClr val="tx1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綜合座談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中平國中團隊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6373266"/>
                  </a:ext>
                </a:extLst>
              </a:tr>
              <a:tr h="3285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20:45~</a:t>
                      </a:r>
                      <a:endParaRPr lang="zh-TW" sz="2200" kern="1200" dirty="0">
                        <a:solidFill>
                          <a:schemeClr val="tx1"/>
                        </a:solidFill>
                        <a:latin typeface="文鼎細圓" panose="020F0309000000000000" pitchFamily="49" charset="-120"/>
                        <a:ea typeface="文鼎細圓" panose="020F0309000000000000" pitchFamily="49" charset="-120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賦</a:t>
                      </a:r>
                      <a:r>
                        <a:rPr lang="en-US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  </a:t>
                      </a:r>
                      <a:r>
                        <a:rPr lang="zh-TW" sz="2200" kern="1200" dirty="0">
                          <a:solidFill>
                            <a:schemeClr val="tx1"/>
                          </a:solidFill>
                          <a:latin typeface="文鼎細圓" panose="020F0309000000000000" pitchFamily="49" charset="-120"/>
                          <a:ea typeface="文鼎細圓" panose="020F0309000000000000" pitchFamily="49" charset="-120"/>
                          <a:cs typeface="+mn-cs"/>
                        </a:rPr>
                        <a:t>歸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16993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101" y="3511524"/>
            <a:ext cx="569258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日期</a:t>
            </a:r>
            <a:r>
              <a:rPr lang="zh-TW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：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109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年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4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月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17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日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五</a:t>
            </a:r>
            <a:r>
              <a:rPr lang="en-US" altLang="zh-TW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)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 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晚上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7:00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至</a:t>
            </a:r>
            <a:r>
              <a:rPr lang="en-US" altLang="zh-TW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8:45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地點：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本校靜心綜合會議室</a:t>
            </a:r>
            <a:endParaRPr lang="zh-TW" altLang="en-US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請家長配合</a:t>
            </a:r>
            <a:r>
              <a:rPr lang="zh-TW" altLang="en-US" sz="2200" dirty="0">
                <a:latin typeface="文鼎細圓" panose="020F0309000000000000" pitchFamily="49" charset="-120"/>
                <a:ea typeface="文鼎細圓" panose="020F0309000000000000" pitchFamily="49" charset="-120"/>
              </a:rPr>
              <a:t>量額溫及戴</a:t>
            </a:r>
            <a:r>
              <a:rPr lang="zh-TW" altLang="en-US" sz="2200" dirty="0" smtClean="0">
                <a:latin typeface="文鼎細圓" panose="020F0309000000000000" pitchFamily="49" charset="-120"/>
                <a:ea typeface="文鼎細圓" panose="020F0309000000000000" pitchFamily="49" charset="-120"/>
              </a:rPr>
              <a:t>口罩</a:t>
            </a:r>
            <a:endParaRPr lang="en-US" altLang="zh-TW" sz="2200" dirty="0">
              <a:latin typeface="文鼎細圓" panose="020F0309000000000000" pitchFamily="49" charset="-120"/>
              <a:ea typeface="文鼎細圓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25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cd08f9fd-83f0-4136-bb88-00d318c719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cd08f9fd-83f0-4136-bb88-00d318c7194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cd08f9fd-83f0-4136-bb88-00d318c71946"/>
</p:tagLst>
</file>

<file path=ppt/theme/theme1.xml><?xml version="1.0" encoding="utf-8"?>
<a:theme xmlns:a="http://schemas.openxmlformats.org/drawingml/2006/main" name="包图主题2">
  <a:themeElements>
    <a:clrScheme name="自定义 10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D4857"/>
      </a:accent1>
      <a:accent2>
        <a:srgbClr val="1FBDC8"/>
      </a:accent2>
      <a:accent3>
        <a:srgbClr val="F68C2D"/>
      </a:accent3>
      <a:accent4>
        <a:srgbClr val="0F5E8C"/>
      </a:accent4>
      <a:accent5>
        <a:srgbClr val="ED4857"/>
      </a:accent5>
      <a:accent6>
        <a:srgbClr val="1FBDC8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1092</TotalTime>
  <Words>1173</Words>
  <Application>Microsoft Office PowerPoint</Application>
  <PresentationFormat>如螢幕大小 (4:3)</PresentationFormat>
  <Paragraphs>177</Paragraphs>
  <Slides>15</Slides>
  <Notes>15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8" baseType="lpstr">
      <vt:lpstr>等线</vt:lpstr>
      <vt:lpstr>微软雅黑</vt:lpstr>
      <vt:lpstr>文鼎粗圓</vt:lpstr>
      <vt:lpstr>文鼎細圓</vt:lpstr>
      <vt:lpstr>微軟正黑體</vt:lpstr>
      <vt:lpstr>新細明體</vt:lpstr>
      <vt:lpstr>標楷體</vt:lpstr>
      <vt:lpstr>Arial</vt:lpstr>
      <vt:lpstr>Candara</vt:lpstr>
      <vt:lpstr>Century Gothic</vt:lpstr>
      <vt:lpstr>Times New Roman</vt:lpstr>
      <vt:lpstr>Wingdings</vt:lpstr>
      <vt:lpstr>包图主题2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user</cp:lastModifiedBy>
  <cp:revision>190</cp:revision>
  <dcterms:created xsi:type="dcterms:W3CDTF">2017-08-04T06:04:02Z</dcterms:created>
  <dcterms:modified xsi:type="dcterms:W3CDTF">2020-04-16T04:18:56Z</dcterms:modified>
</cp:coreProperties>
</file>