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0" r:id="rId1"/>
  </p:sldMasterIdLst>
  <p:notesMasterIdLst>
    <p:notesMasterId r:id="rId9"/>
  </p:notesMasterIdLst>
  <p:sldIdLst>
    <p:sldId id="256" r:id="rId2"/>
    <p:sldId id="257" r:id="rId3"/>
    <p:sldId id="293" r:id="rId4"/>
    <p:sldId id="280" r:id="rId5"/>
    <p:sldId id="288" r:id="rId6"/>
    <p:sldId id="271" r:id="rId7"/>
    <p:sldId id="258" r:id="rId8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中等深淺樣式 1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A488322-F2BA-4B5B-9748-0D474271808F}" styleName="中等深淺樣式 3 - 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7AC3CCA-C797-4891-BE02-D94E43425B78}" styleName="中等深淺樣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949107-9CDF-4E40-BD76-DA62255E8F6A}" type="datetimeFigureOut">
              <a:rPr lang="zh-TW" altLang="en-US" smtClean="0"/>
              <a:t>2018/11/1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165F45-E40D-4E6F-8760-4DE4536A8B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9645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中平國中總務處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517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中平國中總務處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3366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中平國中總務處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3896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中平國中總務處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899037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中平國中總務處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885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中平國中總務處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4950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中平國中總務處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9292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中平國中總務處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8925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r>
              <a:rPr lang="zh-TW" altLang="en-US" smtClean="0"/>
              <a:t>中平國中總務處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176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中平國中總務處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164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中平國中總務處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043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中平國中總務處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6310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中平國中總務處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303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中平國中總務處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584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中平國中總務處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203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中平國中總務處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583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TW" altLang="en-US" smtClean="0"/>
              <a:t>中平國中總務處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610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TW" altLang="en-US" smtClean="0"/>
              <a:t>中平國中總務處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1988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sz="4000" dirty="0" smtClean="0"/>
              <a:t>107-01</a:t>
            </a:r>
            <a:br>
              <a:rPr lang="en-US" altLang="zh-TW" sz="4000" dirty="0" smtClean="0"/>
            </a:br>
            <a:r>
              <a:rPr lang="en-US" altLang="zh-TW" sz="4000" dirty="0" smtClean="0"/>
              <a:t> </a:t>
            </a:r>
            <a:r>
              <a:rPr lang="en-US" altLang="zh-TW" sz="4000" dirty="0" smtClean="0"/>
              <a:t>11</a:t>
            </a:r>
            <a:r>
              <a:rPr lang="zh-TW" altLang="en-US" sz="4000" dirty="0" smtClean="0"/>
              <a:t>月份</a:t>
            </a:r>
            <a:r>
              <a:rPr lang="zh-TW" altLang="en-US" sz="4000" dirty="0" smtClean="0"/>
              <a:t>行</a:t>
            </a:r>
            <a:r>
              <a:rPr lang="zh-TW" altLang="en-US" sz="4000" dirty="0"/>
              <a:t>政</a:t>
            </a:r>
            <a:r>
              <a:rPr lang="zh-TW" altLang="en-US" sz="4000" dirty="0" smtClean="0"/>
              <a:t>會報</a:t>
            </a:r>
            <a:endParaRPr lang="zh-TW" altLang="en-US" sz="40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總務處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4033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/>
          <a:srcRect l="35710" t="8748" r="4837" b="32506"/>
          <a:stretch/>
        </p:blipFill>
        <p:spPr>
          <a:xfrm>
            <a:off x="680321" y="2531534"/>
            <a:ext cx="7545186" cy="419347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一、事務</a:t>
            </a:r>
            <a:r>
              <a:rPr lang="zh-TW" altLang="en-US" dirty="0"/>
              <a:t>工作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0321" y="2091267"/>
            <a:ext cx="9613861" cy="3599316"/>
          </a:xfrm>
        </p:spPr>
        <p:txBody>
          <a:bodyPr/>
          <a:lstStyle/>
          <a:p>
            <a:r>
              <a:rPr lang="en-US" altLang="zh-TW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1</a:t>
            </a:r>
            <a:r>
              <a:rPr lang="en-US" altLang="zh-TW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.</a:t>
            </a:r>
            <a:r>
              <a:rPr lang="zh-TW" altLang="en-US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維修通報</a:t>
            </a:r>
            <a:endParaRPr lang="en-US" altLang="zh-TW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/>
          <a:srcRect l="23764" t="5016" r="23985" b="66070"/>
          <a:stretch/>
        </p:blipFill>
        <p:spPr>
          <a:xfrm>
            <a:off x="4385181" y="548191"/>
            <a:ext cx="7680652" cy="2390693"/>
          </a:xfrm>
          <a:prstGeom prst="rect">
            <a:avLst/>
          </a:prstGeom>
        </p:spPr>
      </p:pic>
      <p:sp>
        <p:nvSpPr>
          <p:cNvPr id="7" name="橢圓 6"/>
          <p:cNvSpPr/>
          <p:nvPr/>
        </p:nvSpPr>
        <p:spPr>
          <a:xfrm>
            <a:off x="3018063" y="3349080"/>
            <a:ext cx="1570254" cy="93636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/>
          <p:cNvSpPr/>
          <p:nvPr/>
        </p:nvSpPr>
        <p:spPr>
          <a:xfrm>
            <a:off x="11089178" y="314890"/>
            <a:ext cx="998714" cy="93636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向右箭號 7"/>
          <p:cNvSpPr/>
          <p:nvPr/>
        </p:nvSpPr>
        <p:spPr>
          <a:xfrm rot="20929688">
            <a:off x="8941406" y="643701"/>
            <a:ext cx="2286000" cy="668867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內容版面配置區 2"/>
          <p:cNvSpPr txBox="1">
            <a:spLocks/>
          </p:cNvSpPr>
          <p:nvPr/>
        </p:nvSpPr>
        <p:spPr>
          <a:xfrm>
            <a:off x="8225507" y="4014405"/>
            <a:ext cx="3862385" cy="2116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1.</a:t>
            </a:r>
            <a:r>
              <a:rPr lang="zh-TW" altLang="en-US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填報人請填寫真實姓名。</a:t>
            </a:r>
            <a:endParaRPr lang="en-US" altLang="zh-TW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r>
              <a:rPr lang="en-US" altLang="zh-TW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2.</a:t>
            </a:r>
            <a:r>
              <a:rPr lang="zh-TW" altLang="en-US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略述損壞情形。</a:t>
            </a:r>
            <a:endParaRPr lang="en-US" altLang="zh-TW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611091" y="922713"/>
            <a:ext cx="839585" cy="2016171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6543436" y="922713"/>
            <a:ext cx="2259742" cy="2016171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989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一、事務</a:t>
            </a:r>
            <a:r>
              <a:rPr lang="zh-TW" altLang="en-US" dirty="0"/>
              <a:t>工作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0321" y="2091267"/>
            <a:ext cx="9613861" cy="3599316"/>
          </a:xfrm>
        </p:spPr>
        <p:txBody>
          <a:bodyPr/>
          <a:lstStyle/>
          <a:p>
            <a:r>
              <a:rPr lang="en-US" altLang="zh-TW" dirty="0">
                <a:latin typeface="文鼎粗圓" panose="020F0809000000000000" pitchFamily="49" charset="-120"/>
                <a:ea typeface="文鼎粗圓" panose="020F0809000000000000" pitchFamily="49" charset="-120"/>
              </a:rPr>
              <a:t>2</a:t>
            </a:r>
            <a:r>
              <a:rPr lang="en-US" altLang="zh-TW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.</a:t>
            </a:r>
            <a:r>
              <a:rPr lang="zh-TW" altLang="en-US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結構補強驗收</a:t>
            </a:r>
            <a:endParaRPr lang="en-US" altLang="zh-TW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904" y="3032068"/>
            <a:ext cx="3544686" cy="2658515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21" y="3022195"/>
            <a:ext cx="3572303" cy="2679227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1870" y="3022195"/>
            <a:ext cx="3557850" cy="2668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16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一、事務</a:t>
            </a:r>
            <a:r>
              <a:rPr lang="zh-TW" altLang="en-US" dirty="0"/>
              <a:t>工作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0321" y="1996052"/>
            <a:ext cx="10575112" cy="3599316"/>
          </a:xfrm>
        </p:spPr>
        <p:txBody>
          <a:bodyPr/>
          <a:lstStyle/>
          <a:p>
            <a:r>
              <a:rPr lang="en-US" altLang="zh-TW" sz="3200" dirty="0">
                <a:latin typeface="文鼎粗圓" panose="020F0809000000000000" pitchFamily="49" charset="-120"/>
                <a:ea typeface="文鼎粗圓" panose="020F0809000000000000" pitchFamily="49" charset="-120"/>
              </a:rPr>
              <a:t>3</a:t>
            </a:r>
            <a:r>
              <a:rPr lang="en-US" altLang="zh-TW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.</a:t>
            </a:r>
            <a:r>
              <a:rPr lang="zh-TW" altLang="en-US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生科教室設計規畫招標完成。</a:t>
            </a:r>
            <a:endParaRPr lang="en-US" altLang="zh-TW" sz="32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r>
              <a:rPr lang="en-US" altLang="zh-TW" sz="3200" dirty="0">
                <a:latin typeface="文鼎粗圓" panose="020F0809000000000000" pitchFamily="49" charset="-120"/>
                <a:ea typeface="文鼎粗圓" panose="020F0809000000000000" pitchFamily="49" charset="-120"/>
              </a:rPr>
              <a:t>4</a:t>
            </a:r>
            <a:r>
              <a:rPr lang="en-US" altLang="zh-TW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.</a:t>
            </a:r>
            <a:r>
              <a:rPr lang="zh-TW" altLang="en-US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樂器招標作業完成。</a:t>
            </a:r>
            <a:endParaRPr lang="en-US" altLang="zh-TW" sz="32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r>
              <a:rPr lang="en-US" altLang="zh-TW" sz="3200" dirty="0">
                <a:latin typeface="文鼎粗圓" panose="020F0809000000000000" pitchFamily="49" charset="-120"/>
                <a:ea typeface="文鼎粗圓" panose="020F0809000000000000" pitchFamily="49" charset="-120"/>
              </a:rPr>
              <a:t>5</a:t>
            </a:r>
            <a:r>
              <a:rPr lang="en-US" altLang="zh-TW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.</a:t>
            </a:r>
            <a:r>
              <a:rPr lang="zh-TW" altLang="en-US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畢業紀念冊招標完成。</a:t>
            </a:r>
            <a:endParaRPr lang="en-US" altLang="zh-TW" sz="32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r>
              <a:rPr lang="en-US" altLang="zh-TW" sz="3200" dirty="0">
                <a:latin typeface="文鼎粗圓" panose="020F0809000000000000" pitchFamily="49" charset="-120"/>
                <a:ea typeface="文鼎粗圓" panose="020F0809000000000000" pitchFamily="49" charset="-120"/>
              </a:rPr>
              <a:t>6</a:t>
            </a:r>
            <a:r>
              <a:rPr lang="en-US" altLang="zh-TW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.</a:t>
            </a:r>
            <a:r>
              <a:rPr lang="zh-TW" altLang="en-US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幼兒園更新工程細部審查完成。</a:t>
            </a:r>
            <a:endParaRPr lang="en-US" altLang="zh-TW" sz="32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r>
              <a:rPr lang="en-US" altLang="zh-TW" sz="3200" dirty="0">
                <a:latin typeface="文鼎粗圓" panose="020F0809000000000000" pitchFamily="49" charset="-120"/>
                <a:ea typeface="文鼎粗圓" panose="020F0809000000000000" pitchFamily="49" charset="-120"/>
              </a:rPr>
              <a:t>7</a:t>
            </a:r>
            <a:r>
              <a:rPr lang="en-US" altLang="zh-TW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.</a:t>
            </a:r>
            <a:r>
              <a:rPr lang="zh-TW" altLang="en-US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靜心樓西棟西側廁所設計規劃招標完成。</a:t>
            </a:r>
            <a:endParaRPr lang="en-US" altLang="zh-TW" sz="32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endParaRPr lang="en-US" altLang="zh-TW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0701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84310" y="130665"/>
            <a:ext cx="10018713" cy="1752599"/>
          </a:xfrm>
        </p:spPr>
        <p:txBody>
          <a:bodyPr/>
          <a:lstStyle/>
          <a:p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二</a:t>
            </a:r>
            <a:r>
              <a:rPr lang="zh-TW" altLang="en-US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、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水電支出狀況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4" name="內容版面配置區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5579417"/>
              </p:ext>
            </p:extLst>
          </p:nvPr>
        </p:nvGraphicFramePr>
        <p:xfrm>
          <a:off x="1484310" y="1878882"/>
          <a:ext cx="10292184" cy="2376264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7351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4203336758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1965595144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847901844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1292874203"/>
                    </a:ext>
                  </a:extLst>
                </a:gridCol>
              </a:tblGrid>
              <a:tr h="59406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月份</a:t>
                      </a:r>
                      <a:endParaRPr lang="zh-TW" altLang="en-US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2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4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5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6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7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8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9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10</a:t>
                      </a:r>
                      <a:endParaRPr lang="zh-TW" altLang="en-US" dirty="0"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11</a:t>
                      </a:r>
                      <a:endParaRPr lang="zh-TW" altLang="en-US" dirty="0"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12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小計</a:t>
                      </a:r>
                      <a:endParaRPr lang="zh-TW" altLang="en-US" sz="2000" b="1" i="0" u="none" strike="noStrike" dirty="0" smtClean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406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106</a:t>
                      </a:r>
                    </a:p>
                    <a:p>
                      <a:pPr algn="ctr" fontAlgn="ctr"/>
                      <a:r>
                        <a:rPr lang="zh-TW" altLang="en-US" sz="16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用</a:t>
                      </a:r>
                      <a:r>
                        <a:rPr lang="zh-TW" altLang="en-US" sz="16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電量</a:t>
                      </a:r>
                      <a:endParaRPr lang="zh-TW" altLang="en-US" sz="1600" b="1" i="0" u="none" strike="noStrike" dirty="0">
                        <a:solidFill>
                          <a:srgbClr val="008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31680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23160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34200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38760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42120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46200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37200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24360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41040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55716</a:t>
                      </a:r>
                      <a:endParaRPr lang="zh-TW" altLang="en-US" sz="1400" dirty="0"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38040</a:t>
                      </a:r>
                      <a:endParaRPr lang="zh-TW" altLang="en-US" sz="1400" dirty="0"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37800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4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406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107</a:t>
                      </a:r>
                    </a:p>
                    <a:p>
                      <a:pPr algn="ctr" fontAlgn="ctr"/>
                      <a:r>
                        <a:rPr lang="zh-TW" altLang="en-US" sz="16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用</a:t>
                      </a:r>
                      <a:r>
                        <a:rPr lang="zh-TW" altLang="en-US" sz="16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電量</a:t>
                      </a:r>
                      <a:endParaRPr lang="zh-TW" altLang="en-US" sz="1600" b="1" i="0" u="none" strike="noStrike" dirty="0">
                        <a:solidFill>
                          <a:srgbClr val="008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36360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22680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30120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38040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42600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57720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42480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29640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44160</a:t>
                      </a:r>
                      <a:endParaRPr lang="en-US" altLang="zh-TW" sz="1400" b="0" i="0" u="none" strike="noStrike" dirty="0">
                        <a:solidFill>
                          <a:schemeClr val="bg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solidFill>
                            <a:schemeClr val="bg1"/>
                          </a:solidFill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50520</a:t>
                      </a:r>
                      <a:endParaRPr lang="zh-TW" altLang="en-US" sz="1400" dirty="0">
                        <a:solidFill>
                          <a:schemeClr val="bg1"/>
                        </a:solidFill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dirty="0">
                        <a:solidFill>
                          <a:schemeClr val="bg1"/>
                        </a:solidFill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bg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bg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406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用電量</a:t>
                      </a:r>
                      <a:endParaRPr lang="en-US" altLang="zh-TW" sz="1600" u="none" strike="noStrike" dirty="0" smtClean="0"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  <a:p>
                      <a:pPr algn="ctr" fontAlgn="ctr"/>
                      <a:r>
                        <a:rPr lang="zh-TW" altLang="en-US" sz="16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變化</a:t>
                      </a:r>
                      <a:endParaRPr lang="zh-TW" altLang="en-US" sz="1600" b="1" i="0" u="none" strike="noStrike" dirty="0">
                        <a:solidFill>
                          <a:srgbClr val="008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+4680</a:t>
                      </a:r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-480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-4080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-720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+480</a:t>
                      </a:r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+11520</a:t>
                      </a:r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+5280</a:t>
                      </a:r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+5280</a:t>
                      </a:r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+3120</a:t>
                      </a:r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solidFill>
                            <a:schemeClr val="bg1"/>
                          </a:solidFill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-5196</a:t>
                      </a:r>
                      <a:endParaRPr lang="zh-TW" altLang="en-US" sz="1400" dirty="0">
                        <a:solidFill>
                          <a:schemeClr val="bg1"/>
                        </a:solidFill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dirty="0">
                        <a:solidFill>
                          <a:srgbClr val="FF0000"/>
                        </a:solidFill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u="none" strike="noStrike" dirty="0" smtClean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+19884</a:t>
                      </a:r>
                      <a:endParaRPr lang="en-US" altLang="zh-TW" sz="1400" b="0" i="0" u="none" strike="noStrike" dirty="0" smtClean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6214267"/>
              </p:ext>
            </p:extLst>
          </p:nvPr>
        </p:nvGraphicFramePr>
        <p:xfrm>
          <a:off x="1484310" y="4234469"/>
          <a:ext cx="10292198" cy="241575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7351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330688808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1359392529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1161691770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823309044"/>
                    </a:ext>
                  </a:extLst>
                </a:gridCol>
              </a:tblGrid>
              <a:tr h="52662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月份</a:t>
                      </a:r>
                      <a:endParaRPr lang="zh-TW" altLang="en-US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2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4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5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6</a:t>
                      </a:r>
                      <a:endParaRPr lang="en-US" altLang="zh-TW" sz="2000" b="1" i="0" u="none" strike="noStrike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7</a:t>
                      </a:r>
                      <a:endParaRPr lang="en-US" altLang="zh-TW" sz="2000" b="1" i="0" u="none" strike="noStrike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8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9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10</a:t>
                      </a:r>
                      <a:endParaRPr lang="zh-TW" altLang="en-US" dirty="0"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11</a:t>
                      </a:r>
                      <a:endParaRPr lang="zh-TW" altLang="en-US" dirty="0"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12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小計</a:t>
                      </a:r>
                      <a:endParaRPr lang="zh-TW" altLang="en-US" sz="2000" b="1" i="0" u="none" strike="noStrike" dirty="0" smtClean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970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106</a:t>
                      </a:r>
                    </a:p>
                    <a:p>
                      <a:pPr algn="ctr" fontAlgn="ctr"/>
                      <a:r>
                        <a:rPr lang="zh-TW" altLang="en-US" sz="16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用</a:t>
                      </a:r>
                      <a:r>
                        <a:rPr lang="zh-TW" altLang="en-US" sz="16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水量</a:t>
                      </a:r>
                      <a:endParaRPr lang="zh-TW" altLang="en-US" sz="1600" b="1" i="0" u="none" strike="noStrike" dirty="0">
                        <a:solidFill>
                          <a:srgbClr val="008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828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893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587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791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714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807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763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595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501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802</a:t>
                      </a:r>
                      <a:endParaRPr lang="zh-TW" altLang="en-US" sz="1400" dirty="0"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1000</a:t>
                      </a:r>
                      <a:endParaRPr lang="zh-TW" altLang="en-US" sz="1400" dirty="0"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907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4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70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107</a:t>
                      </a:r>
                    </a:p>
                    <a:p>
                      <a:pPr algn="ctr" fontAlgn="ctr"/>
                      <a:r>
                        <a:rPr lang="zh-TW" altLang="en-US" sz="16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用</a:t>
                      </a:r>
                      <a:r>
                        <a:rPr lang="zh-TW" altLang="en-US" sz="16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水量</a:t>
                      </a:r>
                      <a:endParaRPr lang="zh-TW" altLang="en-US" sz="1600" b="1" i="0" u="none" strike="noStrike" dirty="0">
                        <a:solidFill>
                          <a:srgbClr val="008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962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830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702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663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739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763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919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707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620</a:t>
                      </a:r>
                      <a:endParaRPr lang="en-US" altLang="zh-TW" sz="1400" b="0" i="0" u="none" strike="noStrike" dirty="0">
                        <a:solidFill>
                          <a:schemeClr val="bg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658</a:t>
                      </a:r>
                      <a:endParaRPr lang="zh-TW" altLang="en-US" sz="1400" dirty="0"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741</a:t>
                      </a:r>
                      <a:endParaRPr lang="zh-TW" altLang="en-US" sz="1400" dirty="0"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2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970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每月</a:t>
                      </a:r>
                      <a:endParaRPr lang="en-US" altLang="zh-TW" sz="1600" u="none" strike="noStrike" dirty="0" smtClean="0"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  <a:p>
                      <a:pPr algn="ctr" fontAlgn="ctr"/>
                      <a:r>
                        <a:rPr lang="zh-TW" altLang="en-US" sz="16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省水度</a:t>
                      </a:r>
                      <a:endParaRPr lang="zh-TW" altLang="en-US" sz="1600" b="1" i="0" u="none" strike="noStrike" dirty="0">
                        <a:solidFill>
                          <a:srgbClr val="008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 smtClean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+134</a:t>
                      </a:r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-63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 smtClean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+115</a:t>
                      </a:r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-128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 smtClean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+49</a:t>
                      </a:r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-44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 smtClean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+156</a:t>
                      </a:r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u="none" strike="noStrike" dirty="0" smtClean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+112</a:t>
                      </a:r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</a:t>
                      </a:r>
                      <a:r>
                        <a:rPr lang="en-US" altLang="zh-TW" sz="1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119</a:t>
                      </a:r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solidFill>
                            <a:schemeClr val="bg1"/>
                          </a:solidFill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-144</a:t>
                      </a:r>
                      <a:endParaRPr lang="zh-TW" altLang="en-US" sz="1400" dirty="0">
                        <a:solidFill>
                          <a:schemeClr val="bg1"/>
                        </a:solidFill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-259</a:t>
                      </a:r>
                      <a:endParaRPr lang="zh-TW" altLang="en-US" sz="1400" dirty="0"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200" b="0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u="none" strike="noStrike" dirty="0" smtClean="0">
                          <a:solidFill>
                            <a:srgbClr val="FF0000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+47</a:t>
                      </a:r>
                      <a:endParaRPr lang="en-US" altLang="zh-TW" sz="1400" b="0" i="0" u="none" strike="noStrike" dirty="0" smtClean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58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00249" y="973820"/>
            <a:ext cx="9524998" cy="854980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三</a:t>
            </a:r>
            <a:r>
              <a:rPr lang="zh-TW" altLang="en-US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、</a:t>
            </a:r>
            <a:r>
              <a:rPr lang="zh-TW" altLang="en-US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未來展望</a:t>
            </a:r>
            <a:endParaRPr lang="zh-TW" altLang="en-US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0444" y="2460567"/>
            <a:ext cx="7556270" cy="3649288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1</a:t>
            </a:r>
            <a:r>
              <a:rPr lang="en-US" altLang="zh-TW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.</a:t>
            </a:r>
            <a:r>
              <a:rPr lang="zh-TW" altLang="en-US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校外教學招標</a:t>
            </a:r>
            <a:endParaRPr lang="en-US" altLang="zh-TW" sz="32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r>
              <a:rPr lang="en-US" altLang="zh-TW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2</a:t>
            </a:r>
            <a:r>
              <a:rPr lang="en-US" altLang="zh-TW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.</a:t>
            </a:r>
            <a:r>
              <a:rPr lang="zh-TW" altLang="en-US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幼兒園更新工程</a:t>
            </a:r>
            <a:endParaRPr lang="en-US" altLang="zh-TW" sz="32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r>
              <a:rPr lang="en-US" altLang="zh-TW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3.</a:t>
            </a:r>
            <a:r>
              <a:rPr lang="zh-TW" altLang="en-US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藝境計畫二期工程招標</a:t>
            </a:r>
            <a:endParaRPr lang="en-US" altLang="zh-TW" sz="32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r>
              <a:rPr lang="en-US" altLang="zh-TW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4.</a:t>
            </a:r>
            <a:r>
              <a:rPr lang="zh-TW" altLang="en-US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操場跑道更新工</a:t>
            </a:r>
            <a:r>
              <a:rPr lang="zh-TW" altLang="en-US" sz="3200" dirty="0">
                <a:latin typeface="文鼎粗圓" panose="020F0809000000000000" pitchFamily="49" charset="-120"/>
                <a:ea typeface="文鼎粗圓" panose="020F0809000000000000" pitchFamily="49" charset="-120"/>
              </a:rPr>
              <a:t>程</a:t>
            </a:r>
            <a:r>
              <a:rPr lang="zh-TW" altLang="en-US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招標</a:t>
            </a:r>
            <a:endParaRPr lang="en-US" altLang="zh-TW" sz="32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6614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37953" y="2432303"/>
            <a:ext cx="9601196" cy="1158795"/>
          </a:xfrm>
        </p:spPr>
        <p:txBody>
          <a:bodyPr>
            <a:normAutofit lnSpcReduction="10000"/>
          </a:bodyPr>
          <a:lstStyle/>
          <a:p>
            <a:pPr algn="ctr"/>
            <a:r>
              <a:rPr lang="zh-TW" altLang="en-US" sz="8000" dirty="0">
                <a:latin typeface="文鼎粗圓" panose="020F0809000000000000" pitchFamily="49" charset="-120"/>
                <a:ea typeface="文鼎粗圓" panose="020F0809000000000000" pitchFamily="49" charset="-120"/>
              </a:rPr>
              <a:t>謝謝</a:t>
            </a:r>
            <a:r>
              <a:rPr lang="zh-TW" altLang="en-US" sz="80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大家</a:t>
            </a:r>
            <a:r>
              <a:rPr lang="en-US" altLang="zh-TW" sz="80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!</a:t>
            </a:r>
            <a:endParaRPr lang="zh-TW" altLang="en-US" sz="8000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898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柏林">
  <a:themeElements>
    <a:clrScheme name="柏林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柏林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柏林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1934</TotalTime>
  <Words>265</Words>
  <Application>Microsoft Office PowerPoint</Application>
  <PresentationFormat>寬螢幕</PresentationFormat>
  <Paragraphs>129</Paragraphs>
  <Slides>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3" baseType="lpstr">
      <vt:lpstr>文鼎粗圓</vt:lpstr>
      <vt:lpstr>新細明體</vt:lpstr>
      <vt:lpstr>Arial</vt:lpstr>
      <vt:lpstr>Calibri</vt:lpstr>
      <vt:lpstr>Trebuchet MS</vt:lpstr>
      <vt:lpstr>柏林</vt:lpstr>
      <vt:lpstr>107-01  11月份行政會報</vt:lpstr>
      <vt:lpstr>一、事務工作</vt:lpstr>
      <vt:lpstr>一、事務工作</vt:lpstr>
      <vt:lpstr>一、事務工作</vt:lpstr>
      <vt:lpstr>二、水電支出狀況</vt:lpstr>
      <vt:lpstr>三、未來展望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105-01  9月份行政會報</dc:title>
  <dc:creator>user</dc:creator>
  <cp:lastModifiedBy>user</cp:lastModifiedBy>
  <cp:revision>104</cp:revision>
  <cp:lastPrinted>2018-11-01T07:34:11Z</cp:lastPrinted>
  <dcterms:created xsi:type="dcterms:W3CDTF">2016-09-02T02:12:40Z</dcterms:created>
  <dcterms:modified xsi:type="dcterms:W3CDTF">2018-11-01T07:47:39Z</dcterms:modified>
</cp:coreProperties>
</file>