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00" r:id="rId1"/>
  </p:sldMasterIdLst>
  <p:notesMasterIdLst>
    <p:notesMasterId r:id="rId16"/>
  </p:notesMasterIdLst>
  <p:handoutMasterIdLst>
    <p:handoutMasterId r:id="rId17"/>
  </p:handoutMasterIdLst>
  <p:sldIdLst>
    <p:sldId id="286" r:id="rId2"/>
    <p:sldId id="270" r:id="rId3"/>
    <p:sldId id="271" r:id="rId4"/>
    <p:sldId id="277" r:id="rId5"/>
    <p:sldId id="274" r:id="rId6"/>
    <p:sldId id="273" r:id="rId7"/>
    <p:sldId id="275" r:id="rId8"/>
    <p:sldId id="264" r:id="rId9"/>
    <p:sldId id="276" r:id="rId10"/>
    <p:sldId id="279" r:id="rId11"/>
    <p:sldId id="281" r:id="rId12"/>
    <p:sldId id="282" r:id="rId13"/>
    <p:sldId id="283" r:id="rId14"/>
    <p:sldId id="285" r:id="rId15"/>
  </p:sldIdLst>
  <p:sldSz cx="9144000" cy="6858000" type="screen4x3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76599"/>
    <a:srgbClr val="FF3300"/>
    <a:srgbClr val="FCCF9E"/>
    <a:srgbClr val="D2ECB6"/>
    <a:srgbClr val="FDDEBB"/>
    <a:srgbClr val="FECECE"/>
    <a:srgbClr val="FC976A"/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712059-9710-4E80-89FA-806F516E94CE}" type="datetimeFigureOut">
              <a:rPr lang="zh-TW" altLang="en-US" smtClean="0"/>
              <a:t>2018/12/13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822408-1906-4813-915E-5310382C1B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43025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2C636F-8F37-44CC-ADA7-FE4AEAA66ECC}" type="datetimeFigureOut">
              <a:rPr lang="zh-TW" altLang="en-US" smtClean="0"/>
              <a:t>2018/12/13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7612"/>
            <a:ext cx="5438775" cy="3907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31998-2C70-4D3F-BC1D-F3E864BE6C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8471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31998-2C70-4D3F-BC1D-F3E864BE6C8C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9814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31998-2C70-4D3F-BC1D-F3E864BE6C8C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0971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31998-2C70-4D3F-BC1D-F3E864BE6C8C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6726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7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09FF12C-FD89-458A-B5EB-6C409CBA1F79}" type="datetimeFigureOut">
              <a:rPr lang="zh-TW" altLang="en-US"/>
              <a:pPr>
                <a:defRPr/>
              </a:pPr>
              <a:t>2018/12/13</a:t>
            </a:fld>
            <a:endParaRPr lang="zh-TW" altLang="en-US"/>
          </a:p>
        </p:txBody>
      </p:sp>
      <p:sp>
        <p:nvSpPr>
          <p:cNvPr id="10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rgbClr val="EBDDC3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rgbClr val="EBDDC3"/>
                </a:solidFill>
              </a:defRPr>
            </a:lvl1pPr>
          </a:lstStyle>
          <a:p>
            <a:pPr>
              <a:defRPr/>
            </a:pPr>
            <a:fld id="{AA68630F-540A-4D2D-802A-355205E8220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4820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E8B14-BF7A-46D6-A423-9AE23486D035}" type="datetimeFigureOut">
              <a:rPr lang="zh-TW" altLang="en-US"/>
              <a:pPr>
                <a:defRPr/>
              </a:pPr>
              <a:t>2018/12/13</a:t>
            </a:fld>
            <a:endParaRPr lang="zh-TW" altLang="en-US"/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A855D-5562-4871-916A-9DE4D91627C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4322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7ECDD-01CC-4196-ACF6-854E23BFC8D9}" type="datetimeFigureOut">
              <a:rPr lang="zh-TW" altLang="en-US"/>
              <a:pPr>
                <a:defRPr/>
              </a:pPr>
              <a:t>2018/12/13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B739F4-5E19-4529-8874-F0C2C3AAC04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0676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4391707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03DEB-8F06-457A-9E20-C9B8D91C7B58}" type="datetimeFigureOut">
              <a:rPr lang="zh-TW" altLang="en-US"/>
              <a:pPr>
                <a:defRPr/>
              </a:pPr>
              <a:t>2018/12/13</a:t>
            </a:fld>
            <a:endParaRPr lang="zh-TW" altLang="en-US"/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A7DAF-F0A2-4375-A6A0-C0242D30226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194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7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BE2F2-64DB-4B27-8FF3-8D73C0C221CB}" type="datetimeFigureOut">
              <a:rPr lang="zh-TW" altLang="en-US"/>
              <a:pPr>
                <a:defRPr/>
              </a:pPr>
              <a:t>2018/12/13</a:t>
            </a:fld>
            <a:endParaRPr lang="zh-TW" altLang="en-US"/>
          </a:p>
        </p:txBody>
      </p:sp>
      <p:sp>
        <p:nvSpPr>
          <p:cNvPr id="8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85268B7-FAD4-415B-8101-A5C3D09C30B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9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3206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97336A3-057E-4D22-8FED-B6506FC2F26B}" type="datetimeFigureOut">
              <a:rPr lang="zh-TW" altLang="en-US"/>
              <a:pPr>
                <a:defRPr/>
              </a:pPr>
              <a:t>2018/12/13</a:t>
            </a:fld>
            <a:endParaRPr lang="zh-TW" altLang="en-US"/>
          </a:p>
        </p:txBody>
      </p:sp>
      <p:sp>
        <p:nvSpPr>
          <p:cNvPr id="6" name="投影片編號版面配置區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0B9BD2B-331D-48E4-9863-85F60A4618C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7" name="頁尾版面配置區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9095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日期版面配置區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2185440-6B93-4A87-82E0-B555FA7B9EE1}" type="datetimeFigureOut">
              <a:rPr lang="zh-TW" altLang="en-US"/>
              <a:pPr>
                <a:defRPr/>
              </a:pPr>
              <a:t>2018/12/13</a:t>
            </a:fld>
            <a:endParaRPr lang="zh-TW" altLang="en-US"/>
          </a:p>
        </p:txBody>
      </p:sp>
      <p:sp>
        <p:nvSpPr>
          <p:cNvPr id="8" name="投影片編號版面配置區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E1EBD60-86A1-4E3A-88EF-00F76F49FD8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9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213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04DAF-41D9-4473-970A-B42809DB2A79}" type="datetimeFigureOut">
              <a:rPr lang="zh-TW" altLang="en-US"/>
              <a:pPr>
                <a:defRPr/>
              </a:pPr>
              <a:t>2018/12/13</a:t>
            </a:fld>
            <a:endParaRPr lang="zh-TW" altLang="en-US"/>
          </a:p>
        </p:txBody>
      </p:sp>
      <p:sp>
        <p:nvSpPr>
          <p:cNvPr id="4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785CA-C535-4110-A193-EAC08F23662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3687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1DA65-EAFF-44F4-8309-B199D24C3D53}" type="datetimeFigureOut">
              <a:rPr lang="zh-TW" altLang="en-US"/>
              <a:pPr>
                <a:defRPr/>
              </a:pPr>
              <a:t>2018/12/13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rgbClr val="775F55"/>
                </a:solidFill>
              </a:defRPr>
            </a:lvl1pPr>
          </a:lstStyle>
          <a:p>
            <a:pPr>
              <a:defRPr/>
            </a:pPr>
            <a:fld id="{F276CC9A-1FA3-4D5E-8B50-146E20C52E7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9617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8B803-A76C-4736-8400-9CF79578AD28}" type="datetimeFigureOut">
              <a:rPr lang="zh-TW" altLang="en-US"/>
              <a:pPr>
                <a:defRPr/>
              </a:pPr>
              <a:t>2018/12/13</a:t>
            </a:fld>
            <a:endParaRPr lang="zh-TW" altLang="en-US"/>
          </a:p>
        </p:txBody>
      </p:sp>
      <p:sp>
        <p:nvSpPr>
          <p:cNvPr id="6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AE706-C16A-4BB3-A3C2-3718D109426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1105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9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8B122BE-0F49-4F4D-B8E0-CC05E03C1FB6}" type="datetimeFigureOut">
              <a:rPr lang="zh-TW" altLang="en-US"/>
              <a:pPr>
                <a:defRPr/>
              </a:pPr>
              <a:t>2018/12/13</a:t>
            </a:fld>
            <a:endParaRPr lang="zh-TW" altLang="en-US"/>
          </a:p>
        </p:txBody>
      </p:sp>
      <p:sp>
        <p:nvSpPr>
          <p:cNvPr id="10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9A3BAD74-3086-46D8-8642-3EF0F995D57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1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084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smtClean="0"/>
          </a:p>
        </p:txBody>
      </p:sp>
      <p:sp>
        <p:nvSpPr>
          <p:cNvPr id="1027" name="文字版面配置區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smtClean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rgbClr val="775F55"/>
                </a:solidFill>
                <a:ea typeface="新細明體" charset="-120"/>
              </a:defRPr>
            </a:lvl1pPr>
          </a:lstStyle>
          <a:p>
            <a:pPr>
              <a:defRPr/>
            </a:pPr>
            <a:fld id="{AC0D7621-102B-413D-8271-7A78725EC5C7}" type="datetimeFigureOut">
              <a:rPr lang="zh-TW" altLang="en-US"/>
              <a:pPr>
                <a:defRPr/>
              </a:pPr>
              <a:t>2018/12/13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rgbClr val="775F55"/>
                </a:solidFill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  <a:ea typeface="新細明體" charset="-120"/>
              </a:defRPr>
            </a:lvl1pPr>
          </a:lstStyle>
          <a:p>
            <a:pPr>
              <a:defRPr/>
            </a:pPr>
            <a:fld id="{A5F982C5-717A-4C42-9B18-4C0925D880C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6" r:id="rId1"/>
    <p:sldLayoutId id="2147484303" r:id="rId2"/>
    <p:sldLayoutId id="2147484317" r:id="rId3"/>
    <p:sldLayoutId id="2147484318" r:id="rId4"/>
    <p:sldLayoutId id="2147484319" r:id="rId5"/>
    <p:sldLayoutId id="2147484304" r:id="rId6"/>
    <p:sldLayoutId id="2147484320" r:id="rId7"/>
    <p:sldLayoutId id="2147484305" r:id="rId8"/>
    <p:sldLayoutId id="2147484321" r:id="rId9"/>
    <p:sldLayoutId id="2147484306" r:id="rId10"/>
    <p:sldLayoutId id="2147484322" r:id="rId11"/>
    <p:sldLayoutId id="214748432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7504" y="476672"/>
            <a:ext cx="7128792" cy="2088232"/>
          </a:xfrm>
        </p:spPr>
        <p:txBody>
          <a:bodyPr>
            <a:normAutofit/>
          </a:bodyPr>
          <a:lstStyle/>
          <a:p>
            <a:pPr algn="ctr"/>
            <a:r>
              <a:rPr lang="en-US" altLang="zh-TW" dirty="0" smtClean="0">
                <a:solidFill>
                  <a:srgbClr val="FFFF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107</a:t>
            </a:r>
            <a:r>
              <a:rPr lang="zh-TW" altLang="en-US" dirty="0" smtClean="0">
                <a:solidFill>
                  <a:srgbClr val="FFFF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學年度第一學期</a:t>
            </a:r>
            <a:r>
              <a:rPr lang="en-US" altLang="zh-TW" dirty="0" smtClean="0">
                <a:solidFill>
                  <a:srgbClr val="FFFF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/>
            </a:r>
            <a:br>
              <a:rPr lang="en-US" altLang="zh-TW" dirty="0" smtClean="0">
                <a:solidFill>
                  <a:srgbClr val="FFFF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</a:br>
            <a:r>
              <a:rPr lang="zh-TW" altLang="en-US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十二月導師會報</a:t>
            </a:r>
            <a:r>
              <a:rPr lang="en-US" altLang="zh-TW" sz="4000" dirty="0" smtClean="0">
                <a:solidFill>
                  <a:srgbClr val="FFFF00"/>
                </a:solidFill>
                <a:latin typeface="文鼎簽字筆體E" panose="04090A00000000000000" pitchFamily="82" charset="-120"/>
                <a:ea typeface="文鼎簽字筆體E" panose="04090A00000000000000" pitchFamily="82" charset="-120"/>
              </a:rPr>
              <a:t>1071214</a:t>
            </a:r>
            <a:endParaRPr lang="zh-TW" altLang="en-US" sz="4000" dirty="0">
              <a:solidFill>
                <a:srgbClr val="FFFF00"/>
              </a:solidFill>
              <a:latin typeface="文鼎簽字筆體E" panose="04090A00000000000000" pitchFamily="82" charset="-120"/>
              <a:ea typeface="文鼎簽字筆體E" panose="04090A00000000000000" pitchFamily="82" charset="-120"/>
            </a:endParaRPr>
          </a:p>
        </p:txBody>
      </p:sp>
      <p:sp>
        <p:nvSpPr>
          <p:cNvPr id="4" name="副標題 3"/>
          <p:cNvSpPr>
            <a:spLocks noGrp="1"/>
          </p:cNvSpPr>
          <p:nvPr>
            <p:ph type="subTitle" idx="1"/>
          </p:nvPr>
        </p:nvSpPr>
        <p:spPr>
          <a:xfrm>
            <a:off x="4499992" y="2636912"/>
            <a:ext cx="1656184" cy="475034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zh-TW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甜妞體P" panose="040B0900000000000000" pitchFamily="82" charset="-120"/>
                <a:ea typeface="文鼎甜妞體P" panose="040B0900000000000000" pitchFamily="82" charset="-120"/>
              </a:rPr>
              <a:t>學務處</a:t>
            </a:r>
            <a:endParaRPr lang="en-US" altLang="zh-TW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甜妞體P" panose="040B0900000000000000" pitchFamily="82" charset="-120"/>
              <a:ea typeface="文鼎甜妞體P" panose="040B0900000000000000" pitchFamily="82" charset="-120"/>
            </a:endParaRPr>
          </a:p>
        </p:txBody>
      </p:sp>
      <p:pic>
        <p:nvPicPr>
          <p:cNvPr id="1026" name="Picture 2" descr="ãéå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184508"/>
            <a:ext cx="7419255" cy="349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47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00FF"/>
                </a:solidFill>
              </a:rPr>
              <a:t>體育組</a:t>
            </a:r>
            <a:r>
              <a:rPr lang="en-US" altLang="zh-TW" b="1" dirty="0" smtClean="0">
                <a:solidFill>
                  <a:srgbClr val="0000FF"/>
                </a:solidFill>
              </a:rPr>
              <a:t>-</a:t>
            </a:r>
            <a:r>
              <a:rPr lang="zh-TW" altLang="en-US" b="1" dirty="0" smtClean="0">
                <a:solidFill>
                  <a:srgbClr val="0000FF"/>
                </a:solidFill>
              </a:rPr>
              <a:t>校慶運動會相關事宜</a:t>
            </a:r>
            <a:endParaRPr lang="zh-TW" altLang="en-US" b="1" dirty="0">
              <a:solidFill>
                <a:srgbClr val="0000FF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7493" y="2366011"/>
            <a:ext cx="6886679" cy="305493"/>
          </a:xfrm>
        </p:spPr>
        <p:txBody>
          <a:bodyPr>
            <a:noAutofit/>
          </a:bodyPr>
          <a:lstStyle/>
          <a:p>
            <a:r>
              <a:rPr lang="zh-TW" altLang="en-US" sz="6000" dirty="0" smtClean="0"/>
              <a:t>感謝各位老師支持，共同完成校慶相關活動。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2433207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00FF"/>
                </a:solidFill>
              </a:rPr>
              <a:t>體育組</a:t>
            </a:r>
            <a:r>
              <a:rPr lang="en-US" altLang="zh-TW" b="1" dirty="0" smtClean="0">
                <a:solidFill>
                  <a:srgbClr val="0000FF"/>
                </a:solidFill>
              </a:rPr>
              <a:t>-</a:t>
            </a:r>
            <a:r>
              <a:rPr lang="zh-TW" altLang="en-US" b="1" dirty="0" smtClean="0">
                <a:solidFill>
                  <a:srgbClr val="0000FF"/>
                </a:solidFill>
              </a:rPr>
              <a:t>體育團隊相關事宜</a:t>
            </a:r>
            <a:endParaRPr lang="zh-TW" altLang="en-US" b="1" dirty="0">
              <a:solidFill>
                <a:srgbClr val="0000FF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12/3~21</a:t>
            </a:r>
            <a:r>
              <a:rPr lang="zh-TW" altLang="en-US" dirty="0" smtClean="0"/>
              <a:t> 本校籃球隊參加</a:t>
            </a:r>
            <a:r>
              <a:rPr lang="en-US" altLang="zh-TW" dirty="0" smtClean="0"/>
              <a:t>107</a:t>
            </a:r>
            <a:r>
              <a:rPr lang="zh-TW" altLang="en-US" dirty="0" smtClean="0"/>
              <a:t>學年度國中籃球聯賽，</a:t>
            </a:r>
            <a:r>
              <a:rPr lang="en-US" altLang="zh-TW" dirty="0" smtClean="0"/>
              <a:t>(12/11)</a:t>
            </a:r>
            <a:r>
              <a:rPr lang="zh-TW" altLang="en-US" dirty="0" smtClean="0"/>
              <a:t>未進入決賽，賽季結束。感謝各班導師支持鼓勵。</a:t>
            </a:r>
            <a:endParaRPr lang="en-US" altLang="zh-TW" dirty="0" smtClean="0"/>
          </a:p>
          <a:p>
            <a:r>
              <a:rPr lang="en-US" altLang="zh-TW" dirty="0" smtClean="0"/>
              <a:t>12/15(</a:t>
            </a:r>
            <a:r>
              <a:rPr lang="zh-TW" altLang="en-US" dirty="0" smtClean="0"/>
              <a:t>六</a:t>
            </a:r>
            <a:r>
              <a:rPr lang="en-US" altLang="zh-TW" dirty="0" smtClean="0"/>
              <a:t>)</a:t>
            </a:r>
            <a:r>
              <a:rPr lang="zh-TW" altLang="en-US" dirty="0" smtClean="0"/>
              <a:t> 明日舉辦</a:t>
            </a:r>
            <a:r>
              <a:rPr lang="en-US" altLang="zh-TW" dirty="0" smtClean="0"/>
              <a:t>108</a:t>
            </a:r>
            <a:r>
              <a:rPr lang="zh-TW" altLang="en-US" dirty="0" smtClean="0"/>
              <a:t>年全國中等學校運動會新北市舉重選拔賽</a:t>
            </a:r>
            <a:endParaRPr lang="en-US" altLang="zh-TW" dirty="0" smtClean="0"/>
          </a:p>
          <a:p>
            <a:r>
              <a:rPr lang="en-US" altLang="zh-TW" dirty="0" smtClean="0"/>
              <a:t>12/26</a:t>
            </a:r>
            <a:r>
              <a:rPr lang="zh-TW" altLang="en-US" dirty="0" smtClean="0"/>
              <a:t>      校慶各年級第一名參加新莊區大隊接力比賽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81547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標題 1"/>
          <p:cNvSpPr>
            <a:spLocks noGrp="1"/>
          </p:cNvSpPr>
          <p:nvPr>
            <p:ph type="title"/>
          </p:nvPr>
        </p:nvSpPr>
        <p:spPr>
          <a:xfrm>
            <a:off x="400050" y="116632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00FF"/>
                </a:solidFill>
              </a:rPr>
              <a:t>衛生組</a:t>
            </a:r>
            <a:r>
              <a:rPr lang="en-US" altLang="zh-TW" b="1" dirty="0" smtClean="0"/>
              <a:t>-</a:t>
            </a:r>
            <a:r>
              <a:rPr lang="zh-TW" altLang="en-US" b="1" dirty="0" smtClean="0">
                <a:solidFill>
                  <a:schemeClr val="tx1"/>
                </a:solidFill>
              </a:rPr>
              <a:t>已完成事項</a:t>
            </a: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 bwMode="auto">
          <a:xfrm>
            <a:off x="-57150" y="1484784"/>
            <a:ext cx="9144000" cy="572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11/12(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11/13(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11/15(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)712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805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821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909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919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五班中午廠商入班和學生面對面溝通，關心用餐狀況，聆聽建議，感謝導師及廠商協助。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11/5-11/9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七年級健康教育課進行愛滋病防治入班宣導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，感謝世界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和平婦女會志工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群協助宣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導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kumimoji="0" lang="en-US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11/20(</a:t>
            </a:r>
            <a:r>
              <a:rPr kumimoji="0"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kumimoji="0" lang="en-US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kumimoji="0"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七、八</a:t>
            </a:r>
            <a:r>
              <a:rPr kumimoji="0"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年級</a:t>
            </a:r>
            <a:r>
              <a:rPr kumimoji="0"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女生子宮頸</a:t>
            </a:r>
            <a:r>
              <a:rPr kumimoji="0"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疫苗施</a:t>
            </a:r>
            <a:r>
              <a:rPr kumimoji="0"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打及</a:t>
            </a:r>
            <a:r>
              <a:rPr kumimoji="0" lang="en-US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11/27(</a:t>
            </a:r>
            <a:r>
              <a:rPr kumimoji="0"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kumimoji="0" lang="en-US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kumimoji="0"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全校師生流感疫苗</a:t>
            </a:r>
            <a:r>
              <a:rPr kumimoji="0"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注射</a:t>
            </a:r>
            <a:r>
              <a:rPr kumimoji="0"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，感謝各位</a:t>
            </a:r>
            <a:r>
              <a:rPr kumimoji="0"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導</a:t>
            </a:r>
            <a:r>
              <a:rPr kumimoji="0"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師及實習老師們、志工群的協助幫忙順利完成。</a:t>
            </a:r>
            <a:endParaRPr kumimoji="0"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kumimoji="0"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中央餐廚異常狀況通報單往後會請廠商多印一份，直接交由導師，請導師公告讓學生知悉</a:t>
            </a:r>
            <a:r>
              <a:rPr kumimoji="0" lang="en-US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</a:p>
          <a:p>
            <a:pPr>
              <a:defRPr/>
            </a:pPr>
            <a:endParaRPr kumimoji="0"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kumimoji="0" lang="en-US" altLang="zh-TW" b="1" dirty="0" smtClean="0">
              <a:latin typeface="+mj-ea"/>
              <a:ea typeface="+mj-ea"/>
            </a:endParaRPr>
          </a:p>
          <a:p>
            <a:pPr>
              <a:defRPr/>
            </a:pPr>
            <a:endParaRPr kumimoji="0" lang="zh-TW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60702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圖片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4"/>
          <a:stretch>
            <a:fillRect/>
          </a:stretch>
        </p:blipFill>
        <p:spPr>
          <a:xfrm>
            <a:off x="168275" y="179388"/>
            <a:ext cx="4446588" cy="2808287"/>
          </a:xfrm>
          <a:noFill/>
        </p:spPr>
      </p:pic>
      <p:pic>
        <p:nvPicPr>
          <p:cNvPr id="4099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9" r="21385"/>
          <a:stretch>
            <a:fillRect/>
          </a:stretch>
        </p:blipFill>
        <p:spPr bwMode="auto">
          <a:xfrm>
            <a:off x="168275" y="3711575"/>
            <a:ext cx="4403725" cy="236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1"/>
          <a:stretch>
            <a:fillRect/>
          </a:stretch>
        </p:blipFill>
        <p:spPr bwMode="auto">
          <a:xfrm>
            <a:off x="4787900" y="228600"/>
            <a:ext cx="4176713" cy="276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644900"/>
            <a:ext cx="4176713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圓角矩形 7"/>
          <p:cNvSpPr/>
          <p:nvPr/>
        </p:nvSpPr>
        <p:spPr>
          <a:xfrm>
            <a:off x="339725" y="3100388"/>
            <a:ext cx="4103688" cy="43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/>
              <a:t>廠商入班和同學面對面溝通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4824413" y="3100388"/>
            <a:ext cx="4103687" cy="43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/>
              <a:t>子宮頸疫苗注射宣導</a:t>
            </a:r>
          </a:p>
        </p:txBody>
      </p:sp>
      <p:sp>
        <p:nvSpPr>
          <p:cNvPr id="10" name="圓角矩形 9"/>
          <p:cNvSpPr/>
          <p:nvPr/>
        </p:nvSpPr>
        <p:spPr>
          <a:xfrm>
            <a:off x="4787900" y="6257925"/>
            <a:ext cx="4103688" cy="43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/>
              <a:t>世界婦女會七年級愛滋病防治宣導</a:t>
            </a:r>
          </a:p>
        </p:txBody>
      </p:sp>
      <p:sp>
        <p:nvSpPr>
          <p:cNvPr id="11" name="圓角矩形 10"/>
          <p:cNvSpPr/>
          <p:nvPr/>
        </p:nvSpPr>
        <p:spPr>
          <a:xfrm>
            <a:off x="317500" y="6257925"/>
            <a:ext cx="4103688" cy="43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/>
              <a:t>全校師生流感疫苗施打</a:t>
            </a:r>
          </a:p>
        </p:txBody>
      </p:sp>
    </p:spTree>
    <p:extLst>
      <p:ext uri="{BB962C8B-B14F-4D97-AF65-F5344CB8AC3E}">
        <p14:creationId xmlns:p14="http://schemas.microsoft.com/office/powerpoint/2010/main" val="3425066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7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00FF"/>
                </a:solidFill>
              </a:rPr>
              <a:t>衛生組</a:t>
            </a:r>
            <a:r>
              <a:rPr lang="en-US" altLang="zh-TW" b="1" dirty="0" smtClean="0"/>
              <a:t>-</a:t>
            </a:r>
            <a:r>
              <a:rPr lang="zh-TW" altLang="en-US" b="1" dirty="0" smtClean="0">
                <a:solidFill>
                  <a:schemeClr val="tx1"/>
                </a:solidFill>
              </a:rPr>
              <a:t>校慶宣達事項</a:t>
            </a:r>
            <a:r>
              <a:rPr lang="zh-TW" altLang="en-US" b="1" dirty="0" smtClean="0"/>
              <a:t/>
            </a:r>
            <a:br>
              <a:rPr lang="zh-TW" altLang="en-US" b="1" dirty="0" smtClean="0"/>
            </a:br>
            <a:endParaRPr lang="zh-TW" altLang="en-US" dirty="0" smtClean="0"/>
          </a:p>
        </p:txBody>
      </p:sp>
      <p:sp>
        <p:nvSpPr>
          <p:cNvPr id="6147" name="內容版面配置區 2"/>
          <p:cNvSpPr>
            <a:spLocks noGrp="1"/>
          </p:cNvSpPr>
          <p:nvPr>
            <p:ph idx="1"/>
          </p:nvPr>
        </p:nvSpPr>
        <p:spPr>
          <a:xfrm>
            <a:off x="179512" y="1554997"/>
            <a:ext cx="8712200" cy="5002212"/>
          </a:xfrm>
        </p:spPr>
        <p:txBody>
          <a:bodyPr/>
          <a:lstStyle/>
          <a:p>
            <a:r>
              <a:rPr lang="zh-TW" altLang="en-US" sz="6000" dirty="0" smtClean="0"/>
              <a:t>感謝各位導師協助，校慶當日指導學生維護校園清潔。</a:t>
            </a:r>
          </a:p>
        </p:txBody>
      </p:sp>
    </p:spTree>
    <p:extLst>
      <p:ext uri="{BB962C8B-B14F-4D97-AF65-F5344CB8AC3E}">
        <p14:creationId xmlns:p14="http://schemas.microsoft.com/office/powerpoint/2010/main" val="2799674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6477000" cy="2116138"/>
          </a:xfrm>
        </p:spPr>
        <p:txBody>
          <a:bodyPr>
            <a:normAutofit/>
          </a:bodyPr>
          <a:lstStyle/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zh-TW" altLang="en-US" sz="6700" b="1" dirty="0" smtClean="0">
                <a:solidFill>
                  <a:schemeClr val="tx1"/>
                </a:solidFill>
                <a:latin typeface="+mn-ea"/>
                <a:ea typeface="+mn-ea"/>
              </a:rPr>
              <a:t>訓育組</a:t>
            </a:r>
          </a:p>
        </p:txBody>
      </p:sp>
      <p:pic>
        <p:nvPicPr>
          <p:cNvPr id="8" name="圖片 7" descr="_邦_~1.JP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3501008"/>
            <a:ext cx="2088232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矩形 1"/>
          <p:cNvSpPr/>
          <p:nvPr/>
        </p:nvSpPr>
        <p:spPr>
          <a:xfrm>
            <a:off x="3059832" y="475305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3200" b="1" dirty="0" smtClean="0">
                <a:latin typeface="+mn-ea"/>
                <a:ea typeface="+mn-ea"/>
                <a:cs typeface="Times New Roman" pitchFamily="18" charset="0"/>
              </a:rPr>
              <a:t>107</a:t>
            </a:r>
            <a:r>
              <a:rPr lang="zh-TW" altLang="en-US" sz="3200" b="1" dirty="0" smtClean="0">
                <a:latin typeface="+mn-ea"/>
                <a:ea typeface="+mn-ea"/>
                <a:cs typeface="Times New Roman" pitchFamily="18" charset="0"/>
              </a:rPr>
              <a:t>學年</a:t>
            </a:r>
            <a:r>
              <a:rPr lang="zh-TW" altLang="en-US" sz="3200" b="1" dirty="0">
                <a:latin typeface="+mn-ea"/>
                <a:ea typeface="+mn-ea"/>
                <a:cs typeface="Times New Roman" pitchFamily="18" charset="0"/>
              </a:rPr>
              <a:t>度</a:t>
            </a:r>
            <a:r>
              <a:rPr lang="en-US" altLang="zh-TW" sz="3200" b="1" dirty="0">
                <a:latin typeface="+mn-ea"/>
                <a:ea typeface="+mn-ea"/>
                <a:cs typeface="Times New Roman" pitchFamily="18" charset="0"/>
              </a:rPr>
              <a:t>12</a:t>
            </a:r>
            <a:r>
              <a:rPr lang="zh-TW" altLang="en-US" sz="3200" b="1" dirty="0">
                <a:latin typeface="+mn-ea"/>
                <a:ea typeface="+mn-ea"/>
                <a:cs typeface="Times New Roman" pitchFamily="18" charset="0"/>
              </a:rPr>
              <a:t>月</a:t>
            </a:r>
            <a:r>
              <a:rPr lang="en-US" altLang="zh-TW" sz="3200" b="1" dirty="0">
                <a:latin typeface="+mn-ea"/>
                <a:ea typeface="+mn-ea"/>
                <a:cs typeface="Times New Roman" pitchFamily="18" charset="0"/>
              </a:rPr>
              <a:t/>
            </a:r>
            <a:br>
              <a:rPr lang="en-US" altLang="zh-TW" sz="3200" b="1" dirty="0">
                <a:latin typeface="+mn-ea"/>
                <a:ea typeface="+mn-ea"/>
                <a:cs typeface="Times New Roman" pitchFamily="18" charset="0"/>
              </a:rPr>
            </a:br>
            <a:endParaRPr lang="zh-TW" altLang="en-US" sz="3200" dirty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72100" y="1480835"/>
            <a:ext cx="8784976" cy="40228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eaLnBrk="1" hangingPunct="1">
              <a:lnSpc>
                <a:spcPct val="120000"/>
              </a:lnSpc>
              <a:buClr>
                <a:srgbClr val="DD8047"/>
              </a:buClr>
              <a:buNone/>
            </a:pPr>
            <a:r>
              <a:rPr lang="zh-TW" altLang="en-US" sz="4000" dirty="0" smtClean="0">
                <a:solidFill>
                  <a:prstClr val="black"/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校慶當日天氣不佳，臨時更改進行方案，但</a:t>
            </a:r>
            <a:r>
              <a:rPr lang="zh-TW" altLang="en-US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感謝全體老師體諒與協助，</a:t>
            </a:r>
            <a:r>
              <a:rPr lang="zh-TW" altLang="en-US" sz="4800" dirty="0" smtClean="0">
                <a:solidFill>
                  <a:prstClr val="black"/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讓活動能順利完成，謝謝老師們</a:t>
            </a:r>
            <a:r>
              <a:rPr lang="en-US" altLang="zh-TW" sz="4800" dirty="0" smtClean="0">
                <a:solidFill>
                  <a:prstClr val="black"/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!</a:t>
            </a:r>
            <a:r>
              <a:rPr lang="zh-TW" altLang="en-US" sz="4800" dirty="0" smtClean="0">
                <a:solidFill>
                  <a:prstClr val="black"/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訓育組感激不盡</a:t>
            </a:r>
            <a:r>
              <a:rPr lang="en-US" altLang="zh-TW" sz="4800" dirty="0" smtClean="0">
                <a:solidFill>
                  <a:prstClr val="black"/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!</a:t>
            </a:r>
          </a:p>
        </p:txBody>
      </p:sp>
      <p:sp>
        <p:nvSpPr>
          <p:cNvPr id="4" name="標題 4"/>
          <p:cNvSpPr>
            <a:spLocks noGrp="1"/>
          </p:cNvSpPr>
          <p:nvPr>
            <p:ph type="title"/>
          </p:nvPr>
        </p:nvSpPr>
        <p:spPr>
          <a:xfrm>
            <a:off x="289802" y="332656"/>
            <a:ext cx="8153400" cy="990600"/>
          </a:xfrm>
        </p:spPr>
        <p:txBody>
          <a:bodyPr/>
          <a:lstStyle/>
          <a:p>
            <a:r>
              <a:rPr lang="zh-TW" altLang="zh-TW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【共同事項】</a:t>
            </a:r>
            <a:r>
              <a:rPr lang="en-US" altLang="zh-TW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</a:rPr>
              <a:t>【</a:t>
            </a:r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</a:rPr>
              <a:t>校慶運動會</a:t>
            </a:r>
            <a:r>
              <a:rPr lang="en-US" altLang="zh-TW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</a:rPr>
              <a:t>】</a:t>
            </a:r>
            <a:endParaRPr lang="zh-TW" altLang="en-US" sz="4800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201"/>
          <a:stretch/>
        </p:blipFill>
        <p:spPr>
          <a:xfrm>
            <a:off x="5292080" y="5661248"/>
            <a:ext cx="3577580" cy="1105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73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2"/>
          <p:cNvSpPr txBox="1">
            <a:spLocks/>
          </p:cNvSpPr>
          <p:nvPr/>
        </p:nvSpPr>
        <p:spPr bwMode="auto">
          <a:xfrm>
            <a:off x="289802" y="3394087"/>
            <a:ext cx="8633955" cy="3245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19088" indent="-319088" algn="l" rtl="0" eaLnBrk="0" fontAlgn="base" hangingPunct="0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20000"/>
              </a:lnSpc>
              <a:buClr>
                <a:srgbClr val="DD8047"/>
              </a:buClr>
              <a:buFont typeface="Wingdings" pitchFamily="2" charset="2"/>
              <a:buChar char="l"/>
            </a:pPr>
            <a:r>
              <a:rPr lang="en-US" altLang="zh-TW" sz="3200" b="1" dirty="0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zh-TW" altLang="en-US" sz="3200" b="1" dirty="0" smtClean="0">
                <a:solidFill>
                  <a:srgbClr val="FF0000"/>
                </a:solidFill>
                <a:latin typeface="+mn-ea"/>
              </a:rPr>
              <a:t>服務學習</a:t>
            </a:r>
            <a:r>
              <a:rPr lang="en-US" altLang="zh-TW" sz="3200" b="1" dirty="0" smtClean="0">
                <a:solidFill>
                  <a:srgbClr val="FF0000"/>
                </a:solidFill>
                <a:latin typeface="+mn-ea"/>
              </a:rPr>
              <a:t>】</a:t>
            </a:r>
          </a:p>
          <a:p>
            <a:pPr marL="0" indent="0" eaLnBrk="1" hangingPunct="1">
              <a:lnSpc>
                <a:spcPct val="120000"/>
              </a:lnSpc>
              <a:buClr>
                <a:srgbClr val="DD8047"/>
              </a:buClr>
              <a:buNone/>
            </a:pP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一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學期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將近尾聲，需麻煩導師協助輸入全班同學本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學期「服務時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數」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，  </a:t>
            </a:r>
            <a:endParaRPr lang="en-US" altLang="zh-TW" sz="20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DD8047"/>
              </a:buClr>
              <a:buNone/>
            </a:pP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         請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導師們依照同學個人的「服務學習認證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護照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」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為依據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輸入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000" dirty="0">
              <a:latin typeface="微軟正黑體" pitchFamily="34" charset="-120"/>
              <a:ea typeface="微軟正黑體" pitchFamily="34" charset="-12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DD8047"/>
              </a:buClr>
              <a:buNone/>
            </a:pP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二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en-US" altLang="zh-TW" sz="2400" b="1" dirty="0">
                <a:solidFill>
                  <a:srgbClr val="0000FF"/>
                </a:solidFill>
                <a:latin typeface="微軟正黑體" pitchFamily="34" charset="-120"/>
              </a:rPr>
              <a:t>12/18 </a:t>
            </a:r>
            <a:r>
              <a:rPr lang="en-US" altLang="zh-TW" sz="2400" b="1" dirty="0" smtClean="0">
                <a:solidFill>
                  <a:srgbClr val="0000FF"/>
                </a:solidFill>
                <a:latin typeface="微軟正黑體" pitchFamily="34" charset="-120"/>
              </a:rPr>
              <a:t>(</a:t>
            </a:r>
            <a:r>
              <a:rPr lang="zh-TW" altLang="en-US" sz="2400" b="1" dirty="0" smtClean="0">
                <a:solidFill>
                  <a:srgbClr val="0000FF"/>
                </a:solidFill>
                <a:latin typeface="微軟正黑體" pitchFamily="34" charset="-120"/>
              </a:rPr>
              <a:t>七八年級</a:t>
            </a:r>
            <a:r>
              <a:rPr lang="en-US" altLang="zh-TW" sz="2400" b="1" dirty="0" smtClean="0">
                <a:solidFill>
                  <a:srgbClr val="0000FF"/>
                </a:solidFill>
                <a:latin typeface="微軟正黑體" pitchFamily="34" charset="-120"/>
              </a:rPr>
              <a:t>) 12/19(</a:t>
            </a:r>
            <a:r>
              <a:rPr lang="zh-TW" altLang="en-US" sz="2400" b="1" dirty="0" smtClean="0">
                <a:solidFill>
                  <a:srgbClr val="0000FF"/>
                </a:solidFill>
                <a:latin typeface="微軟正黑體" pitchFamily="34" charset="-120"/>
              </a:rPr>
              <a:t>九年級</a:t>
            </a:r>
            <a:r>
              <a:rPr lang="en-US" altLang="zh-TW" sz="2400" b="1" dirty="0" smtClean="0">
                <a:solidFill>
                  <a:srgbClr val="0000FF"/>
                </a:solidFill>
                <a:latin typeface="微軟正黑體" pitchFamily="34" charset="-120"/>
              </a:rPr>
              <a:t>)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統計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服務護照時數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0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DD8047"/>
              </a:buClr>
              <a:buNone/>
            </a:pPr>
            <a:r>
              <a:rPr lang="zh-TW" altLang="en-US" sz="20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      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請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導師協助提醒本學期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服務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未達</a:t>
            </a:r>
            <a:r>
              <a:rPr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6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小時同學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endParaRPr lang="en-US" altLang="zh-TW" sz="20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DD8047"/>
              </a:buClr>
              <a:buNone/>
            </a:pP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     可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利用寒假時間補齊服務時數</a:t>
            </a:r>
            <a:r>
              <a:rPr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(1/31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前為上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學期</a:t>
            </a:r>
            <a:r>
              <a:rPr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20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謝謝辛苦的導師</a:t>
            </a:r>
            <a:r>
              <a:rPr lang="en-US" altLang="zh-TW" sz="20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!</a:t>
            </a:r>
            <a:endParaRPr lang="en-US" altLang="zh-TW" sz="20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00510" y="1455095"/>
            <a:ext cx="87849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buClr>
                <a:srgbClr val="DD8047"/>
              </a:buClr>
              <a:buFont typeface="Wingdings" pitchFamily="2" charset="2"/>
              <a:buChar char="l"/>
            </a:pPr>
            <a:r>
              <a:rPr lang="en-US" altLang="zh-TW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聯絡簿抽查</a:t>
            </a:r>
            <a:r>
              <a:rPr lang="en-US" altLang="zh-TW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pPr marL="0" lvl="0" indent="0" eaLnBrk="1" hangingPunct="1">
              <a:lnSpc>
                <a:spcPct val="120000"/>
              </a:lnSpc>
              <a:buClr>
                <a:srgbClr val="DD8047"/>
              </a:buClr>
              <a:buNone/>
            </a:pP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(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〜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七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年級</a:t>
            </a:r>
            <a:endParaRPr lang="en-US" altLang="zh-TW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eaLnBrk="1" hangingPunct="1">
              <a:lnSpc>
                <a:spcPct val="120000"/>
              </a:lnSpc>
              <a:buClr>
                <a:srgbClr val="DD8047"/>
              </a:buClr>
              <a:buNone/>
            </a:pP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〜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八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年級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0" lvl="0" indent="0" eaLnBrk="1" hangingPunct="1">
              <a:lnSpc>
                <a:spcPct val="120000"/>
              </a:lnSpc>
              <a:buClr>
                <a:srgbClr val="DD8047"/>
              </a:buClr>
              <a:buNone/>
            </a:pP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〜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九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年級</a:t>
            </a:r>
            <a:endParaRPr lang="zh-TW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4"/>
          <p:cNvSpPr>
            <a:spLocks noGrp="1"/>
          </p:cNvSpPr>
          <p:nvPr>
            <p:ph type="title"/>
          </p:nvPr>
        </p:nvSpPr>
        <p:spPr>
          <a:xfrm>
            <a:off x="289802" y="332656"/>
            <a:ext cx="8153400" cy="990600"/>
          </a:xfrm>
        </p:spPr>
        <p:txBody>
          <a:bodyPr/>
          <a:lstStyle/>
          <a:p>
            <a:pPr algn="l"/>
            <a:r>
              <a:rPr lang="zh-TW" altLang="zh-TW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【共同事項】</a:t>
            </a:r>
            <a:endParaRPr lang="zh-TW" altLang="en-US" sz="4800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6119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4"/>
          <p:cNvSpPr>
            <a:spLocks noGrp="1"/>
          </p:cNvSpPr>
          <p:nvPr>
            <p:ph type="title"/>
          </p:nvPr>
        </p:nvSpPr>
        <p:spPr>
          <a:xfrm>
            <a:off x="107504" y="88536"/>
            <a:ext cx="8153400" cy="990600"/>
          </a:xfrm>
        </p:spPr>
        <p:txBody>
          <a:bodyPr/>
          <a:lstStyle/>
          <a:p>
            <a:pPr algn="l"/>
            <a:r>
              <a:rPr lang="zh-TW" altLang="zh-TW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【共同事項】</a:t>
            </a:r>
            <a:r>
              <a:rPr lang="zh-TW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教室佈置得獎班級</a:t>
            </a:r>
          </a:p>
        </p:txBody>
      </p:sp>
      <p:sp>
        <p:nvSpPr>
          <p:cNvPr id="4" name="矩形 3"/>
          <p:cNvSpPr/>
          <p:nvPr/>
        </p:nvSpPr>
        <p:spPr>
          <a:xfrm>
            <a:off x="3580" y="1015322"/>
            <a:ext cx="9128179" cy="1495794"/>
          </a:xfrm>
          <a:prstGeom prst="rect">
            <a:avLst/>
          </a:prstGeom>
          <a:solidFill>
            <a:srgbClr val="D2ECB6"/>
          </a:solidFill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buClr>
                <a:srgbClr val="C00000"/>
              </a:buClr>
            </a:pPr>
            <a:r>
              <a:rPr lang="en-US" altLang="zh-TW" sz="2800" b="1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800" b="1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七年級</a:t>
            </a:r>
            <a:r>
              <a:rPr lang="en-US" altLang="zh-TW" sz="2800" b="1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en-US" altLang="zh-TW" sz="2800" b="1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eaLnBrk="1" hangingPunct="1">
              <a:lnSpc>
                <a:spcPct val="120000"/>
              </a:lnSpc>
              <a:buClr>
                <a:srgbClr val="DD8047"/>
              </a:buClr>
              <a:buNone/>
            </a:pP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第一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名</a:t>
            </a:r>
            <a:r>
              <a:rPr lang="en-US" altLang="zh-TW" sz="2400" dirty="0" smtClean="0"/>
              <a:t>708</a:t>
            </a:r>
            <a:r>
              <a:rPr lang="zh-TW" altLang="en-US" sz="2400" dirty="0"/>
              <a:t>、</a:t>
            </a:r>
            <a:r>
              <a:rPr lang="en-US" altLang="zh-TW" sz="2400" dirty="0" smtClean="0"/>
              <a:t>717</a:t>
            </a:r>
            <a:r>
              <a:rPr lang="zh-TW" altLang="en-US" sz="2400" dirty="0"/>
              <a:t>；</a:t>
            </a:r>
            <a:r>
              <a:rPr lang="zh-TW" altLang="en-US" sz="2400" dirty="0">
                <a:latin typeface="+mn-ea"/>
                <a:ea typeface="+mn-ea"/>
              </a:rPr>
              <a:t>第二名 </a:t>
            </a:r>
            <a:r>
              <a:rPr lang="en-US" altLang="zh-TW" sz="2400" dirty="0" smtClean="0">
                <a:ea typeface="+mn-ea"/>
              </a:rPr>
              <a:t>705</a:t>
            </a:r>
            <a:r>
              <a:rPr lang="zh-TW" altLang="en-US" sz="2400" dirty="0" smtClean="0">
                <a:latin typeface="新細明體" panose="02020500000000000000" pitchFamily="18" charset="-120"/>
              </a:rPr>
              <a:t>；</a:t>
            </a:r>
            <a:r>
              <a:rPr lang="zh-TW" altLang="en-US" sz="2400" dirty="0" smtClean="0">
                <a:latin typeface="+mn-ea"/>
                <a:ea typeface="+mn-ea"/>
              </a:rPr>
              <a:t>第三</a:t>
            </a:r>
            <a:r>
              <a:rPr lang="zh-TW" altLang="en-US" sz="2400" dirty="0">
                <a:latin typeface="+mn-ea"/>
                <a:ea typeface="+mn-ea"/>
              </a:rPr>
              <a:t>名 </a:t>
            </a:r>
            <a:r>
              <a:rPr lang="en-US" altLang="zh-TW" sz="2400" dirty="0">
                <a:ea typeface="+mn-ea"/>
              </a:rPr>
              <a:t>711</a:t>
            </a:r>
            <a:endParaRPr lang="en-US" altLang="zh-TW" sz="2400" dirty="0" smtClean="0">
              <a:solidFill>
                <a:prstClr val="black"/>
              </a:solidFill>
              <a:ea typeface="+mn-ea"/>
            </a:endParaRPr>
          </a:p>
          <a:p>
            <a:pPr marL="0" lvl="0" indent="0" eaLnBrk="1" hangingPunct="1">
              <a:lnSpc>
                <a:spcPct val="120000"/>
              </a:lnSpc>
              <a:buClr>
                <a:srgbClr val="DD8047"/>
              </a:buClr>
              <a:buNone/>
            </a:pP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佳作    </a:t>
            </a:r>
            <a:r>
              <a:rPr lang="en-US" altLang="zh-TW" sz="2400" dirty="0"/>
              <a:t>707</a:t>
            </a:r>
            <a:r>
              <a:rPr lang="zh-TW" altLang="en-US" sz="2400" dirty="0"/>
              <a:t>、</a:t>
            </a:r>
            <a:r>
              <a:rPr lang="en-US" altLang="zh-TW" sz="2400" dirty="0"/>
              <a:t>712</a:t>
            </a:r>
            <a:r>
              <a:rPr lang="zh-TW" altLang="en-US" sz="2400" dirty="0"/>
              <a:t>、</a:t>
            </a:r>
            <a:r>
              <a:rPr lang="en-US" altLang="zh-TW" sz="2400" dirty="0"/>
              <a:t>719</a:t>
            </a:r>
            <a:r>
              <a:rPr lang="zh-TW" altLang="en-US" sz="2400" dirty="0"/>
              <a:t>、</a:t>
            </a:r>
            <a:r>
              <a:rPr lang="en-US" altLang="zh-TW" sz="2400" dirty="0"/>
              <a:t>720</a:t>
            </a:r>
            <a:r>
              <a:rPr lang="zh-TW" altLang="en-US" sz="2400" dirty="0"/>
              <a:t>、</a:t>
            </a:r>
            <a:r>
              <a:rPr lang="en-US" altLang="zh-TW" sz="2400" dirty="0"/>
              <a:t>722</a:t>
            </a:r>
            <a:endParaRPr lang="en-US" altLang="zh-TW" sz="2400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5821" y="2840604"/>
            <a:ext cx="9128179" cy="1495794"/>
          </a:xfrm>
          <a:prstGeom prst="rect">
            <a:avLst/>
          </a:prstGeom>
          <a:solidFill>
            <a:srgbClr val="FCCF9E"/>
          </a:solidFill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buClr>
                <a:srgbClr val="00B050"/>
              </a:buClr>
            </a:pPr>
            <a:r>
              <a:rPr lang="en-US" altLang="zh-TW" sz="2800" b="1" dirty="0" smtClean="0">
                <a:solidFill>
                  <a:srgbClr val="FF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800" b="1" dirty="0" smtClean="0">
                <a:solidFill>
                  <a:srgbClr val="FF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八年級</a:t>
            </a:r>
            <a:r>
              <a:rPr lang="en-US" altLang="zh-TW" sz="2800" b="1" dirty="0" smtClean="0">
                <a:solidFill>
                  <a:srgbClr val="FF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pPr marL="0" lvl="0" indent="0" eaLnBrk="1" hangingPunct="1">
              <a:lnSpc>
                <a:spcPct val="120000"/>
              </a:lnSpc>
              <a:buClr>
                <a:srgbClr val="DD8047"/>
              </a:buClr>
              <a:buNone/>
            </a:pP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第一名 </a:t>
            </a:r>
            <a:r>
              <a:rPr lang="en-US" altLang="zh-TW" sz="2400" dirty="0">
                <a:solidFill>
                  <a:prstClr val="black"/>
                </a:solidFill>
                <a:ea typeface="微軟正黑體" panose="020B0604030504040204" pitchFamily="34" charset="-120"/>
              </a:rPr>
              <a:t>813</a:t>
            </a:r>
            <a:r>
              <a:rPr lang="zh-TW" altLang="en-US" sz="2400" dirty="0">
                <a:solidFill>
                  <a:prstClr val="black"/>
                </a:solidFill>
                <a:latin typeface="新細明體" panose="02020500000000000000" pitchFamily="18" charset="-120"/>
              </a:rPr>
              <a:t>、</a:t>
            </a:r>
            <a:r>
              <a:rPr lang="en-US" altLang="zh-TW" sz="2400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820</a:t>
            </a:r>
            <a:r>
              <a:rPr lang="zh-TW" altLang="en-US" sz="2400" dirty="0" smtClean="0">
                <a:solidFill>
                  <a:prstClr val="black"/>
                </a:solidFill>
                <a:latin typeface="新細明體" panose="02020500000000000000" pitchFamily="18" charset="-120"/>
              </a:rPr>
              <a:t>；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第二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名 </a:t>
            </a:r>
            <a:r>
              <a:rPr lang="en-US" altLang="zh-TW" sz="2400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816</a:t>
            </a:r>
            <a:r>
              <a:rPr lang="zh-TW" altLang="en-US" sz="2400" dirty="0" smtClean="0">
                <a:solidFill>
                  <a:prstClr val="black"/>
                </a:solidFill>
                <a:latin typeface="新細明體" panose="02020500000000000000" pitchFamily="18" charset="-120"/>
              </a:rPr>
              <a:t>；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第三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名 </a:t>
            </a:r>
            <a:r>
              <a:rPr lang="en-US" altLang="zh-TW" sz="2400" dirty="0">
                <a:solidFill>
                  <a:prstClr val="black"/>
                </a:solidFill>
                <a:ea typeface="微軟正黑體" panose="020B0604030504040204" pitchFamily="34" charset="-120"/>
              </a:rPr>
              <a:t>801</a:t>
            </a:r>
            <a:endParaRPr lang="en-US" altLang="zh-TW" sz="2400" dirty="0" smtClean="0">
              <a:solidFill>
                <a:prstClr val="black"/>
              </a:solidFill>
              <a:ea typeface="微軟正黑體" panose="020B0604030504040204" pitchFamily="34" charset="-120"/>
            </a:endParaRPr>
          </a:p>
          <a:p>
            <a:pPr marL="0" lvl="0" indent="0" eaLnBrk="1" hangingPunct="1">
              <a:lnSpc>
                <a:spcPct val="120000"/>
              </a:lnSpc>
              <a:buClr>
                <a:srgbClr val="DD8047"/>
              </a:buClr>
              <a:buNone/>
            </a:pP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佳作     </a:t>
            </a:r>
            <a:r>
              <a:rPr lang="en-US" altLang="zh-TW" sz="2400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806</a:t>
            </a:r>
            <a:r>
              <a:rPr lang="zh-TW" altLang="en-US" sz="2400" dirty="0">
                <a:solidFill>
                  <a:prstClr val="black"/>
                </a:solidFill>
                <a:latin typeface="新細明體" panose="02020500000000000000" pitchFamily="18" charset="-120"/>
              </a:rPr>
              <a:t>、</a:t>
            </a:r>
            <a:r>
              <a:rPr lang="en-US" altLang="zh-TW" sz="2400" dirty="0">
                <a:solidFill>
                  <a:prstClr val="black"/>
                </a:solidFill>
                <a:ea typeface="微軟正黑體" panose="020B0604030504040204" pitchFamily="34" charset="-120"/>
              </a:rPr>
              <a:t>810</a:t>
            </a:r>
            <a:r>
              <a:rPr lang="zh-TW" altLang="en-US" sz="2400" dirty="0">
                <a:solidFill>
                  <a:prstClr val="black"/>
                </a:solidFill>
                <a:latin typeface="新細明體" panose="02020500000000000000" pitchFamily="18" charset="-120"/>
              </a:rPr>
              <a:t>、</a:t>
            </a:r>
            <a:r>
              <a:rPr lang="en-US" altLang="zh-TW" sz="2400" dirty="0">
                <a:solidFill>
                  <a:prstClr val="black"/>
                </a:solidFill>
                <a:ea typeface="微軟正黑體" panose="020B0604030504040204" pitchFamily="34" charset="-120"/>
              </a:rPr>
              <a:t>815</a:t>
            </a:r>
            <a:endParaRPr lang="en-US" altLang="zh-TW" sz="2000" dirty="0" smtClean="0">
              <a:solidFill>
                <a:prstClr val="black"/>
              </a:solidFill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8660" y="4775415"/>
            <a:ext cx="9152660" cy="1495794"/>
          </a:xfrm>
          <a:prstGeom prst="rect">
            <a:avLst/>
          </a:prstGeom>
          <a:solidFill>
            <a:srgbClr val="F76599"/>
          </a:solidFill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buClr>
                <a:srgbClr val="DD8047"/>
              </a:buClr>
            </a:pPr>
            <a:r>
              <a:rPr lang="en-US" altLang="zh-TW" sz="28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8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九年級</a:t>
            </a:r>
            <a:r>
              <a:rPr lang="en-US" altLang="zh-TW" sz="28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en-US" altLang="zh-TW" sz="28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eaLnBrk="1" hangingPunct="1">
              <a:lnSpc>
                <a:spcPct val="120000"/>
              </a:lnSpc>
              <a:buClr>
                <a:srgbClr val="DD8047"/>
              </a:buClr>
              <a:buNone/>
            </a:pP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第一名 </a:t>
            </a:r>
            <a:r>
              <a:rPr lang="en-US" altLang="zh-TW" sz="2400" dirty="0" smtClean="0"/>
              <a:t>908</a:t>
            </a:r>
            <a:r>
              <a:rPr lang="zh-TW" altLang="en-US" sz="2400" dirty="0" smtClean="0"/>
              <a:t>；</a:t>
            </a:r>
            <a:r>
              <a:rPr lang="zh-TW" altLang="en-US" sz="2400" dirty="0" smtClean="0">
                <a:latin typeface="+mn-ea"/>
                <a:ea typeface="+mn-ea"/>
              </a:rPr>
              <a:t>第二</a:t>
            </a:r>
            <a:r>
              <a:rPr lang="zh-TW" altLang="en-US" sz="2400" dirty="0">
                <a:latin typeface="+mn-ea"/>
                <a:ea typeface="+mn-ea"/>
              </a:rPr>
              <a:t>名 </a:t>
            </a:r>
            <a:r>
              <a:rPr lang="en-US" altLang="zh-TW" sz="2400" dirty="0" smtClean="0"/>
              <a:t>905</a:t>
            </a:r>
            <a:r>
              <a:rPr lang="zh-TW" altLang="en-US" sz="2400" dirty="0" smtClean="0"/>
              <a:t>；</a:t>
            </a:r>
            <a:r>
              <a:rPr lang="zh-TW" altLang="en-US" sz="2400" dirty="0" smtClean="0">
                <a:latin typeface="+mn-ea"/>
                <a:ea typeface="+mn-ea"/>
              </a:rPr>
              <a:t>第三</a:t>
            </a:r>
            <a:r>
              <a:rPr lang="zh-TW" altLang="en-US" sz="2400" dirty="0">
                <a:latin typeface="+mn-ea"/>
                <a:ea typeface="+mn-ea"/>
              </a:rPr>
              <a:t>名</a:t>
            </a:r>
            <a:r>
              <a:rPr lang="zh-TW" altLang="en-US" sz="2400" dirty="0"/>
              <a:t> </a:t>
            </a:r>
            <a:r>
              <a:rPr lang="en-US" altLang="zh-TW" sz="2400" dirty="0"/>
              <a:t>901</a:t>
            </a:r>
            <a:endParaRPr lang="en-US" altLang="zh-TW" sz="2400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eaLnBrk="1" hangingPunct="1">
              <a:lnSpc>
                <a:spcPct val="120000"/>
              </a:lnSpc>
              <a:buClr>
                <a:srgbClr val="DD8047"/>
              </a:buClr>
              <a:buNone/>
            </a:pP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佳作     </a:t>
            </a:r>
            <a:r>
              <a:rPr lang="en-US" altLang="zh-TW" sz="2400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911</a:t>
            </a:r>
            <a:r>
              <a:rPr lang="zh-TW" altLang="en-US" sz="2400" dirty="0" smtClean="0">
                <a:solidFill>
                  <a:prstClr val="black"/>
                </a:solidFill>
                <a:latin typeface="新細明體" panose="02020500000000000000" pitchFamily="18" charset="-120"/>
              </a:rPr>
              <a:t>、</a:t>
            </a:r>
            <a:r>
              <a:rPr lang="en-US" altLang="zh-TW" sz="2400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915</a:t>
            </a:r>
            <a:endParaRPr lang="en-US" altLang="zh-TW" sz="3600" dirty="0"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380312" y="1015322"/>
            <a:ext cx="1415772" cy="511256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0000FF"/>
                </a:solidFill>
                <a:latin typeface="文鼎甜妞體B" panose="040B0800000000000000" pitchFamily="82" charset="-120"/>
                <a:ea typeface="文鼎甜妞體B" panose="040B0800000000000000" pitchFamily="82" charset="-120"/>
              </a:rPr>
              <a:t>恭喜以上得獎班級，感謝老師辛苦指導</a:t>
            </a:r>
            <a:r>
              <a:rPr lang="en-US" altLang="zh-TW" sz="4000" dirty="0" smtClean="0">
                <a:solidFill>
                  <a:srgbClr val="0000FF"/>
                </a:solidFill>
                <a:latin typeface="文鼎甜妞體B" panose="040B0800000000000000" pitchFamily="82" charset="-120"/>
                <a:ea typeface="文鼎甜妞體B" panose="040B0800000000000000" pitchFamily="82" charset="-120"/>
              </a:rPr>
              <a:t>!!!!!!</a:t>
            </a:r>
            <a:endParaRPr lang="zh-TW" altLang="en-US" sz="4000" dirty="0">
              <a:solidFill>
                <a:srgbClr val="0000FF"/>
              </a:solidFill>
              <a:latin typeface="文鼎甜妞體B" panose="040B0800000000000000" pitchFamily="82" charset="-120"/>
              <a:ea typeface="文鼎甜妞體B" panose="040B0800000000000000" pitchFamily="82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005064"/>
            <a:ext cx="1844080" cy="259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5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內容版面配置區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 eaLnBrk="1" hangingPunct="1">
              <a:lnSpc>
                <a:spcPct val="120000"/>
              </a:lnSpc>
              <a:buClr>
                <a:srgbClr val="DD8047"/>
              </a:buClr>
              <a:buFont typeface="Wingdings" pitchFamily="2" charset="2"/>
              <a:buChar char="l"/>
            </a:pPr>
            <a:endParaRPr lang="en-US" altLang="zh-TW" sz="2400" dirty="0">
              <a:solidFill>
                <a:prstClr val="black"/>
              </a:solidFill>
              <a:latin typeface="+mj-ea"/>
            </a:endParaRPr>
          </a:p>
          <a:p>
            <a:endParaRPr lang="zh-TW" altLang="en-US" dirty="0" smtClean="0">
              <a:latin typeface="+mj-ea"/>
              <a:ea typeface="+mj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2888" y="1118031"/>
            <a:ext cx="8891600" cy="326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buClr>
                <a:srgbClr val="DD8047"/>
              </a:buClr>
              <a:buFont typeface="Wingdings" pitchFamily="2" charset="2"/>
              <a:buChar char="l"/>
            </a:pPr>
            <a:r>
              <a:rPr lang="en-US" altLang="zh-TW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社區服務</a:t>
            </a:r>
            <a:r>
              <a:rPr lang="en-US" altLang="zh-TW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32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eaLnBrk="1" hangingPunct="1">
              <a:lnSpc>
                <a:spcPct val="120000"/>
              </a:lnSpc>
              <a:buClr>
                <a:srgbClr val="DD8047"/>
              </a:buClr>
              <a:buNone/>
            </a:pP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en-US" altLang="zh-TW" sz="2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12/17(</a:t>
            </a: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en-US" altLang="zh-TW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7:40-8:10</a:t>
            </a: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</a:t>
            </a:r>
            <a:r>
              <a:rPr lang="zh-TW" altLang="en-US" sz="2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進行七年級</a:t>
            </a: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社區</a:t>
            </a:r>
            <a:r>
              <a:rPr lang="zh-TW" altLang="en-US" sz="2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endParaRPr lang="en-US" altLang="zh-TW" sz="2800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eaLnBrk="1" hangingPunct="1">
              <a:lnSpc>
                <a:spcPct val="120000"/>
              </a:lnSpc>
              <a:buClr>
                <a:srgbClr val="DD8047"/>
              </a:buClr>
              <a:buNone/>
            </a:pP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</a:t>
            </a:r>
            <a:r>
              <a:rPr lang="en-US" altLang="zh-TW" sz="2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(718.707.712.703)</a:t>
            </a:r>
          </a:p>
          <a:p>
            <a:pPr marL="0" lvl="0" indent="0" eaLnBrk="1" hangingPunct="1">
              <a:lnSpc>
                <a:spcPct val="120000"/>
              </a:lnSpc>
              <a:buClr>
                <a:srgbClr val="DD8047"/>
              </a:buClr>
              <a:buNone/>
            </a:pPr>
            <a:r>
              <a:rPr lang="zh-TW" altLang="en-US" sz="2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en-US" altLang="zh-TW" sz="2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12/22(</a:t>
            </a:r>
            <a:r>
              <a:rPr lang="zh-TW" altLang="en-US" sz="2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</a:t>
            </a:r>
            <a:r>
              <a:rPr lang="en-US" altLang="zh-TW" sz="2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en-US" altLang="zh-TW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7:40-8:10</a:t>
            </a: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</a:t>
            </a:r>
            <a:r>
              <a:rPr lang="zh-TW" altLang="en-US" sz="2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進行七八年級</a:t>
            </a: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社區</a:t>
            </a:r>
            <a:r>
              <a:rPr lang="zh-TW" altLang="en-US" sz="2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endParaRPr lang="en-US" altLang="zh-TW" sz="2800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eaLnBrk="1" hangingPunct="1">
              <a:lnSpc>
                <a:spcPct val="120000"/>
              </a:lnSpc>
              <a:buClr>
                <a:srgbClr val="DD8047"/>
              </a:buClr>
              <a:buNone/>
            </a:pPr>
            <a:r>
              <a:rPr lang="zh-TW" altLang="en-US" sz="2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</a:t>
            </a:r>
            <a:r>
              <a:rPr lang="en-US" altLang="zh-TW" sz="2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(721.711.809.810)</a:t>
            </a:r>
            <a:endParaRPr lang="en-US" altLang="zh-TW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eaLnBrk="1" hangingPunct="1">
              <a:lnSpc>
                <a:spcPct val="120000"/>
              </a:lnSpc>
              <a:buClr>
                <a:srgbClr val="DD8047"/>
              </a:buClr>
              <a:buNone/>
            </a:pPr>
            <a:r>
              <a:rPr lang="zh-TW" altLang="en-US" sz="2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謝謝老師們協助指導</a:t>
            </a:r>
            <a:r>
              <a:rPr lang="en-US" altLang="zh-TW" sz="2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en-US" altLang="zh-TW" sz="28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標題 4"/>
          <p:cNvSpPr txBox="1">
            <a:spLocks/>
          </p:cNvSpPr>
          <p:nvPr/>
        </p:nvSpPr>
        <p:spPr bwMode="auto">
          <a:xfrm>
            <a:off x="251519" y="136793"/>
            <a:ext cx="447996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9pPr>
          </a:lstStyle>
          <a:p>
            <a:r>
              <a:rPr kumimoji="0" lang="zh-TW" altLang="zh-TW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kumimoji="0"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七八年級</a:t>
            </a:r>
            <a:r>
              <a:rPr kumimoji="0" lang="zh-TW" altLang="zh-TW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kumimoji="0" lang="zh-TW" altLang="en-US" sz="4800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563889" y="4148841"/>
            <a:ext cx="540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400" b="1" dirty="0" smtClean="0">
                <a:solidFill>
                  <a:srgbClr val="7030A0"/>
                </a:solidFill>
                <a:latin typeface="+mn-ea"/>
                <a:ea typeface="+mn-ea"/>
                <a:cs typeface="Times New Roman" panose="02020603050405020304" pitchFamily="18" charset="0"/>
              </a:rPr>
              <a:t>如</a:t>
            </a:r>
            <a:r>
              <a:rPr lang="zh-TW" altLang="en-US" sz="2400" b="1" dirty="0" smtClean="0">
                <a:solidFill>
                  <a:srgbClr val="7030A0"/>
                </a:solidFill>
                <a:latin typeface="+mn-ea"/>
                <a:ea typeface="+mn-ea"/>
                <a:cs typeface="Times New Roman" panose="02020603050405020304" pitchFamily="18" charset="0"/>
              </a:rPr>
              <a:t>遇</a:t>
            </a:r>
            <a:r>
              <a:rPr lang="zh-TW" altLang="zh-TW" sz="2400" b="1" dirty="0" smtClean="0">
                <a:solidFill>
                  <a:srgbClr val="7030A0"/>
                </a:solidFill>
                <a:latin typeface="+mn-ea"/>
                <a:ea typeface="+mn-ea"/>
                <a:cs typeface="Times New Roman" panose="02020603050405020304" pitchFamily="18" charset="0"/>
              </a:rPr>
              <a:t>下雨</a:t>
            </a:r>
            <a:r>
              <a:rPr lang="zh-TW" altLang="zh-TW" sz="2400" b="1" dirty="0">
                <a:solidFill>
                  <a:srgbClr val="7030A0"/>
                </a:solidFill>
                <a:latin typeface="+mn-ea"/>
                <a:ea typeface="+mn-ea"/>
                <a:cs typeface="Times New Roman" panose="02020603050405020304" pitchFamily="18" charset="0"/>
              </a:rPr>
              <a:t>，則取消本學期社區服務活動</a:t>
            </a:r>
            <a:endParaRPr lang="zh-TW" altLang="en-US" sz="2400" b="1" dirty="0">
              <a:solidFill>
                <a:srgbClr val="7030A0"/>
              </a:solidFill>
              <a:latin typeface="+mn-ea"/>
              <a:ea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51519" y="4577091"/>
            <a:ext cx="85689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zh-TW" sz="3200" b="1" dirty="0">
                <a:solidFill>
                  <a:srgbClr val="FF0000"/>
                </a:solidFill>
                <a:latin typeface="+mj-ea"/>
                <a:ea typeface="+mj-ea"/>
              </a:rPr>
              <a:t>【</a:t>
            </a:r>
            <a:r>
              <a:rPr lang="zh-TW" altLang="en-US" sz="3200" b="1" dirty="0">
                <a:solidFill>
                  <a:srgbClr val="FF0000"/>
                </a:solidFill>
                <a:latin typeface="+mj-ea"/>
                <a:ea typeface="+mj-ea"/>
              </a:rPr>
              <a:t>校外教學招標</a:t>
            </a:r>
            <a:r>
              <a:rPr lang="en-US" altLang="zh-TW" sz="3200" b="1" dirty="0">
                <a:solidFill>
                  <a:srgbClr val="FF0000"/>
                </a:solidFill>
                <a:latin typeface="+mj-ea"/>
                <a:ea typeface="+mj-ea"/>
              </a:rPr>
              <a:t>】</a:t>
            </a:r>
            <a:r>
              <a:rPr lang="zh-TW" altLang="en-US" sz="32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endParaRPr lang="en-US" altLang="zh-TW" sz="3200" b="1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2800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 </a:t>
            </a:r>
            <a:r>
              <a:rPr lang="zh-TW" altLang="en-US" sz="2800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   預計</a:t>
            </a:r>
            <a:r>
              <a:rPr lang="en-US" altLang="zh-TW" sz="2800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12</a:t>
            </a:r>
            <a:r>
              <a:rPr lang="zh-TW" altLang="en-US" sz="2800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月</a:t>
            </a:r>
            <a:r>
              <a:rPr lang="en-US" altLang="zh-TW" sz="2800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19</a:t>
            </a:r>
            <a:r>
              <a:rPr lang="zh-TW" altLang="en-US" sz="2800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日進行</a:t>
            </a:r>
            <a:r>
              <a:rPr lang="en-US" altLang="zh-TW" sz="2800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108</a:t>
            </a:r>
            <a:r>
              <a:rPr lang="zh-TW" altLang="en-US" sz="2800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學年</a:t>
            </a:r>
            <a:r>
              <a:rPr lang="zh-TW" altLang="en-US" sz="2800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度九年級</a:t>
            </a:r>
            <a:r>
              <a:rPr lang="zh-TW" altLang="en-US" sz="2800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校外教學</a:t>
            </a:r>
            <a:r>
              <a:rPr lang="zh-TW" altLang="en-US" sz="2800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招標，  </a:t>
            </a:r>
            <a:endParaRPr lang="en-US" altLang="zh-TW" sz="2800" dirty="0" smtClean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2800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 </a:t>
            </a:r>
            <a:r>
              <a:rPr lang="zh-TW" altLang="en-US" sz="2800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   感謝碧珍老師、瑞鑫老師、美惠老師協助</a:t>
            </a:r>
            <a:r>
              <a:rPr lang="zh-TW" altLang="en-US" sz="2800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招標事宜。</a:t>
            </a:r>
            <a:endParaRPr lang="en-US" altLang="zh-TW" sz="28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910" y="136793"/>
            <a:ext cx="1847759" cy="160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24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3167264" cy="990600"/>
          </a:xfrm>
        </p:spPr>
        <p:txBody>
          <a:bodyPr/>
          <a:lstStyle/>
          <a:p>
            <a:r>
              <a:rPr lang="zh-TW" altLang="zh-TW" b="1" dirty="0" smtClean="0">
                <a:latin typeface="微軟正黑體" panose="020B0604030504040204" pitchFamily="34" charset="-120"/>
              </a:rPr>
              <a:t>【</a:t>
            </a:r>
            <a:r>
              <a:rPr lang="zh-TW" altLang="en-US" b="1" dirty="0" smtClean="0">
                <a:latin typeface="微軟正黑體" panose="020B0604030504040204" pitchFamily="34" charset="-120"/>
              </a:rPr>
              <a:t>七年級</a:t>
            </a:r>
            <a:r>
              <a:rPr lang="zh-TW" altLang="zh-TW" b="1" dirty="0" smtClean="0">
                <a:latin typeface="微軟正黑體" panose="020B0604030504040204" pitchFamily="34" charset="-120"/>
              </a:rPr>
              <a:t>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63076" y="1600200"/>
            <a:ext cx="8602972" cy="50691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en-US" altLang="zh-TW" sz="2800" b="1" dirty="0" smtClean="0">
                <a:solidFill>
                  <a:srgbClr val="FF0000"/>
                </a:solidFill>
                <a:latin typeface="微軟正黑體" panose="020B0604030504040204" pitchFamily="34" charset="-120"/>
              </a:rPr>
              <a:t>【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anose="020B0604030504040204" pitchFamily="34" charset="-120"/>
              </a:rPr>
              <a:t>校慶造型秀</a:t>
            </a:r>
            <a:r>
              <a:rPr lang="en-US" altLang="zh-TW" sz="2800" b="1" dirty="0" smtClean="0">
                <a:solidFill>
                  <a:srgbClr val="FF0000"/>
                </a:solidFill>
                <a:latin typeface="微軟正黑體" panose="020B0604030504040204" pitchFamily="34" charset="-120"/>
              </a:rPr>
              <a:t>】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anose="020B0604030504040204" pitchFamily="34" charset="-120"/>
              </a:rPr>
              <a:t> </a:t>
            </a:r>
            <a:endParaRPr lang="en-US" altLang="zh-TW" sz="2800" b="1" dirty="0" smtClean="0">
              <a:solidFill>
                <a:srgbClr val="FF0000"/>
              </a:solidFill>
              <a:latin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</a:rPr>
              <a:t>     </a:t>
            </a:r>
            <a:r>
              <a:rPr lang="en-US" altLang="zh-TW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</a:rPr>
              <a:t>12/7</a:t>
            </a:r>
            <a:r>
              <a:rPr lang="zh-TW" altLang="en-US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</a:rPr>
              <a:t>校慶造型秀</a:t>
            </a:r>
            <a:r>
              <a:rPr lang="zh-TW" altLang="en-US" sz="28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</a:rPr>
              <a:t>，感謝導師們辛苦指導孩子們用心表演與設計，帶來精采演出，豐富校慶活動，謝謝導師與表藝、美術老師們</a:t>
            </a:r>
            <a:r>
              <a:rPr lang="en-US" altLang="zh-TW" sz="28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</a:rPr>
              <a:t>!</a:t>
            </a:r>
          </a:p>
          <a:p>
            <a:pPr marL="0" indent="0">
              <a:buNone/>
            </a:pPr>
            <a:endParaRPr lang="en-US" altLang="zh-TW" sz="2800" dirty="0" smtClean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800" dirty="0" smtClean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800" dirty="0" smtClean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800" b="1" dirty="0" smtClean="0">
                <a:solidFill>
                  <a:srgbClr val="FF0000"/>
                </a:solidFill>
                <a:latin typeface="微軟正黑體" panose="020B0604030504040204" pitchFamily="34" charset="-120"/>
              </a:rPr>
              <a:t>【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anose="020B0604030504040204" pitchFamily="34" charset="-120"/>
              </a:rPr>
              <a:t>校外教學招標</a:t>
            </a:r>
            <a:r>
              <a:rPr lang="en-US" altLang="zh-TW" sz="2800" b="1" dirty="0" smtClean="0">
                <a:solidFill>
                  <a:srgbClr val="FF0000"/>
                </a:solidFill>
                <a:latin typeface="微軟正黑體" panose="020B0604030504040204" pitchFamily="34" charset="-120"/>
              </a:rPr>
              <a:t>】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anose="020B0604030504040204" pitchFamily="34" charset="-120"/>
              </a:rPr>
              <a:t> </a:t>
            </a:r>
            <a:endParaRPr lang="en-US" altLang="zh-TW" sz="2800" b="1" dirty="0">
              <a:solidFill>
                <a:srgbClr val="FF0000"/>
              </a:solidFill>
              <a:latin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8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</a:rPr>
              <a:t> </a:t>
            </a:r>
            <a:r>
              <a:rPr lang="en-US" altLang="zh-TW" sz="28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</a:rPr>
              <a:t> 12</a:t>
            </a:r>
            <a:r>
              <a:rPr lang="zh-TW" altLang="en-US" sz="28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</a:rPr>
              <a:t>月</a:t>
            </a:r>
            <a:r>
              <a:rPr lang="en-US" altLang="zh-TW" sz="28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</a:rPr>
              <a:t>12</a:t>
            </a:r>
            <a:r>
              <a:rPr lang="zh-TW" altLang="en-US" sz="28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</a:rPr>
              <a:t>日已進行</a:t>
            </a:r>
            <a:r>
              <a:rPr lang="en-US" altLang="zh-TW" sz="28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</a:rPr>
              <a:t>108</a:t>
            </a:r>
            <a:r>
              <a:rPr lang="zh-TW" altLang="en-US" sz="28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</a:rPr>
              <a:t>學年度八年級校外教學招標，感 </a:t>
            </a:r>
            <a:endParaRPr lang="en-US" altLang="zh-TW" sz="2800" dirty="0" smtClean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8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</a:rPr>
              <a:t> </a:t>
            </a:r>
            <a:r>
              <a:rPr lang="zh-TW" altLang="en-US" sz="28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</a:rPr>
              <a:t> </a:t>
            </a:r>
            <a:r>
              <a:rPr lang="zh-TW" altLang="en-US" sz="2800" dirty="0" smtClean="0">
                <a:latin typeface="微軟正黑體" panose="020B0604030504040204" pitchFamily="34" charset="-120"/>
              </a:rPr>
              <a:t>謝 </a:t>
            </a:r>
            <a:r>
              <a:rPr lang="zh-TW" altLang="en-US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</a:rPr>
              <a:t>文雄老師、美雪老師與佟位老師</a:t>
            </a:r>
            <a:r>
              <a:rPr lang="zh-TW" altLang="en-US" sz="28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</a:rPr>
              <a:t>協助招標事宜。</a:t>
            </a:r>
            <a:endParaRPr lang="en-US" altLang="zh-TW" sz="2800" b="1" dirty="0">
              <a:solidFill>
                <a:srgbClr val="FF0000"/>
              </a:solidFill>
              <a:latin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27"/>
          <a:stretch/>
        </p:blipFill>
        <p:spPr>
          <a:xfrm rot="-420000">
            <a:off x="315049" y="3656684"/>
            <a:ext cx="2628386" cy="12033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81"/>
          <a:stretch/>
        </p:blipFill>
        <p:spPr>
          <a:xfrm rot="300000">
            <a:off x="6131361" y="3261556"/>
            <a:ext cx="2822829" cy="12743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 t="33463"/>
          <a:stretch/>
        </p:blipFill>
        <p:spPr>
          <a:xfrm rot="600000">
            <a:off x="3317211" y="3870680"/>
            <a:ext cx="2900284" cy="13446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69"/>
          <a:stretch/>
        </p:blipFill>
        <p:spPr>
          <a:xfrm rot="300000">
            <a:off x="5420668" y="446254"/>
            <a:ext cx="2668531" cy="1414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37631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標題 1"/>
          <p:cNvSpPr>
            <a:spLocks noGrp="1"/>
          </p:cNvSpPr>
          <p:nvPr>
            <p:ph type="title"/>
          </p:nvPr>
        </p:nvSpPr>
        <p:spPr>
          <a:xfrm>
            <a:off x="-35408" y="116632"/>
            <a:ext cx="8153400" cy="803520"/>
          </a:xfrm>
        </p:spPr>
        <p:txBody>
          <a:bodyPr>
            <a:noAutofit/>
          </a:bodyPr>
          <a:lstStyle/>
          <a:p>
            <a:r>
              <a:rPr lang="zh-TW" altLang="zh-TW" b="1" dirty="0" smtClean="0">
                <a:latin typeface="文鼎新藝體" pitchFamily="81" charset="-120"/>
                <a:ea typeface="文鼎新藝體" pitchFamily="81" charset="-120"/>
              </a:rPr>
              <a:t>【九年級】</a:t>
            </a:r>
            <a:r>
              <a:rPr lang="zh-TW" altLang="en-US" b="1" dirty="0" smtClean="0">
                <a:solidFill>
                  <a:srgbClr val="0070C0"/>
                </a:solidFill>
                <a:latin typeface="文鼎新藝體" pitchFamily="81" charset="-120"/>
                <a:ea typeface="文鼎新藝體" pitchFamily="81" charset="-120"/>
              </a:rPr>
              <a:t>畢冊</a:t>
            </a:r>
            <a:endParaRPr lang="zh-TW" altLang="en-US" b="1" dirty="0" smtClean="0">
              <a:latin typeface="文鼎新藝體" pitchFamily="81" charset="-120"/>
              <a:ea typeface="文鼎新藝體" pitchFamily="81" charset="-120"/>
            </a:endParaRPr>
          </a:p>
        </p:txBody>
      </p:sp>
      <p:sp>
        <p:nvSpPr>
          <p:cNvPr id="27651" name="內容版面配置區 2"/>
          <p:cNvSpPr>
            <a:spLocks noGrp="1"/>
          </p:cNvSpPr>
          <p:nvPr>
            <p:ph sz="quarter" idx="1"/>
          </p:nvPr>
        </p:nvSpPr>
        <p:spPr>
          <a:xfrm>
            <a:off x="0" y="920152"/>
            <a:ext cx="8532440" cy="5821216"/>
          </a:xfrm>
          <a:solidFill>
            <a:srgbClr val="FDDEBB"/>
          </a:solidFill>
        </p:spPr>
        <p:txBody>
          <a:bodyPr/>
          <a:lstStyle/>
          <a:p>
            <a:pPr>
              <a:buFont typeface="Wingdings" pitchFamily="2" charset="2"/>
              <a:buChar char="l"/>
            </a:pP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1. 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各班生活、沙龍照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與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團體照已發給各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班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感謝拍攝時導師與任課老師辛苦指導，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光碟片一張各班留存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en-US" altLang="zh-TW" sz="24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4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12/14(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五</a:t>
            </a:r>
            <a:r>
              <a:rPr lang="en-US" altLang="zh-TW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)</a:t>
            </a:r>
            <a:r>
              <a:rPr lang="zh-TW" alt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午休畢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冊編輯</a:t>
            </a:r>
            <a:r>
              <a:rPr lang="zh-TW" alt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委員編輯課程。</a:t>
            </a:r>
            <a:endParaRPr lang="en-US" altLang="zh-TW" sz="24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en-US" altLang="zh-TW" sz="2400" b="1" dirty="0" smtClean="0">
                <a:solidFill>
                  <a:srgbClr val="FF0000"/>
                </a:solidFill>
                <a:latin typeface="微軟正黑體" pitchFamily="34" charset="-120"/>
              </a:rPr>
              <a:t>3.107</a:t>
            </a:r>
            <a:r>
              <a:rPr lang="zh-TW" altLang="zh-TW" sz="2400" b="1" dirty="0" smtClean="0">
                <a:solidFill>
                  <a:srgbClr val="FF0000"/>
                </a:solidFill>
                <a:latin typeface="微軟正黑體" pitchFamily="34" charset="-120"/>
              </a:rPr>
              <a:t>年</a:t>
            </a:r>
            <a:r>
              <a:rPr lang="en-US" altLang="zh-TW" sz="2400" b="1" dirty="0" smtClean="0">
                <a:solidFill>
                  <a:srgbClr val="FF0000"/>
                </a:solidFill>
                <a:latin typeface="微軟正黑體" pitchFamily="34" charset="-120"/>
              </a:rPr>
              <a:t>12</a:t>
            </a:r>
            <a:r>
              <a:rPr lang="zh-TW" altLang="zh-TW" sz="2400" b="1" dirty="0" smtClean="0">
                <a:solidFill>
                  <a:srgbClr val="FF0000"/>
                </a:solidFill>
                <a:latin typeface="微軟正黑體" pitchFamily="34" charset="-120"/>
              </a:rPr>
              <a:t>月</a:t>
            </a:r>
            <a:r>
              <a:rPr lang="en-US" altLang="zh-TW" sz="2400" b="1" dirty="0" smtClean="0">
                <a:solidFill>
                  <a:srgbClr val="FF0000"/>
                </a:solidFill>
                <a:latin typeface="微軟正黑體" pitchFamily="34" charset="-120"/>
              </a:rPr>
              <a:t>26</a:t>
            </a:r>
            <a:r>
              <a:rPr lang="zh-TW" altLang="zh-TW" sz="2400" b="1" dirty="0" smtClean="0">
                <a:solidFill>
                  <a:srgbClr val="FF0000"/>
                </a:solidFill>
                <a:latin typeface="微軟正黑體" pitchFamily="34" charset="-120"/>
              </a:rPr>
              <a:t>日</a:t>
            </a:r>
            <a:r>
              <a:rPr lang="en-US" altLang="zh-TW" sz="2400" b="1" dirty="0" smtClean="0">
                <a:solidFill>
                  <a:srgbClr val="FF0000"/>
                </a:solidFill>
                <a:latin typeface="微軟正黑體" pitchFamily="34" charset="-120"/>
              </a:rPr>
              <a:t> </a:t>
            </a:r>
            <a:r>
              <a:rPr lang="en-US" altLang="zh-TW" sz="2400" b="1" dirty="0">
                <a:solidFill>
                  <a:srgbClr val="FF0000"/>
                </a:solidFill>
                <a:latin typeface="微軟正黑體" pitchFamily="34" charset="-120"/>
              </a:rPr>
              <a:t>(</a:t>
            </a:r>
            <a:r>
              <a:rPr lang="zh-TW" altLang="en-US" sz="2400" b="1" dirty="0">
                <a:solidFill>
                  <a:srgbClr val="FF0000"/>
                </a:solidFill>
                <a:latin typeface="微軟正黑體" pitchFamily="34" charset="-120"/>
              </a:rPr>
              <a:t>五</a:t>
            </a:r>
            <a:r>
              <a:rPr lang="en-US" altLang="zh-TW" sz="2400" b="1" dirty="0" smtClean="0">
                <a:solidFill>
                  <a:srgbClr val="FF0000"/>
                </a:solidFill>
                <a:latin typeface="微軟正黑體" pitchFamily="34" charset="-120"/>
              </a:rPr>
              <a:t>)</a:t>
            </a:r>
          </a:p>
          <a:p>
            <a:pPr marL="0" indent="0">
              <a:buNone/>
            </a:pPr>
            <a:r>
              <a:rPr lang="zh-TW" altLang="en-US" sz="2400" dirty="0" smtClean="0">
                <a:solidFill>
                  <a:srgbClr val="FF0000"/>
                </a:solidFill>
                <a:latin typeface="微軟正黑體" pitchFamily="34" charset="-120"/>
              </a:rPr>
              <a:t>       畢冊手工稿與電子檔收</a:t>
            </a:r>
            <a:r>
              <a:rPr lang="zh-TW" altLang="zh-TW" sz="2400" dirty="0" smtClean="0">
                <a:solidFill>
                  <a:srgbClr val="FF0000"/>
                </a:solidFill>
                <a:latin typeface="微軟正黑體" pitchFamily="34" charset="-120"/>
              </a:rPr>
              <a:t>稿</a:t>
            </a:r>
            <a:endParaRPr lang="en-US" altLang="zh-TW" sz="2400" dirty="0" smtClean="0">
              <a:solidFill>
                <a:srgbClr val="FF0000"/>
              </a:solidFill>
              <a:latin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solidFill>
                  <a:srgbClr val="FF0000"/>
                </a:solidFill>
                <a:latin typeface="微軟正黑體" pitchFamily="34" charset="-120"/>
              </a:rPr>
              <a:t>       </a:t>
            </a:r>
            <a:r>
              <a:rPr lang="en-US" altLang="zh-TW" sz="2400" b="1" dirty="0" smtClean="0">
                <a:solidFill>
                  <a:srgbClr val="FF0000"/>
                </a:solidFill>
                <a:latin typeface="微軟正黑體" pitchFamily="34" charset="-120"/>
              </a:rPr>
              <a:t>108</a:t>
            </a:r>
            <a:r>
              <a:rPr lang="zh-TW" altLang="en-US" sz="2400" b="1" dirty="0" smtClean="0">
                <a:solidFill>
                  <a:srgbClr val="FF0000"/>
                </a:solidFill>
                <a:latin typeface="微軟正黑體" pitchFamily="34" charset="-120"/>
              </a:rPr>
              <a:t>年</a:t>
            </a:r>
            <a:r>
              <a:rPr lang="en-US" altLang="zh-TW" sz="2400" b="1" dirty="0" smtClean="0">
                <a:solidFill>
                  <a:srgbClr val="FF0000"/>
                </a:solidFill>
                <a:latin typeface="微軟正黑體" pitchFamily="34" charset="-120"/>
              </a:rPr>
              <a:t>1</a:t>
            </a:r>
            <a:r>
              <a:rPr lang="zh-TW" altLang="en-US" sz="2400" b="1" dirty="0" smtClean="0">
                <a:solidFill>
                  <a:srgbClr val="FF0000"/>
                </a:solidFill>
                <a:latin typeface="微軟正黑體" pitchFamily="34" charset="-120"/>
              </a:rPr>
              <a:t>月</a:t>
            </a:r>
            <a:r>
              <a:rPr lang="en-US" altLang="zh-TW" sz="2400" b="1" dirty="0" smtClean="0">
                <a:solidFill>
                  <a:srgbClr val="FF0000"/>
                </a:solidFill>
                <a:latin typeface="微軟正黑體" pitchFamily="34" charset="-120"/>
              </a:rPr>
              <a:t>2</a:t>
            </a:r>
            <a:r>
              <a:rPr lang="zh-TW" altLang="en-US" sz="2400" b="1" dirty="0" smtClean="0">
                <a:solidFill>
                  <a:srgbClr val="FF0000"/>
                </a:solidFill>
                <a:latin typeface="微軟正黑體" pitchFamily="34" charset="-120"/>
              </a:rPr>
              <a:t>日</a:t>
            </a:r>
            <a:r>
              <a:rPr lang="en-US" altLang="zh-TW" sz="2400" b="1" dirty="0" smtClean="0">
                <a:solidFill>
                  <a:srgbClr val="FF0000"/>
                </a:solidFill>
                <a:latin typeface="微軟正黑體" pitchFamily="34" charset="-120"/>
              </a:rPr>
              <a:t>(</a:t>
            </a:r>
            <a:r>
              <a:rPr lang="zh-TW" altLang="en-US" sz="2400" b="1" dirty="0" smtClean="0">
                <a:solidFill>
                  <a:srgbClr val="FF0000"/>
                </a:solidFill>
                <a:latin typeface="微軟正黑體" pitchFamily="34" charset="-120"/>
              </a:rPr>
              <a:t>三</a:t>
            </a:r>
            <a:r>
              <a:rPr lang="en-US" altLang="zh-TW" sz="2400" b="1" dirty="0" smtClean="0">
                <a:solidFill>
                  <a:srgbClr val="FF0000"/>
                </a:solidFill>
                <a:latin typeface="微軟正黑體" pitchFamily="34" charset="-120"/>
              </a:rPr>
              <a:t>)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itchFamily="34" charset="-120"/>
              </a:rPr>
              <a:t> 畢冊封面設計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itchFamily="34" charset="-120"/>
              </a:rPr>
              <a:t>報名截止</a:t>
            </a:r>
            <a:endParaRPr lang="en-US" altLang="zh-TW" sz="2000" b="1" dirty="0" smtClean="0">
              <a:solidFill>
                <a:srgbClr val="FF0000"/>
              </a:solidFill>
              <a:latin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en-US" altLang="zh-TW" sz="2400" dirty="0" smtClean="0">
                <a:solidFill>
                  <a:srgbClr val="0000FF"/>
                </a:solidFill>
                <a:latin typeface="微軟正黑體" pitchFamily="34" charset="-120"/>
              </a:rPr>
              <a:t>4.</a:t>
            </a:r>
            <a:r>
              <a:rPr lang="zh-TW" altLang="en-US" sz="2400" dirty="0" smtClean="0">
                <a:solidFill>
                  <a:srgbClr val="0000FF"/>
                </a:solidFill>
                <a:latin typeface="+mj-ea"/>
                <a:ea typeface="+mj-ea"/>
              </a:rPr>
              <a:t>畢冊封面設計比賽辦法已公告各班，</a:t>
            </a:r>
            <a:r>
              <a:rPr lang="zh-TW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獎金</a:t>
            </a:r>
            <a:r>
              <a:rPr lang="en-US" altLang="zh-TW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3000</a:t>
            </a:r>
            <a:r>
              <a:rPr lang="zh-TW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元</a:t>
            </a:r>
            <a:r>
              <a:rPr lang="zh-TW" altLang="en-US" sz="2400" dirty="0" smtClean="0">
                <a:solidFill>
                  <a:srgbClr val="0000FF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，</a:t>
            </a:r>
            <a:r>
              <a:rPr lang="zh-TW" altLang="en-US" sz="2400" dirty="0" smtClean="0">
                <a:solidFill>
                  <a:srgbClr val="0000FF"/>
                </a:solidFill>
                <a:latin typeface="+mj-ea"/>
                <a:ea typeface="+mj-ea"/>
              </a:rPr>
              <a:t>請導師鼓勵班上美術高手踴躍參加</a:t>
            </a:r>
            <a:r>
              <a:rPr lang="en-US" altLang="zh-TW" sz="2400" dirty="0" smtClean="0">
                <a:solidFill>
                  <a:srgbClr val="0000FF"/>
                </a:solidFill>
                <a:latin typeface="+mj-ea"/>
                <a:ea typeface="+mj-ea"/>
              </a:rPr>
              <a:t>~</a:t>
            </a:r>
            <a:r>
              <a:rPr lang="zh-TW" altLang="en-US" sz="2400" dirty="0" smtClean="0">
                <a:solidFill>
                  <a:srgbClr val="0000FF"/>
                </a:solidFill>
                <a:latin typeface="+mj-ea"/>
                <a:ea typeface="+mj-ea"/>
              </a:rPr>
              <a:t>謝謝老師</a:t>
            </a:r>
            <a:r>
              <a:rPr lang="en-US" altLang="zh-TW" sz="2400" dirty="0" smtClean="0">
                <a:solidFill>
                  <a:srgbClr val="0000FF"/>
                </a:solidFill>
                <a:latin typeface="+mj-ea"/>
                <a:ea typeface="+mj-ea"/>
              </a:rPr>
              <a:t>!!</a:t>
            </a:r>
          </a:p>
          <a:p>
            <a:pPr>
              <a:buFont typeface="Wingdings" pitchFamily="2" charset="2"/>
              <a:buChar char="l"/>
            </a:pPr>
            <a:endParaRPr lang="en-US" altLang="zh-TW" sz="1200" dirty="0">
              <a:solidFill>
                <a:srgbClr val="0000FF"/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zh-TW" sz="4000" b="1" dirty="0">
                <a:solidFill>
                  <a:schemeClr val="accent6">
                    <a:lumMod val="50000"/>
                  </a:schemeClr>
                </a:solidFill>
                <a:latin typeface="文鼎新藝體" pitchFamily="81" charset="-120"/>
                <a:ea typeface="文鼎新藝體" pitchFamily="81" charset="-120"/>
              </a:rPr>
              <a:t>【九年級】</a:t>
            </a:r>
            <a:r>
              <a:rPr lang="zh-TW" altLang="en-US" sz="3600" b="1" dirty="0" smtClean="0">
                <a:solidFill>
                  <a:srgbClr val="0070C0"/>
                </a:solidFill>
                <a:latin typeface="文鼎新藝體" pitchFamily="81" charset="-120"/>
                <a:ea typeface="文鼎新藝體" pitchFamily="81" charset="-120"/>
              </a:rPr>
              <a:t>畢旅</a:t>
            </a:r>
            <a:endParaRPr lang="en-US" altLang="zh-TW" sz="36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九年級畢旅預計於</a:t>
            </a:r>
            <a:r>
              <a:rPr lang="en-US" altLang="zh-TW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12</a:t>
            </a:r>
            <a:r>
              <a:rPr lang="zh-TW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21</a:t>
            </a:r>
            <a:r>
              <a:rPr lang="zh-TW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日</a:t>
            </a:r>
            <a:r>
              <a:rPr lang="en-US" altLang="zh-TW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五</a:t>
            </a:r>
            <a:r>
              <a:rPr lang="en-US" altLang="zh-TW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進行</a:t>
            </a:r>
            <a:r>
              <a:rPr lang="zh-TW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路勘</a:t>
            </a:r>
            <a:r>
              <a:rPr lang="zh-TW" altLang="en-US" sz="2400" dirty="0" smtClean="0">
                <a:latin typeface="微軟正黑體" pitchFamily="34" charset="-120"/>
              </a:rPr>
              <a:t>，感謝</a:t>
            </a:r>
            <a:r>
              <a:rPr lang="en-US" altLang="zh-TW" sz="2400" dirty="0" smtClean="0">
                <a:latin typeface="微軟正黑體" pitchFamily="34" charset="-120"/>
              </a:rPr>
              <a:t>901</a:t>
            </a:r>
            <a:r>
              <a:rPr lang="zh-TW" altLang="en-US" sz="2400" dirty="0" smtClean="0">
                <a:latin typeface="微軟正黑體" pitchFamily="34" charset="-120"/>
              </a:rPr>
              <a:t>玎伶老師、</a:t>
            </a:r>
            <a:r>
              <a:rPr lang="en-US" altLang="zh-TW" sz="2400" dirty="0" smtClean="0">
                <a:latin typeface="微軟正黑體" pitchFamily="34" charset="-120"/>
              </a:rPr>
              <a:t>915</a:t>
            </a:r>
            <a:r>
              <a:rPr lang="zh-TW" altLang="en-US" sz="2400" dirty="0" smtClean="0">
                <a:latin typeface="微軟正黑體" pitchFamily="34" charset="-120"/>
              </a:rPr>
              <a:t>美澐老師辛苦協助</a:t>
            </a:r>
            <a:r>
              <a:rPr lang="en-US" altLang="zh-TW" sz="2400" dirty="0" smtClean="0">
                <a:latin typeface="微軟正黑體" pitchFamily="34" charset="-120"/>
              </a:rPr>
              <a:t>!</a:t>
            </a:r>
            <a:endParaRPr lang="zh-TW" altLang="en-US" sz="2400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endParaRPr lang="zh-TW" altLang="en-US" sz="24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55256"/>
            <a:ext cx="2808312" cy="39784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標題 1"/>
          <p:cNvSpPr>
            <a:spLocks noGrp="1"/>
          </p:cNvSpPr>
          <p:nvPr>
            <p:ph type="title"/>
          </p:nvPr>
        </p:nvSpPr>
        <p:spPr>
          <a:xfrm>
            <a:off x="-35408" y="116632"/>
            <a:ext cx="5399496" cy="803520"/>
          </a:xfrm>
        </p:spPr>
        <p:txBody>
          <a:bodyPr>
            <a:noAutofit/>
          </a:bodyPr>
          <a:lstStyle/>
          <a:p>
            <a:r>
              <a:rPr lang="zh-TW" altLang="zh-TW" b="1" dirty="0" smtClean="0">
                <a:latin typeface="文鼎新藝體" pitchFamily="81" charset="-120"/>
                <a:ea typeface="文鼎新藝體" pitchFamily="81" charset="-120"/>
              </a:rPr>
              <a:t>【九年級】</a:t>
            </a:r>
            <a:r>
              <a:rPr lang="zh-TW" altLang="en-US" b="1" dirty="0" smtClean="0">
                <a:solidFill>
                  <a:srgbClr val="0070C0"/>
                </a:solidFill>
                <a:latin typeface="文鼎新藝體" pitchFamily="81" charset="-120"/>
                <a:ea typeface="文鼎新藝體" pitchFamily="81" charset="-120"/>
              </a:rPr>
              <a:t>畢業典禮</a:t>
            </a:r>
            <a:endParaRPr lang="zh-TW" altLang="en-US" b="1" dirty="0" smtClean="0">
              <a:latin typeface="文鼎新藝體" pitchFamily="81" charset="-120"/>
              <a:ea typeface="文鼎新藝體" pitchFamily="81" charset="-120"/>
            </a:endParaRPr>
          </a:p>
        </p:txBody>
      </p:sp>
      <p:sp>
        <p:nvSpPr>
          <p:cNvPr id="27651" name="內容版面配置區 2"/>
          <p:cNvSpPr>
            <a:spLocks noGrp="1"/>
          </p:cNvSpPr>
          <p:nvPr>
            <p:ph sz="quarter" idx="1"/>
          </p:nvPr>
        </p:nvSpPr>
        <p:spPr>
          <a:xfrm>
            <a:off x="179512" y="1628800"/>
            <a:ext cx="8117992" cy="5101136"/>
          </a:xfrm>
          <a:solidFill>
            <a:srgbClr val="FDDEBB"/>
          </a:solidFill>
        </p:spPr>
        <p:txBody>
          <a:bodyPr/>
          <a:lstStyle/>
          <a:p>
            <a:pPr>
              <a:buFont typeface="Wingdings" pitchFamily="2" charset="2"/>
              <a:buChar char="l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根據教育局來文，本學年度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zh-TW" altLang="en-US" sz="3600" dirty="0" smtClean="0">
                <a:latin typeface="微軟正黑體" pitchFamily="34" charset="-120"/>
              </a:rPr>
              <a:t>畢業典禮辦理時程規定為</a:t>
            </a:r>
            <a:endParaRPr lang="en-US" altLang="zh-TW" sz="3600" dirty="0" smtClean="0">
              <a:latin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3200" b="1" dirty="0" smtClean="0">
                <a:solidFill>
                  <a:srgbClr val="0000FF"/>
                </a:solidFill>
                <a:latin typeface="微軟正黑體" pitchFamily="34" charset="-120"/>
              </a:rPr>
              <a:t>   </a:t>
            </a:r>
            <a:r>
              <a:rPr lang="en-US" altLang="zh-TW" sz="3200" b="1" dirty="0" smtClean="0">
                <a:latin typeface="微軟正黑體" pitchFamily="34" charset="-120"/>
              </a:rPr>
              <a:t>108</a:t>
            </a:r>
            <a:r>
              <a:rPr lang="zh-TW" altLang="en-US" sz="3200" b="1" dirty="0">
                <a:latin typeface="微軟正黑體" pitchFamily="34" charset="-120"/>
              </a:rPr>
              <a:t>年</a:t>
            </a:r>
            <a:r>
              <a:rPr lang="en-US" altLang="zh-TW" sz="3200" b="1" dirty="0">
                <a:latin typeface="微軟正黑體" pitchFamily="34" charset="-120"/>
              </a:rPr>
              <a:t>6</a:t>
            </a:r>
            <a:r>
              <a:rPr lang="zh-TW" altLang="en-US" sz="3200" b="1" dirty="0">
                <a:latin typeface="微軟正黑體" pitchFamily="34" charset="-120"/>
              </a:rPr>
              <a:t>月</a:t>
            </a:r>
            <a:r>
              <a:rPr lang="en-US" altLang="zh-TW" sz="3200" b="1" dirty="0">
                <a:latin typeface="微軟正黑體" pitchFamily="34" charset="-120"/>
              </a:rPr>
              <a:t>6</a:t>
            </a:r>
            <a:r>
              <a:rPr lang="zh-TW" altLang="en-US" sz="3200" b="1" dirty="0">
                <a:latin typeface="微軟正黑體" pitchFamily="34" charset="-120"/>
              </a:rPr>
              <a:t>日</a:t>
            </a:r>
            <a:r>
              <a:rPr lang="en-US" altLang="zh-TW" sz="3200" b="1" dirty="0">
                <a:latin typeface="微軟正黑體" pitchFamily="34" charset="-120"/>
              </a:rPr>
              <a:t>(</a:t>
            </a:r>
            <a:r>
              <a:rPr lang="zh-TW" altLang="en-US" sz="3200" b="1" dirty="0">
                <a:latin typeface="微軟正黑體" pitchFamily="34" charset="-120"/>
              </a:rPr>
              <a:t>星期四</a:t>
            </a:r>
            <a:r>
              <a:rPr lang="en-US" altLang="zh-TW" sz="3200" b="1" dirty="0">
                <a:latin typeface="微軟正黑體" pitchFamily="34" charset="-120"/>
              </a:rPr>
              <a:t>)</a:t>
            </a:r>
            <a:r>
              <a:rPr lang="zh-TW" altLang="en-US" sz="3200" b="1" dirty="0">
                <a:latin typeface="微軟正黑體" pitchFamily="34" charset="-120"/>
              </a:rPr>
              <a:t>至</a:t>
            </a:r>
            <a:r>
              <a:rPr lang="en-US" altLang="zh-TW" sz="3200" b="1" dirty="0">
                <a:latin typeface="微軟正黑體" pitchFamily="34" charset="-120"/>
              </a:rPr>
              <a:t>6</a:t>
            </a:r>
            <a:r>
              <a:rPr lang="zh-TW" altLang="en-US" sz="3200" b="1" dirty="0">
                <a:latin typeface="微軟正黑體" pitchFamily="34" charset="-120"/>
              </a:rPr>
              <a:t>月</a:t>
            </a:r>
            <a:r>
              <a:rPr lang="en-US" altLang="zh-TW" sz="3200" b="1" dirty="0">
                <a:latin typeface="微軟正黑體" pitchFamily="34" charset="-120"/>
              </a:rPr>
              <a:t>13</a:t>
            </a:r>
            <a:r>
              <a:rPr lang="zh-TW" altLang="en-US" sz="3200" b="1" dirty="0">
                <a:latin typeface="微軟正黑體" pitchFamily="34" charset="-120"/>
              </a:rPr>
              <a:t>日</a:t>
            </a:r>
            <a:r>
              <a:rPr lang="en-US" altLang="zh-TW" sz="3200" b="1" dirty="0">
                <a:latin typeface="微軟正黑體" pitchFamily="34" charset="-120"/>
              </a:rPr>
              <a:t>(</a:t>
            </a:r>
            <a:r>
              <a:rPr lang="zh-TW" altLang="en-US" sz="3200" b="1" dirty="0">
                <a:latin typeface="微軟正黑體" pitchFamily="34" charset="-120"/>
              </a:rPr>
              <a:t>星期四</a:t>
            </a:r>
            <a:r>
              <a:rPr lang="en-US" altLang="zh-TW" sz="3200" b="1" dirty="0" smtClean="0">
                <a:latin typeface="微軟正黑體" pitchFamily="34" charset="-120"/>
              </a:rPr>
              <a:t>)</a:t>
            </a:r>
          </a:p>
          <a:p>
            <a:pPr marL="0" indent="0">
              <a:buNone/>
            </a:pPr>
            <a:r>
              <a:rPr lang="zh-TW" altLang="en-US" sz="4000" dirty="0" smtClean="0">
                <a:latin typeface="微軟正黑體" pitchFamily="34" charset="-120"/>
              </a:rPr>
              <a:t>   </a:t>
            </a:r>
            <a:r>
              <a:rPr lang="zh-TW" altLang="en-US" sz="4000" dirty="0" smtClean="0">
                <a:latin typeface="微軟正黑體" pitchFamily="34" charset="-120"/>
              </a:rPr>
              <a:t>經九</a:t>
            </a:r>
            <a:r>
              <a:rPr lang="zh-TW" altLang="en-US" sz="4000" dirty="0" smtClean="0">
                <a:latin typeface="微軟正黑體" pitchFamily="34" charset="-120"/>
              </a:rPr>
              <a:t>導</a:t>
            </a:r>
            <a:r>
              <a:rPr lang="zh-TW" altLang="en-US" sz="4000" dirty="0">
                <a:latin typeface="微軟正黑體" pitchFamily="34" charset="-120"/>
              </a:rPr>
              <a:t>與</a:t>
            </a:r>
            <a:r>
              <a:rPr lang="zh-TW" altLang="en-US" sz="4000" dirty="0" smtClean="0">
                <a:latin typeface="微軟正黑體" pitchFamily="34" charset="-120"/>
              </a:rPr>
              <a:t>行政討論後，決定</a:t>
            </a:r>
            <a:endParaRPr lang="en-US" altLang="zh-TW" sz="4000" dirty="0" smtClean="0">
              <a:latin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4000" dirty="0">
                <a:latin typeface="微軟正黑體" pitchFamily="34" charset="-120"/>
              </a:rPr>
              <a:t> </a:t>
            </a:r>
            <a:r>
              <a:rPr lang="zh-TW" altLang="en-US" sz="4000" dirty="0" smtClean="0">
                <a:latin typeface="微軟正黑體" pitchFamily="34" charset="-120"/>
              </a:rPr>
              <a:t>  </a:t>
            </a:r>
            <a:r>
              <a:rPr lang="zh-TW" alt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本學年度畢</a:t>
            </a: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典</a:t>
            </a:r>
            <a:r>
              <a:rPr lang="zh-TW" alt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日期為</a:t>
            </a:r>
            <a:endParaRPr lang="en-US" altLang="zh-TW" sz="40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  </a:t>
            </a:r>
            <a:r>
              <a:rPr lang="en-US" altLang="zh-TW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108</a:t>
            </a:r>
            <a:r>
              <a:rPr lang="zh-TW" alt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年</a:t>
            </a:r>
            <a:r>
              <a:rPr lang="en-US" altLang="zh-TW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6</a:t>
            </a:r>
            <a:r>
              <a:rPr lang="zh-TW" alt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月</a:t>
            </a:r>
            <a:r>
              <a:rPr lang="en-US" altLang="zh-TW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6</a:t>
            </a:r>
            <a:r>
              <a:rPr lang="zh-TW" alt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日</a:t>
            </a:r>
            <a:endParaRPr lang="en-US" altLang="zh-TW" sz="6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  </a:t>
            </a:r>
            <a:r>
              <a:rPr lang="en-US" altLang="zh-TW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(</a:t>
            </a:r>
            <a:r>
              <a:rPr lang="zh-TW" alt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星期四</a:t>
            </a:r>
            <a:r>
              <a:rPr lang="en-US" altLang="zh-TW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)</a:t>
            </a:r>
            <a:r>
              <a:rPr lang="zh-TW" altLang="en-US" sz="4000" dirty="0" smtClean="0">
                <a:latin typeface="微軟正黑體" pitchFamily="34" charset="-120"/>
              </a:rPr>
              <a:t>。</a:t>
            </a:r>
            <a:endParaRPr lang="zh-TW" altLang="en-US" sz="4000" dirty="0">
              <a:latin typeface="微軟正黑體" pitchFamily="34" charset="-120"/>
            </a:endParaRPr>
          </a:p>
          <a:p>
            <a:pPr marL="0" indent="0">
              <a:buNone/>
            </a:pPr>
            <a:endParaRPr lang="en-US" altLang="zh-TW" sz="6000" b="1" dirty="0" smtClean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endParaRPr lang="zh-TW" altLang="en-US" sz="24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291908"/>
            <a:ext cx="3707903" cy="363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53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中庸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中庸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1560</TotalTime>
  <Words>976</Words>
  <Application>Microsoft Office PowerPoint</Application>
  <PresentationFormat>如螢幕大小 (4:3)</PresentationFormat>
  <Paragraphs>89</Paragraphs>
  <Slides>14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17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32" baseType="lpstr">
      <vt:lpstr>文鼎俏黑體P</vt:lpstr>
      <vt:lpstr>文鼎甜妞體B</vt:lpstr>
      <vt:lpstr>文鼎甜妞體P</vt:lpstr>
      <vt:lpstr>文鼎粗圓</vt:lpstr>
      <vt:lpstr>文鼎粗魏碑</vt:lpstr>
      <vt:lpstr>文鼎新藝體</vt:lpstr>
      <vt:lpstr>文鼎簽字筆體E</vt:lpstr>
      <vt:lpstr>微軟正黑體</vt:lpstr>
      <vt:lpstr>新細明體</vt:lpstr>
      <vt:lpstr>新細明體</vt:lpstr>
      <vt:lpstr>標楷體</vt:lpstr>
      <vt:lpstr>Arial</vt:lpstr>
      <vt:lpstr>Calibri</vt:lpstr>
      <vt:lpstr>Times New Roman</vt:lpstr>
      <vt:lpstr>Tw Cen MT</vt:lpstr>
      <vt:lpstr>Wingdings</vt:lpstr>
      <vt:lpstr>Wingdings 2</vt:lpstr>
      <vt:lpstr>1_中庸</vt:lpstr>
      <vt:lpstr>107學年度第一學期 十二月導師會報1071214</vt:lpstr>
      <vt:lpstr>訓育組</vt:lpstr>
      <vt:lpstr>【共同事項】【校慶運動會】</vt:lpstr>
      <vt:lpstr>【共同事項】</vt:lpstr>
      <vt:lpstr>【共同事項】教室佈置得獎班級</vt:lpstr>
      <vt:lpstr>PowerPoint 簡報</vt:lpstr>
      <vt:lpstr>【七年級】</vt:lpstr>
      <vt:lpstr>【九年級】畢冊</vt:lpstr>
      <vt:lpstr>【九年級】畢業典禮</vt:lpstr>
      <vt:lpstr>體育組-校慶運動會相關事宜</vt:lpstr>
      <vt:lpstr>體育組-體育團隊相關事宜</vt:lpstr>
      <vt:lpstr>衛生組-已完成事項</vt:lpstr>
      <vt:lpstr>PowerPoint 簡報</vt:lpstr>
      <vt:lpstr>衛生組-校慶宣達事項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訓育組報告事項</dc:title>
  <dc:creator>cpjh201</dc:creator>
  <cp:lastModifiedBy>admin</cp:lastModifiedBy>
  <cp:revision>188</cp:revision>
  <cp:lastPrinted>2016-12-08T09:09:01Z</cp:lastPrinted>
  <dcterms:created xsi:type="dcterms:W3CDTF">2012-09-28T08:32:15Z</dcterms:created>
  <dcterms:modified xsi:type="dcterms:W3CDTF">2018-12-13T02:09:32Z</dcterms:modified>
</cp:coreProperties>
</file>