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handoutMasterIdLst>
    <p:handoutMasterId r:id="rId26"/>
  </p:handoutMasterIdLst>
  <p:sldIdLst>
    <p:sldId id="256" r:id="rId3"/>
    <p:sldId id="262" r:id="rId4"/>
    <p:sldId id="271" r:id="rId5"/>
    <p:sldId id="273" r:id="rId6"/>
    <p:sldId id="28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59" r:id="rId15"/>
    <p:sldId id="258" r:id="rId16"/>
    <p:sldId id="275" r:id="rId17"/>
    <p:sldId id="277" r:id="rId18"/>
    <p:sldId id="276" r:id="rId19"/>
    <p:sldId id="261" r:id="rId20"/>
    <p:sldId id="260" r:id="rId21"/>
    <p:sldId id="279" r:id="rId22"/>
    <p:sldId id="278" r:id="rId23"/>
    <p:sldId id="282" r:id="rId24"/>
    <p:sldId id="272" r:id="rId2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3D2E1-7A31-4CFC-9D56-538C7B16CFA9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D113-5E30-4198-B1F5-E01743ED8E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055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5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24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2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6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1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5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6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5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20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6AE0-9E94-46C3-A26E-9CEDC62744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FC22-4A51-41D6-AECF-465949211FC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6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0F4553-04FE-49E0-8C9C-B2564CCDDA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731553-3851-4DBD-89ED-6283B92003FF}" type="datetimeFigureOut">
              <a:rPr lang="zh-TW" altLang="en-US" smtClean="0"/>
              <a:t>2016/12/30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6AE0-9E94-46C3-A26E-9CEDC627442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2016/12/30</a:t>
            </a:fld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FC22-4A51-41D6-AECF-465949211F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ntent.time.com/time/specials/packages/0,28757,2020772,00.html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newslens.com/article/3455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time.com/collection/2015-time-100/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hyperlink" Target="http://tw.image.search.yahoo.com/images/view;_ylt=A2oKiHLHozFQXGoAKQFt1gt.;_ylu=X3oDMTBlMTQ4cGxyBHNlYwNzcgRzbGsDaW1n?back=http://tw.image.search.yahoo.com/search/images?p=%E9%A6%AC%E8%8B%B1%E4%B9%9D&amp;n=30&amp;ei=utf-8&amp;fr=yfp&amp;tab=organic&amp;ri=28&amp;w=360&amp;h=429&amp;imgurl=image.kmt.org.tw/people/20090606164842.jpg&amp;rurl=http://www.kmt.org.tw/hc.aspx?id=18&amp;size=31+KB&amp;name=%E9%A6%AC%E8%8B%B1%E4%B9%9D&amp;p=%E9%A6%AC%E8%8B%B1%E4%B9%9D&amp;oid=cbcab045f53ec46afd92f69b416bc2b0&amp;fr2=&amp;fr=yfp&amp;tt=%E9%A6%AC%E8%8B%B1%E4%B9%9D&amp;b=0&amp;ni=21&amp;no=28&amp;ts=&amp;tab=organic&amp;sigr=113qjpgnh&amp;sigb=13jmft4lc&amp;sigi=11a8ff7tl&amp;.crumb=X6P8NsOunpT" TargetMode="External"/><Relationship Id="rId9" Type="http://schemas.openxmlformats.org/officeDocument/2006/relationships/hyperlink" Target="http://tw.image.search.yahoo.com/images/view;_ylt=A2oKiHGznjFQRjYAE8Nt1gt.;_ylu=X3oDMTBlMTQ4cGxyBHNlYwNzcgRzbGsDaW1n?back=http://tw.image.search.yahoo.com/search/images?p=queen&amp;n=30&amp;ei=utf-8&amp;fr=yfp&amp;tab=organic&amp;ri=1&amp;w=800&amp;h=1107&amp;imgurl=pastorkme.files.wordpress.com/2010/07/queen-elisabeth-2.jpg&amp;rurl=http://pastorkme.wordpress.com/2010/07/05/an-audience-with-the-queen/&amp;size=180.6+KB&amp;name=An+Audience+With+The+Queen+%C2%AB+Live+Life!+International&amp;p=queen&amp;oid=dceacd94a9bcb1003a6fd5323ad309c7&amp;fr2=&amp;fr=yfp&amp;tt=An+Audience+With+The+Queen+%C2%AB+Live+Life!+International&amp;b=0&amp;ni=21&amp;no=1&amp;ts=&amp;tab=organic&amp;sigr=125228q51&amp;sigb=12s7d6for&amp;sigi=11rf92p73&amp;.crumb=X6P8NsOunp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5662881"/>
            <a:ext cx="3456384" cy="2133600"/>
          </a:xfrm>
        </p:spPr>
        <p:txBody>
          <a:bodyPr/>
          <a:lstStyle/>
          <a:p>
            <a:r>
              <a:rPr lang="zh-TW" altLang="en-US" dirty="0"/>
              <a:t>評選</a:t>
            </a:r>
            <a:r>
              <a:rPr lang="zh-TW" altLang="en-US" dirty="0" smtClean="0"/>
              <a:t>辦法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小</a:t>
            </a:r>
            <a:r>
              <a:rPr lang="zh-TW" altLang="en-US" dirty="0" smtClean="0"/>
              <a:t>書</a:t>
            </a:r>
            <a:r>
              <a:rPr lang="zh-TW" altLang="en-US" dirty="0" smtClean="0"/>
              <a:t>製作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573016"/>
            <a:ext cx="6876256" cy="2133600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 smtClean="0"/>
              <a:t>105</a:t>
            </a:r>
            <a:r>
              <a:rPr lang="zh-TW" altLang="en-US" sz="3600" b="1" dirty="0" smtClean="0"/>
              <a:t>學年度中平</a:t>
            </a:r>
            <a:r>
              <a:rPr lang="zh-TW" altLang="en-US" sz="3600" b="1" dirty="0" smtClean="0"/>
              <a:t>國中</a:t>
            </a:r>
            <a:r>
              <a:rPr lang="zh-TW" altLang="zh-TW" sz="3600" b="1" dirty="0" smtClean="0"/>
              <a:t>校慶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zh-TW" sz="3600" b="1" dirty="0" smtClean="0"/>
              <a:t>【</a:t>
            </a:r>
            <a:r>
              <a:rPr lang="zh-TW" altLang="en-US" sz="3600" b="1" dirty="0" smtClean="0"/>
              <a:t>百</a:t>
            </a:r>
            <a:r>
              <a:rPr lang="zh-TW" altLang="en-US" sz="3600" b="1" dirty="0"/>
              <a:t>年</a:t>
            </a:r>
            <a:r>
              <a:rPr lang="zh-TW" altLang="en-US" sz="3600" b="1" dirty="0" smtClean="0"/>
              <a:t>世界名人錄</a:t>
            </a:r>
            <a:r>
              <a:rPr lang="zh-TW" altLang="zh-TW" sz="3600" b="1" dirty="0" smtClean="0"/>
              <a:t>】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/>
              <a:t>Famous People of the Past Century</a:t>
            </a:r>
            <a:br>
              <a:rPr lang="en-US" altLang="zh-TW" sz="3600" b="1" dirty="0" smtClean="0"/>
            </a:br>
            <a:r>
              <a:rPr lang="en-US" altLang="zh-TW" sz="3600" b="1" dirty="0" smtClean="0"/>
              <a:t>Mini English Books Contest</a:t>
            </a:r>
            <a:br>
              <a:rPr lang="en-US" altLang="zh-TW" sz="3600" b="1" dirty="0" smtClean="0"/>
            </a:br>
            <a:r>
              <a:rPr lang="zh-TW" altLang="en-US" sz="3600" b="1" dirty="0" smtClean="0"/>
              <a:t>英文</a:t>
            </a:r>
            <a:r>
              <a:rPr lang="zh-TW" altLang="zh-TW" sz="3600" b="1" dirty="0" smtClean="0"/>
              <a:t>小</a:t>
            </a:r>
            <a:r>
              <a:rPr lang="zh-TW" altLang="zh-TW" sz="3600" b="1" dirty="0"/>
              <a:t>書</a:t>
            </a:r>
            <a:r>
              <a:rPr lang="zh-TW" altLang="zh-TW" sz="3600" b="1" dirty="0" smtClean="0"/>
              <a:t>比賽</a:t>
            </a:r>
            <a:r>
              <a:rPr lang="zh-TW" altLang="en-US" sz="3600" b="1" dirty="0" smtClean="0"/>
              <a:t>辦法與製作說明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9466"/>
            <a:ext cx="6657527" cy="23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44624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D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大洋洲</a:t>
            </a:r>
            <a:r>
              <a:rPr lang="en-US" altLang="zh-TW" dirty="0"/>
              <a:t>Oceania</a:t>
            </a:r>
            <a:r>
              <a:rPr lang="en-US" altLang="zh-TW" b="1" dirty="0" smtClean="0">
                <a:solidFill>
                  <a:srgbClr val="0070C0"/>
                </a:solidFill>
              </a:rPr>
              <a:t>(25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澳大利亞、新西蘭和美拉尼西亞；密克羅尼西亞；波利尼西亞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澳大利亞</a:t>
            </a:r>
            <a:r>
              <a:rPr lang="zh-TW" altLang="zh-TW" dirty="0"/>
              <a:t>、新西蘭和美拉尼西亞：澳大利亞、新西蘭、巴布亞新磯內亞、所羅門群島、斐濟群島、瓦努阿圖、新赫里多尼亞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密克羅尼西亞</a:t>
            </a:r>
            <a:r>
              <a:rPr lang="en-US" altLang="zh-TW" dirty="0"/>
              <a:t>: </a:t>
            </a:r>
            <a:r>
              <a:rPr lang="zh-TW" altLang="zh-TW" dirty="0"/>
              <a:t>北馬利安納群島、關島、密克羅尼西亞聯邦、帕勞、馬紹爾群島共和國、基裡巴斯、瑙魯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波利尼西亞：圖瓦盧、瓦利斯和富圖那、托克勞、薩摩亞、美屬薩摩亞、美屬太平洋小島、湯加、紐埃、科克群島、法屬波利尼西亞、皮特凱恩島。</a:t>
            </a:r>
          </a:p>
          <a:p>
            <a:r>
              <a:rPr lang="en-US" altLang="zh-TW" dirty="0"/>
              <a:t> </a:t>
            </a:r>
            <a:endParaRPr lang="zh-TW" altLang="zh-TW" dirty="0"/>
          </a:p>
        </p:txBody>
      </p:sp>
      <p:pic>
        <p:nvPicPr>
          <p:cNvPr id="11266" name="Picture 2" descr="http://www.worldatlas.com/img/areamap/continent/australi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23" y="3140969"/>
            <a:ext cx="4578397" cy="34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117693"/>
            <a:ext cx="439248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E</a:t>
            </a:r>
            <a:r>
              <a:rPr lang="zh-TW" altLang="zh-TW" b="1" dirty="0">
                <a:solidFill>
                  <a:srgbClr val="0070C0"/>
                </a:solidFill>
              </a:rPr>
              <a:t>、美 </a:t>
            </a:r>
            <a:r>
              <a:rPr lang="zh-TW" altLang="zh-TW" b="1" dirty="0" smtClean="0">
                <a:solidFill>
                  <a:srgbClr val="0070C0"/>
                </a:solidFill>
              </a:rPr>
              <a:t>洲</a:t>
            </a:r>
            <a:r>
              <a:rPr lang="en-US" altLang="zh-TW" dirty="0"/>
              <a:t>America</a:t>
            </a:r>
            <a:r>
              <a:rPr lang="en-US" altLang="zh-TW" b="1" dirty="0" smtClean="0">
                <a:solidFill>
                  <a:srgbClr val="0070C0"/>
                </a:solidFill>
              </a:rPr>
              <a:t>(52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北美地區、中美地區、加勒比群島、南美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北美</a:t>
            </a:r>
            <a:r>
              <a:rPr lang="zh-TW" altLang="zh-TW" dirty="0"/>
              <a:t>地區：格陵蘭、聖皮爾和密克隆、百慕大、加拿大、美國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中美地區：墨西哥、瓜地馬拉、伯利茲、薩爾瓦多、洪都拉斯、尼加拉瓜、哥斯大黎加、巴拿馬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加勒比群島：巴哈馬、特克斯和凱科斯群島、古巴、東加勒比地區、牙買加 、開曼群島、海地、多明尼加共和國、波多黎各、美屬維爾京群島、英屬維京群島、安圭拉、聖基茨和尼維斯、安堤瓜及巴爾布達、蒙特塞拉特、瓜德羅普、多明尼克國、馬提尼克、聖盧西亞、聖文森特和格林納丁斯群島</a:t>
            </a:r>
            <a:r>
              <a:rPr lang="en-US" altLang="zh-TW" dirty="0" err="1"/>
              <a:t>St.Vincent</a:t>
            </a:r>
            <a:r>
              <a:rPr lang="zh-TW" altLang="zh-TW" dirty="0"/>
              <a:t>、格林伍德、巴巴多斯、特立尼達和多巴哥、荷屬安第列斯、阿魯巴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南美：哥倫比亞、厄瓜多爾、委內瑞拉、圭亞那、蘇里南、法屬圭亞那、秘魯、玻利維亞</a:t>
            </a:r>
          </a:p>
        </p:txBody>
      </p:sp>
      <p:pic>
        <p:nvPicPr>
          <p:cNvPr id="12290" name="Picture 2" descr="http://www.rocklen.com/services/images/map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495675" cy="6336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949" y="116632"/>
            <a:ext cx="7502227" cy="864096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 smtClean="0"/>
              <a:t>  範例：小書攤開</a:t>
            </a:r>
            <a:endParaRPr lang="zh-TW" altLang="en-US" sz="3200" b="1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11560" y="1157323"/>
            <a:ext cx="7848872" cy="5432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50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136904" cy="1243608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FF0000"/>
                </a:solidFill>
              </a:rPr>
              <a:t>cover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封面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(p.1)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/>
              <a:t>name</a:t>
            </a:r>
            <a:r>
              <a:rPr lang="zh-TW" altLang="en-US" sz="3200" b="1" dirty="0" smtClean="0"/>
              <a:t>名字、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figure</a:t>
            </a:r>
            <a:r>
              <a:rPr lang="zh-TW" altLang="en-US" sz="3200" b="1" dirty="0" smtClean="0"/>
              <a:t>人物照片、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nation</a:t>
            </a:r>
            <a:r>
              <a:rPr lang="zh-TW" altLang="en-US" sz="3200" b="1" dirty="0" smtClean="0"/>
              <a:t>來自</a:t>
            </a:r>
            <a:r>
              <a:rPr lang="zh-TW" altLang="en-US" sz="3200" b="1" dirty="0"/>
              <a:t>的國名</a:t>
            </a:r>
            <a:r>
              <a:rPr lang="en-US" altLang="zh-TW" sz="3200" b="1" dirty="0"/>
              <a:t>(</a:t>
            </a:r>
            <a:r>
              <a:rPr lang="zh-TW" altLang="en-US" sz="3200" b="1" dirty="0" smtClean="0"/>
              <a:t>英文</a:t>
            </a:r>
            <a:r>
              <a:rPr lang="en-US" altLang="zh-TW" sz="3200" b="1" dirty="0" smtClean="0"/>
              <a:t>)</a:t>
            </a:r>
            <a:r>
              <a:rPr lang="zh-TW" altLang="en-US" sz="3200" b="1" dirty="0" smtClean="0"/>
              <a:t> 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flag</a:t>
            </a:r>
            <a:r>
              <a:rPr lang="zh-TW" altLang="en-US" sz="3200" b="1" dirty="0" smtClean="0"/>
              <a:t>人物所屬</a:t>
            </a:r>
            <a:r>
              <a:rPr lang="zh-TW" altLang="en-US" sz="3200" b="1" dirty="0"/>
              <a:t>國家</a:t>
            </a:r>
            <a:r>
              <a:rPr lang="zh-TW" altLang="en-US" sz="3200" b="1" dirty="0" smtClean="0"/>
              <a:t>國旗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及</a:t>
            </a:r>
            <a:r>
              <a:rPr lang="en-US" altLang="zh-TW" sz="3200" b="1" dirty="0" smtClean="0"/>
              <a:t>map</a:t>
            </a:r>
            <a:r>
              <a:rPr lang="zh-TW" altLang="en-US" sz="3200" b="1" dirty="0" smtClean="0"/>
              <a:t>國家地圖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/>
              <a:t/>
            </a:r>
            <a:br>
              <a:rPr lang="en-US" altLang="zh-TW" sz="3200" b="1" dirty="0"/>
            </a:br>
            <a:endParaRPr lang="zh-TW" altLang="en-US" sz="32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8001" r="12183" b="8000"/>
          <a:stretch/>
        </p:blipFill>
        <p:spPr>
          <a:xfrm>
            <a:off x="4932040" y="620688"/>
            <a:ext cx="3816424" cy="5264033"/>
          </a:xfrm>
          <a:prstGeom prst="rect">
            <a:avLst/>
          </a:prstGeom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0" y="4946801"/>
            <a:ext cx="8136904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FF0000"/>
                </a:solidFill>
              </a:rPr>
              <a:t>請多用色彩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畫畫圖文說明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algn="l"/>
            <a:r>
              <a:rPr lang="en-US" altLang="zh-TW" sz="3200" b="1" dirty="0" smtClean="0">
                <a:solidFill>
                  <a:srgbClr val="0070C0"/>
                </a:solidFill>
              </a:rPr>
              <a:t>Please paint or draw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as </a:t>
            </a:r>
            <a:br>
              <a:rPr lang="en-US" altLang="zh-TW" sz="3200" b="1" dirty="0" smtClean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much as you can. 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7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336882" y="5439"/>
            <a:ext cx="8555597" cy="1243608"/>
          </a:xfrm>
        </p:spPr>
        <p:txBody>
          <a:bodyPr/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(p.2 &amp; p.3)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his /her family</a:t>
            </a:r>
            <a:r>
              <a:rPr lang="zh-TW" altLang="en-US" b="1" dirty="0" smtClean="0"/>
              <a:t>家庭或</a:t>
            </a:r>
            <a:r>
              <a:rPr lang="en-US" altLang="zh-TW" b="1" dirty="0" smtClean="0"/>
              <a:t>background</a:t>
            </a:r>
            <a:r>
              <a:rPr lang="zh-TW" altLang="en-US" b="1" dirty="0" smtClean="0"/>
              <a:t>成長過程</a:t>
            </a:r>
            <a:endParaRPr lang="zh-TW" altLang="en-US" sz="24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b="7191"/>
          <a:stretch/>
        </p:blipFill>
        <p:spPr>
          <a:xfrm>
            <a:off x="179512" y="1226199"/>
            <a:ext cx="8090307" cy="56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281941" y="65476"/>
            <a:ext cx="8470234" cy="1243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(p.4 &amp; p.5)</a:t>
            </a:r>
            <a:r>
              <a:rPr lang="zh-TW" altLang="en-US" b="1" dirty="0" smtClean="0"/>
              <a:t>：圖文說明此</a:t>
            </a:r>
            <a:r>
              <a:rPr lang="zh-TW" altLang="en-US" b="1" dirty="0"/>
              <a:t>人</a:t>
            </a:r>
            <a:r>
              <a:rPr lang="zh-TW" altLang="en-US" b="1" dirty="0" smtClean="0"/>
              <a:t>的事蹟                                     </a:t>
            </a:r>
            <a:r>
              <a:rPr lang="en-US" altLang="zh-TW" b="1" dirty="0" smtClean="0"/>
              <a:t>(</a:t>
            </a:r>
            <a:r>
              <a:rPr lang="zh-TW" altLang="en-US" sz="2400" b="1" dirty="0" smtClean="0"/>
              <a:t>該人名的小故事</a:t>
            </a:r>
            <a:r>
              <a:rPr lang="en-US" altLang="zh-TW" sz="2400" b="1" dirty="0" smtClean="0"/>
              <a:t>his/her short stories</a:t>
            </a:r>
            <a:r>
              <a:rPr lang="zh-TW" altLang="en-US" sz="2400" b="1" dirty="0" smtClean="0"/>
              <a:t>，如著名格言</a:t>
            </a:r>
            <a:r>
              <a:rPr lang="en-US" altLang="zh-TW" sz="2400" b="1" dirty="0" smtClean="0"/>
              <a:t>quotes</a:t>
            </a:r>
            <a:r>
              <a:rPr lang="zh-TW" altLang="en-US" sz="2400" b="1" dirty="0" smtClean="0"/>
              <a:t>、專長</a:t>
            </a:r>
            <a:r>
              <a:rPr lang="en-US" altLang="zh-TW" sz="2400" b="1" dirty="0" smtClean="0"/>
              <a:t>talents</a:t>
            </a:r>
            <a:r>
              <a:rPr lang="zh-TW" altLang="en-US" sz="2400" b="1" dirty="0" smtClean="0"/>
              <a:t>等。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-1636" r="-980" b="8423"/>
          <a:stretch/>
        </p:blipFill>
        <p:spPr>
          <a:xfrm>
            <a:off x="281941" y="1268760"/>
            <a:ext cx="8178491" cy="54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336883" y="5439"/>
            <a:ext cx="8470234" cy="1243608"/>
          </a:xfrm>
        </p:spPr>
        <p:txBody>
          <a:bodyPr/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r>
              <a:rPr lang="zh-TW" altLang="en-US" b="1" dirty="0" smtClean="0">
                <a:solidFill>
                  <a:srgbClr val="FF0000"/>
                </a:solidFill>
              </a:rPr>
              <a:t>內頁</a:t>
            </a:r>
            <a:r>
              <a:rPr lang="en-US" altLang="zh-TW" b="1" dirty="0" smtClean="0">
                <a:solidFill>
                  <a:srgbClr val="FF0000"/>
                </a:solidFill>
              </a:rPr>
              <a:t>(p.6 &amp; p.7)</a:t>
            </a:r>
            <a:r>
              <a:rPr lang="zh-TW" altLang="en-US" b="1" dirty="0" smtClean="0"/>
              <a:t>：</a:t>
            </a:r>
            <a:r>
              <a:rPr lang="zh-TW" altLang="en-US" b="1" dirty="0"/>
              <a:t>圖文說明此人的事蹟</a:t>
            </a:r>
            <a:r>
              <a:rPr lang="zh-TW" altLang="en-US" b="1" dirty="0" smtClean="0"/>
              <a:t>                                        </a:t>
            </a:r>
            <a:r>
              <a:rPr lang="en-US" altLang="zh-TW" b="1" dirty="0" smtClean="0"/>
              <a:t>(</a:t>
            </a:r>
            <a:r>
              <a:rPr lang="zh-TW" altLang="en-US" sz="2400" b="1" dirty="0" smtClean="0"/>
              <a:t>該人的</a:t>
            </a:r>
            <a:r>
              <a:rPr lang="en-US" altLang="zh-TW" sz="2400" b="1" dirty="0" smtClean="0"/>
              <a:t>his/ her anecdote</a:t>
            </a:r>
            <a:r>
              <a:rPr lang="zh-TW" altLang="en-US" sz="2400" b="1" dirty="0" smtClean="0"/>
              <a:t>軼事</a:t>
            </a:r>
            <a:r>
              <a:rPr lang="zh-TW" altLang="en-US" sz="2400" b="1" dirty="0"/>
              <a:t>、</a:t>
            </a:r>
            <a:r>
              <a:rPr lang="en-US" altLang="zh-TW" sz="2400" b="1" dirty="0" smtClean="0"/>
              <a:t>influence</a:t>
            </a:r>
            <a:r>
              <a:rPr lang="zh-TW" altLang="en-US" sz="2400" b="1" dirty="0" smtClean="0"/>
              <a:t>影響力等。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b="8965"/>
          <a:stretch/>
        </p:blipFill>
        <p:spPr>
          <a:xfrm>
            <a:off x="336883" y="1150457"/>
            <a:ext cx="7990201" cy="55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7" t="-1065" r="1165" b="5563"/>
          <a:stretch/>
        </p:blipFill>
        <p:spPr>
          <a:xfrm>
            <a:off x="4572000" y="332656"/>
            <a:ext cx="4106422" cy="6368849"/>
          </a:xfrm>
          <a:prstGeom prst="rect">
            <a:avLst/>
          </a:prstGeom>
        </p:spPr>
      </p:pic>
      <p:sp>
        <p:nvSpPr>
          <p:cNvPr id="4" name="標題 2"/>
          <p:cNvSpPr txBox="1">
            <a:spLocks/>
          </p:cNvSpPr>
          <p:nvPr/>
        </p:nvSpPr>
        <p:spPr>
          <a:xfrm>
            <a:off x="-42929" y="1412776"/>
            <a:ext cx="4614929" cy="1901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back</a:t>
            </a:r>
            <a:r>
              <a:rPr lang="zh-TW" altLang="en-US" b="1" dirty="0" smtClean="0">
                <a:solidFill>
                  <a:srgbClr val="FF0000"/>
                </a:solidFill>
              </a:rPr>
              <a:t>背面</a:t>
            </a:r>
            <a:r>
              <a:rPr lang="zh-TW" altLang="en-US" b="1" dirty="0" smtClean="0"/>
              <a:t>：補充說明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他人評價</a:t>
            </a:r>
            <a:endParaRPr lang="en-US" altLang="zh-TW" b="1" dirty="0" smtClean="0"/>
          </a:p>
          <a:p>
            <a:pPr algn="l"/>
            <a:r>
              <a:rPr lang="en-US" altLang="zh-TW" b="1" dirty="0" smtClean="0"/>
              <a:t>footnotes or others’ </a:t>
            </a:r>
            <a:r>
              <a:rPr lang="en-US" altLang="zh-TW" b="1" dirty="0"/>
              <a:t>remarks</a:t>
            </a:r>
            <a:endParaRPr lang="en-US" altLang="zh-TW" b="1" dirty="0" smtClean="0"/>
          </a:p>
          <a:p>
            <a:pPr algn="l"/>
            <a:r>
              <a:rPr lang="zh-TW" altLang="en-US" b="1" dirty="0" smtClean="0"/>
              <a:t>甚至他／她的願望或遺憾</a:t>
            </a:r>
            <a:r>
              <a:rPr lang="en-US" altLang="zh-TW" b="1" dirty="0" smtClean="0"/>
              <a:t>his/ her dreams or regrets </a:t>
            </a:r>
            <a:endParaRPr lang="zh-TW" altLang="en-US" b="1" dirty="0"/>
          </a:p>
        </p:txBody>
      </p:sp>
      <p:sp>
        <p:nvSpPr>
          <p:cNvPr id="2" name="矩形 1"/>
          <p:cNvSpPr/>
          <p:nvPr/>
        </p:nvSpPr>
        <p:spPr>
          <a:xfrm>
            <a:off x="291902" y="3746850"/>
            <a:ext cx="41932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</a:rPr>
              <a:t>務必包含：班級、座號、中、英文名字</a:t>
            </a:r>
            <a:r>
              <a:rPr lang="en-US" altLang="zh-TW" sz="2800" b="1" dirty="0">
                <a:solidFill>
                  <a:srgbClr val="0070C0"/>
                </a:solidFill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</a:rPr>
              <a:t>投票用</a:t>
            </a:r>
            <a:r>
              <a:rPr lang="en-US" altLang="zh-TW" sz="2800" b="1" dirty="0">
                <a:solidFill>
                  <a:srgbClr val="0070C0"/>
                </a:solidFill>
              </a:rPr>
              <a:t>)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。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r>
              <a:rPr lang="en-US" altLang="zh-TW" sz="2800" b="1" dirty="0" smtClean="0">
                <a:solidFill>
                  <a:srgbClr val="0070C0"/>
                </a:solidFill>
              </a:rPr>
              <a:t>Do not forget your class number, seat number, </a:t>
            </a:r>
          </a:p>
          <a:p>
            <a:r>
              <a:rPr lang="en-US" altLang="zh-TW" sz="2800" b="1" dirty="0" smtClean="0">
                <a:solidFill>
                  <a:srgbClr val="0070C0"/>
                </a:solidFill>
              </a:rPr>
              <a:t>Chinese &amp; English name(for voting)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485134" y="6008793"/>
            <a:ext cx="1815058" cy="81725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3015048">
            <a:off x="4123639" y="5252918"/>
            <a:ext cx="896720" cy="50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2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251520" y="1099094"/>
            <a:ext cx="3024336" cy="49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b="1" dirty="0" smtClean="0"/>
          </a:p>
          <a:p>
            <a:endParaRPr lang="en-US" altLang="zh-TW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4" t="201" b="8090"/>
          <a:stretch/>
        </p:blipFill>
        <p:spPr>
          <a:xfrm>
            <a:off x="4283968" y="836712"/>
            <a:ext cx="3922774" cy="48847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9" t="2905" r="-498" b="6740"/>
          <a:stretch/>
        </p:blipFill>
        <p:spPr>
          <a:xfrm>
            <a:off x="599359" y="640984"/>
            <a:ext cx="3360740" cy="4812752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 rot="195180">
            <a:off x="3882197" y="3417812"/>
            <a:ext cx="896720" cy="50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20834033">
            <a:off x="621289" y="5475465"/>
            <a:ext cx="3867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可浮貼圖片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</a:rPr>
            </a:br>
            <a:r>
              <a:rPr lang="zh-TW" altLang="en-US" sz="2800" b="1" dirty="0" smtClean="0">
                <a:solidFill>
                  <a:srgbClr val="FF0000"/>
                </a:solidFill>
              </a:rPr>
              <a:t>發揮創意！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Creativity!</a:t>
            </a:r>
            <a:endParaRPr lang="en-US" altLang="zh-T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18864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第</a:t>
            </a:r>
            <a:r>
              <a:rPr lang="en-US" altLang="zh-TW" sz="3200" b="1" dirty="0">
                <a:solidFill>
                  <a:srgbClr val="0070C0"/>
                </a:solidFill>
              </a:rPr>
              <a:t>1</a:t>
            </a:r>
            <a:r>
              <a:rPr lang="zh-TW" altLang="en-US" sz="3200" b="1" dirty="0">
                <a:solidFill>
                  <a:srgbClr val="0070C0"/>
                </a:solidFill>
              </a:rPr>
              <a:t>頁</a:t>
            </a:r>
            <a:r>
              <a:rPr lang="en-US" altLang="zh-TW" sz="3200" b="1" dirty="0">
                <a:solidFill>
                  <a:srgbClr val="0070C0"/>
                </a:solidFill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</a:rPr>
              <a:t>封面</a:t>
            </a:r>
            <a:r>
              <a:rPr lang="en-US" altLang="zh-TW" sz="3200" b="1" dirty="0">
                <a:solidFill>
                  <a:srgbClr val="0070C0"/>
                </a:solidFill>
              </a:rPr>
              <a:t>)</a:t>
            </a:r>
            <a:r>
              <a:rPr lang="zh-TW" altLang="en-US" sz="3200" b="1" dirty="0">
                <a:solidFill>
                  <a:srgbClr val="0070C0"/>
                </a:solidFill>
              </a:rPr>
              <a:t>：名字、人物大頭、所屬國家國旗及地圖 </a:t>
            </a:r>
          </a:p>
          <a:p>
            <a:r>
              <a:rPr lang="zh-TW" altLang="en-US" sz="3200" b="1" dirty="0">
                <a:solidFill>
                  <a:srgbClr val="0070C0"/>
                </a:solidFill>
              </a:rPr>
              <a:t>第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2-3</a:t>
            </a:r>
            <a:r>
              <a:rPr lang="zh-TW" altLang="en-US" sz="3200" b="1" dirty="0">
                <a:solidFill>
                  <a:srgbClr val="0070C0"/>
                </a:solidFill>
              </a:rPr>
              <a:t>頁：家庭成長過程 </a:t>
            </a: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第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4-5</a:t>
            </a:r>
            <a:r>
              <a:rPr lang="zh-TW" altLang="en-US" sz="3200" b="1" dirty="0">
                <a:solidFill>
                  <a:srgbClr val="0070C0"/>
                </a:solidFill>
              </a:rPr>
              <a:t>頁：關於此人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的故事、專長</a:t>
            </a:r>
            <a:r>
              <a:rPr lang="zh-TW" altLang="en-US" sz="3200" b="1" dirty="0">
                <a:solidFill>
                  <a:srgbClr val="0070C0"/>
                </a:solidFill>
              </a:rPr>
              <a:t>或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名言</a:t>
            </a:r>
            <a:endParaRPr lang="zh-TW" altLang="en-US" sz="3200" b="1" dirty="0">
              <a:solidFill>
                <a:srgbClr val="0070C0"/>
              </a:solidFill>
            </a:endParaRPr>
          </a:p>
          <a:p>
            <a:r>
              <a:rPr lang="zh-TW" altLang="en-US" sz="3200" b="1" dirty="0">
                <a:solidFill>
                  <a:srgbClr val="0070C0"/>
                </a:solidFill>
              </a:rPr>
              <a:t>第</a:t>
            </a:r>
            <a:r>
              <a:rPr lang="en-US" altLang="zh-TW" sz="3200" b="1" dirty="0">
                <a:solidFill>
                  <a:srgbClr val="0070C0"/>
                </a:solidFill>
              </a:rPr>
              <a:t>6-7</a:t>
            </a:r>
            <a:r>
              <a:rPr lang="zh-TW" altLang="en-US" sz="3200" b="1" dirty="0">
                <a:solidFill>
                  <a:srgbClr val="0070C0"/>
                </a:solidFill>
              </a:rPr>
              <a:t>頁：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著名軼事或影響力 </a:t>
            </a:r>
            <a:endParaRPr lang="zh-TW" altLang="en-US" sz="3200" b="1" dirty="0">
              <a:solidFill>
                <a:srgbClr val="0070C0"/>
              </a:solidFill>
            </a:endParaRPr>
          </a:p>
          <a:p>
            <a:r>
              <a:rPr lang="zh-TW" altLang="en-US" sz="3200" b="1" dirty="0">
                <a:solidFill>
                  <a:srgbClr val="0070C0"/>
                </a:solidFill>
              </a:rPr>
              <a:t>第</a:t>
            </a:r>
            <a:r>
              <a:rPr lang="en-US" altLang="zh-TW" sz="3200" b="1" dirty="0">
                <a:solidFill>
                  <a:srgbClr val="0070C0"/>
                </a:solidFill>
              </a:rPr>
              <a:t>8</a:t>
            </a:r>
            <a:r>
              <a:rPr lang="zh-TW" altLang="en-US" sz="3200" b="1" dirty="0">
                <a:solidFill>
                  <a:srgbClr val="0070C0"/>
                </a:solidFill>
              </a:rPr>
              <a:t>頁</a:t>
            </a:r>
            <a:r>
              <a:rPr lang="en-US" altLang="zh-TW" sz="3200" b="1" dirty="0">
                <a:solidFill>
                  <a:srgbClr val="0070C0"/>
                </a:solidFill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</a:rPr>
              <a:t>頁底</a:t>
            </a:r>
            <a:r>
              <a:rPr lang="en-US" altLang="zh-TW" sz="3200" b="1" dirty="0">
                <a:solidFill>
                  <a:srgbClr val="0070C0"/>
                </a:solidFill>
              </a:rPr>
              <a:t>)</a:t>
            </a:r>
            <a:r>
              <a:rPr lang="zh-TW" altLang="en-US" sz="3200" b="1" dirty="0">
                <a:solidFill>
                  <a:srgbClr val="0070C0"/>
                </a:solidFill>
              </a:rPr>
              <a:t>：他</a:t>
            </a:r>
            <a:r>
              <a:rPr lang="en-US" altLang="zh-TW" sz="3200" b="1" dirty="0">
                <a:solidFill>
                  <a:srgbClr val="0070C0"/>
                </a:solidFill>
              </a:rPr>
              <a:t>/</a:t>
            </a:r>
            <a:r>
              <a:rPr lang="zh-TW" altLang="en-US" sz="3200" b="1" dirty="0">
                <a:solidFill>
                  <a:srgbClr val="0070C0"/>
                </a:solidFill>
              </a:rPr>
              <a:t>她的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願望（圖</a:t>
            </a:r>
            <a:r>
              <a:rPr lang="zh-TW" altLang="en-US" sz="3200" b="1" dirty="0">
                <a:solidFill>
                  <a:srgbClr val="0070C0"/>
                </a:solidFill>
              </a:rPr>
              <a:t>文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說明）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243" y="357301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err="1" smtClean="0"/>
              <a:t>P.1</a:t>
            </a:r>
            <a:r>
              <a:rPr lang="en-US" altLang="zh-TW" sz="3200" b="1" dirty="0" smtClean="0"/>
              <a:t>(cover): name, figure, nation, flag, and map</a:t>
            </a:r>
            <a:endParaRPr lang="zh-TW" altLang="en-US" sz="3200" b="1" dirty="0" smtClean="0"/>
          </a:p>
          <a:p>
            <a:r>
              <a:rPr lang="en-US" altLang="zh-TW" sz="3200" b="1" dirty="0" err="1" smtClean="0"/>
              <a:t>P.2-P.3</a:t>
            </a:r>
            <a:r>
              <a:rPr lang="en-US" altLang="zh-TW" sz="3200" b="1" dirty="0" smtClean="0"/>
              <a:t>: family or background </a:t>
            </a:r>
          </a:p>
          <a:p>
            <a:r>
              <a:rPr lang="en-US" altLang="zh-TW" sz="3200" b="1" dirty="0" err="1" smtClean="0"/>
              <a:t>P.4-P.5</a:t>
            </a:r>
            <a:r>
              <a:rPr lang="en-US" altLang="zh-TW" sz="3200" b="1" dirty="0" smtClean="0"/>
              <a:t>: his/her short stories, quotes or talents</a:t>
            </a:r>
            <a:r>
              <a:rPr lang="zh-TW" altLang="en-US" sz="3200" b="1" dirty="0" smtClean="0"/>
              <a:t> </a:t>
            </a:r>
          </a:p>
          <a:p>
            <a:r>
              <a:rPr lang="en-US" altLang="zh-TW" sz="3200" b="1" dirty="0" smtClean="0"/>
              <a:t>P. 6-7: his/ her anecdotes or influence</a:t>
            </a:r>
            <a:endParaRPr lang="zh-TW" altLang="en-US" sz="3200" b="1" dirty="0" smtClean="0"/>
          </a:p>
          <a:p>
            <a:r>
              <a:rPr lang="en-US" altLang="zh-TW" sz="3200" b="1" dirty="0" smtClean="0"/>
              <a:t>P.8(back): footnotes or others’ remarks,</a:t>
            </a:r>
          </a:p>
          <a:p>
            <a:r>
              <a:rPr lang="en-US" altLang="zh-TW" sz="3200" b="1" dirty="0" smtClean="0"/>
              <a:t>   his/ her dreams or regrets with your painting </a:t>
            </a:r>
            <a:endParaRPr lang="en-US" altLang="zh-TW" sz="3200" b="1" dirty="0"/>
          </a:p>
        </p:txBody>
      </p:sp>
    </p:spTree>
    <p:extLst>
      <p:ext uri="{BB962C8B-B14F-4D97-AF65-F5344CB8AC3E}">
        <p14:creationId xmlns:p14="http://schemas.microsoft.com/office/powerpoint/2010/main" val="24295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7912" y="2171612"/>
            <a:ext cx="8363272" cy="3789040"/>
          </a:xfrm>
        </p:spPr>
        <p:txBody>
          <a:bodyPr>
            <a:noAutofit/>
          </a:bodyPr>
          <a:lstStyle/>
          <a:p>
            <a:r>
              <a:rPr lang="zh-TW" altLang="en-US" sz="2400" b="1" dirty="0" smtClean="0"/>
              <a:t>比賽對象：全校七年級學生。</a:t>
            </a:r>
            <a:endParaRPr lang="en-US" altLang="zh-TW" sz="2400" b="1" dirty="0" smtClean="0"/>
          </a:p>
          <a:p>
            <a:r>
              <a:rPr lang="zh-TW" altLang="en-US" sz="2400" b="1" dirty="0"/>
              <a:t>比</a:t>
            </a:r>
            <a:r>
              <a:rPr lang="zh-TW" altLang="en-US" sz="2400" b="1" dirty="0" smtClean="0"/>
              <a:t>賽內容：由各班英語老師推選出</a:t>
            </a:r>
            <a:r>
              <a:rPr lang="en-US" altLang="zh-TW" sz="2400" b="1" dirty="0" smtClean="0"/>
              <a:t>1-2</a:t>
            </a:r>
            <a:r>
              <a:rPr lang="zh-TW" altLang="en-US" sz="2400" b="1" dirty="0" smtClean="0"/>
              <a:t>本精美小書，學生自行錄製</a:t>
            </a:r>
            <a:r>
              <a:rPr lang="en-US" altLang="zh-TW" sz="2400" b="1" dirty="0" smtClean="0"/>
              <a:t>2</a:t>
            </a:r>
            <a:r>
              <a:rPr lang="zh-TW" altLang="en-US" sz="2400" b="1" dirty="0" smtClean="0"/>
              <a:t>分鐘英文介紹影片。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第一階段小</a:t>
            </a:r>
            <a:r>
              <a:rPr lang="zh-TW" altLang="en-US" sz="2400" b="1" dirty="0"/>
              <a:t>書</a:t>
            </a:r>
            <a:r>
              <a:rPr lang="zh-TW" altLang="en-US" sz="2400" b="1" dirty="0" smtClean="0"/>
              <a:t>作品繳交</a:t>
            </a:r>
            <a:r>
              <a:rPr lang="zh-TW" altLang="en-US" sz="2400" b="1" dirty="0"/>
              <a:t>截止時間</a:t>
            </a:r>
            <a:r>
              <a:rPr lang="zh-TW" altLang="en-US" sz="2400" b="1" dirty="0" smtClean="0"/>
              <a:t>：</a:t>
            </a:r>
            <a:r>
              <a:rPr lang="en-US" altLang="zh-TW" sz="2400" b="1" dirty="0" smtClean="0"/>
              <a:t>11/7(</a:t>
            </a:r>
            <a:r>
              <a:rPr lang="zh-TW" altLang="en-US" sz="2400" b="1" dirty="0" smtClean="0"/>
              <a:t>一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中午</a:t>
            </a:r>
            <a:r>
              <a:rPr lang="zh-TW" altLang="en-US" sz="2400" b="1" dirty="0"/>
              <a:t>前。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第二階段優秀影片</a:t>
            </a:r>
            <a:r>
              <a:rPr lang="zh-TW" altLang="en-US" sz="2400" b="1" dirty="0"/>
              <a:t>繳交截止時間： </a:t>
            </a:r>
            <a:r>
              <a:rPr lang="en-US" altLang="zh-TW" sz="2400" b="1" dirty="0" smtClean="0"/>
              <a:t>11/18 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五</a:t>
            </a:r>
            <a:r>
              <a:rPr lang="en-US" altLang="zh-TW" sz="2400" b="1" dirty="0" smtClean="0"/>
              <a:t>)</a:t>
            </a:r>
            <a:r>
              <a:rPr lang="zh-TW" altLang="en-US" sz="2400" b="1" dirty="0"/>
              <a:t>中午前。</a:t>
            </a:r>
            <a:endParaRPr lang="en-US" altLang="zh-TW" sz="2400" b="1" dirty="0"/>
          </a:p>
          <a:p>
            <a:r>
              <a:rPr lang="zh-TW" altLang="en-US" sz="2400" b="1" dirty="0" smtClean="0"/>
              <a:t>午餐時間全校播放影片</a:t>
            </a:r>
            <a:r>
              <a:rPr lang="en-US" altLang="zh-TW" sz="2400" b="1" dirty="0" smtClean="0"/>
              <a:t>(11/21-11/25)</a:t>
            </a:r>
            <a:r>
              <a:rPr lang="zh-TW" altLang="en-US" sz="2400" b="1" dirty="0"/>
              <a:t>，</a:t>
            </a:r>
            <a:r>
              <a:rPr lang="zh-TW" altLang="en-US" sz="2400" b="1" dirty="0" smtClean="0"/>
              <a:t>影片掛</a:t>
            </a:r>
            <a:r>
              <a:rPr lang="zh-TW" altLang="en-US" sz="2400" b="1" dirty="0"/>
              <a:t>在中平</a:t>
            </a:r>
            <a:r>
              <a:rPr lang="zh-TW" altLang="en-US" sz="2400" b="1" dirty="0" smtClean="0"/>
              <a:t>首頁</a:t>
            </a:r>
            <a:r>
              <a:rPr lang="zh-TW" altLang="en-US" sz="2400" b="1" dirty="0"/>
              <a:t>，亦開放</a:t>
            </a:r>
            <a:r>
              <a:rPr lang="zh-TW" altLang="en-US" sz="2400" b="1" dirty="0" smtClean="0"/>
              <a:t>全校師生網路投票。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參與</a:t>
            </a:r>
            <a:r>
              <a:rPr lang="zh-TW" altLang="en-US" sz="2400" b="1" dirty="0"/>
              <a:t>網路投票者</a:t>
            </a:r>
            <a:r>
              <a:rPr lang="zh-TW" altLang="en-US" sz="2400" b="1" dirty="0" smtClean="0"/>
              <a:t>摸彩：</a:t>
            </a:r>
            <a:r>
              <a:rPr lang="en-US" altLang="zh-TW" sz="2400" b="1" dirty="0" smtClean="0"/>
              <a:t>12/2(12/3</a:t>
            </a:r>
            <a:r>
              <a:rPr lang="zh-TW" altLang="en-US" sz="2400" b="1" dirty="0" smtClean="0"/>
              <a:t>校慶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 。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12/2</a:t>
            </a:r>
            <a:r>
              <a:rPr lang="zh-TW" altLang="en-US" sz="2400" b="1" dirty="0" smtClean="0"/>
              <a:t>公告</a:t>
            </a:r>
            <a:r>
              <a:rPr lang="zh-TW" altLang="en-US" sz="2400" b="1" dirty="0"/>
              <a:t>網路票選前</a:t>
            </a:r>
            <a:r>
              <a:rPr lang="en-US" altLang="zh-TW" sz="2400" b="1" dirty="0"/>
              <a:t>5</a:t>
            </a:r>
            <a:r>
              <a:rPr lang="zh-TW" altLang="en-US" sz="2400" b="1" dirty="0" smtClean="0"/>
              <a:t>名，同時抽出</a:t>
            </a:r>
            <a:r>
              <a:rPr lang="zh-TW" altLang="en-US" sz="2400" b="1" dirty="0"/>
              <a:t>參與網路投票者</a:t>
            </a:r>
            <a:r>
              <a:rPr lang="en-US" altLang="zh-TW" sz="2400" b="1" dirty="0"/>
              <a:t>5</a:t>
            </a:r>
            <a:r>
              <a:rPr lang="zh-TW" altLang="en-US" sz="2400" b="1" dirty="0" smtClean="0"/>
              <a:t>名，擇期</a:t>
            </a:r>
            <a:r>
              <a:rPr lang="zh-TW" altLang="en-US" sz="2400" b="1" dirty="0"/>
              <a:t>頒發獎狀與獎品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邀請英語科教師擔任評審，評選出得獎作品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特優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名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優等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名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佳作若干名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。擇期頒發獎狀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獎品，並記嘉獎乙支。</a:t>
            </a:r>
            <a:endParaRPr lang="en-US" altLang="zh-TW" sz="2400" b="1" dirty="0" smtClean="0"/>
          </a:p>
        </p:txBody>
      </p:sp>
      <p:pic>
        <p:nvPicPr>
          <p:cNvPr id="4" name="Picture 4" descr="https://planetgeogblog.files.wordpress.com/2013/11/flags-of-the-worl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hlinkClick r:id="rId2"/>
              </a:rPr>
              <a:t>http://</a:t>
            </a:r>
            <a:r>
              <a:rPr lang="en-US" altLang="zh-TW" b="1" dirty="0" err="1" smtClean="0">
                <a:hlinkClick r:id="rId2"/>
              </a:rPr>
              <a:t>content.time.com</a:t>
            </a:r>
            <a:r>
              <a:rPr lang="en-US" altLang="zh-TW" b="1" dirty="0" smtClean="0">
                <a:hlinkClick r:id="rId2"/>
              </a:rPr>
              <a:t>/time/specials/packages/</a:t>
            </a:r>
            <a:r>
              <a:rPr lang="en-US" altLang="zh-TW" b="1" dirty="0" err="1" smtClean="0">
                <a:hlinkClick r:id="rId2"/>
              </a:rPr>
              <a:t>0,28757,2020772,00.html</a:t>
            </a:r>
            <a:r>
              <a:rPr lang="zh-TW" altLang="en-US" b="1" dirty="0" smtClean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76987"/>
            <a:ext cx="6858000" cy="1241822"/>
          </a:xfrm>
        </p:spPr>
        <p:txBody>
          <a:bodyPr/>
          <a:lstStyle/>
          <a:p>
            <a:r>
              <a:rPr lang="zh-TW" altLang="en-US" dirty="0" smtClean="0"/>
              <a:t>時</a:t>
            </a:r>
            <a:r>
              <a:rPr lang="zh-CN" altLang="en-US" dirty="0" smtClean="0"/>
              <a:t>代</a:t>
            </a:r>
            <a:r>
              <a:rPr lang="zh-TW" altLang="en-US" dirty="0" smtClean="0"/>
              <a:t>雜誌 本世紀</a:t>
            </a:r>
            <a:r>
              <a:rPr lang="zh-CN" altLang="en-US" dirty="0" smtClean="0"/>
              <a:t>人物</a:t>
            </a:r>
            <a:r>
              <a:rPr lang="zh-TW" altLang="en-US" dirty="0" smtClean="0"/>
              <a:t>紀事</a:t>
            </a:r>
            <a:endParaRPr lang="en-US" altLang="zh-CN" dirty="0" smtClean="0"/>
          </a:p>
          <a:p>
            <a:r>
              <a:rPr lang="en-US" altLang="zh-TW" dirty="0" smtClean="0"/>
              <a:t>TIME</a:t>
            </a:r>
            <a:r>
              <a:rPr lang="zh-TW" altLang="en-US" dirty="0" smtClean="0"/>
              <a:t>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People of the Century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0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hlinkClick r:id="rId2"/>
              </a:rPr>
              <a:t>https://</a:t>
            </a:r>
            <a:r>
              <a:rPr lang="en-US" altLang="zh-TW" b="1" dirty="0" err="1" smtClean="0">
                <a:hlinkClick r:id="rId2"/>
              </a:rPr>
              <a:t>www.thenewslens.com</a:t>
            </a:r>
            <a:r>
              <a:rPr lang="en-US" altLang="zh-TW" b="1" dirty="0" smtClean="0">
                <a:hlinkClick r:id="rId2"/>
              </a:rPr>
              <a:t>/article/3455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76987"/>
            <a:ext cx="6858000" cy="1241822"/>
          </a:xfrm>
        </p:spPr>
        <p:txBody>
          <a:bodyPr/>
          <a:lstStyle/>
          <a:p>
            <a:r>
              <a:rPr lang="zh-TW" altLang="en-US" dirty="0" smtClean="0"/>
              <a:t>溫柔 是她們最堅強的武器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2014</a:t>
            </a:r>
            <a:r>
              <a:rPr lang="zh-TW" altLang="en-US" dirty="0" smtClean="0"/>
              <a:t>時代雜誌百大名人女性</a:t>
            </a:r>
            <a:endParaRPr lang="en-US" altLang="zh-TW" dirty="0" smtClean="0"/>
          </a:p>
          <a:p>
            <a:r>
              <a:rPr lang="en-US" altLang="zh-TW" dirty="0" smtClean="0"/>
              <a:t>Women in TIMES, 2014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49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err="1">
                <a:hlinkClick r:id="rId2"/>
              </a:rPr>
              <a:t>time.com</a:t>
            </a:r>
            <a:r>
              <a:rPr lang="en-US" altLang="zh-TW" dirty="0">
                <a:hlinkClick r:id="rId2"/>
              </a:rPr>
              <a:t>/collection/2015-time-100/</a:t>
            </a: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76987"/>
            <a:ext cx="6858000" cy="1241822"/>
          </a:xfrm>
        </p:spPr>
        <p:txBody>
          <a:bodyPr/>
          <a:lstStyle/>
          <a:p>
            <a:r>
              <a:rPr lang="en-US" altLang="zh-TW" dirty="0" smtClean="0"/>
              <a:t>The 100 Most Influential People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4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 noGrp="1"/>
          </p:cNvSpPr>
          <p:nvPr>
            <p:ph type="title"/>
          </p:nvPr>
        </p:nvSpPr>
        <p:spPr>
          <a:xfrm>
            <a:off x="-9104" y="3573016"/>
            <a:ext cx="896448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dirty="0" smtClean="0">
                <a:latin typeface="+mj-ea"/>
              </a:rPr>
              <a:t>期待</a:t>
            </a:r>
            <a:r>
              <a:rPr lang="zh-TW" altLang="zh-TW" sz="2400" dirty="0" smtClean="0">
                <a:latin typeface="+mj-ea"/>
              </a:rPr>
              <a:t>藉著</a:t>
            </a:r>
            <a:r>
              <a:rPr lang="zh-TW" altLang="zh-TW" sz="2400" dirty="0">
                <a:latin typeface="+mj-ea"/>
              </a:rPr>
              <a:t>小</a:t>
            </a:r>
            <a:r>
              <a:rPr lang="zh-TW" altLang="zh-TW" sz="2400" dirty="0" smtClean="0">
                <a:latin typeface="+mj-ea"/>
              </a:rPr>
              <a:t>書</a:t>
            </a:r>
            <a:r>
              <a:rPr lang="zh-TW" altLang="en-US" sz="2400" dirty="0" smtClean="0">
                <a:latin typeface="+mj-ea"/>
              </a:rPr>
              <a:t>的</a:t>
            </a:r>
            <a:r>
              <a:rPr lang="zh-TW" altLang="zh-TW" sz="2400" dirty="0" smtClean="0">
                <a:latin typeface="+mj-ea"/>
              </a:rPr>
              <a:t>製作</a:t>
            </a:r>
            <a:r>
              <a:rPr lang="zh-TW" altLang="en-US" sz="2400" dirty="0" smtClean="0">
                <a:latin typeface="+mj-ea"/>
              </a:rPr>
              <a:t>及展出</a:t>
            </a:r>
            <a:r>
              <a:rPr lang="zh-TW" altLang="zh-TW" sz="2400" dirty="0" smtClean="0">
                <a:latin typeface="+mj-ea"/>
              </a:rPr>
              <a:t>，</a:t>
            </a:r>
            <a:r>
              <a:rPr lang="zh-TW" altLang="en-US" sz="2400" dirty="0" smtClean="0">
                <a:latin typeface="+mj-ea"/>
              </a:rPr>
              <a:t>使</a:t>
            </a:r>
            <a:r>
              <a:rPr lang="zh-TW" altLang="en-US" sz="2400" dirty="0">
                <a:latin typeface="+mj-ea"/>
              </a:rPr>
              <a:t>你</a:t>
            </a:r>
            <a:r>
              <a:rPr lang="zh-TW" altLang="zh-TW" sz="2400" dirty="0" smtClean="0">
                <a:latin typeface="+mj-ea"/>
              </a:rPr>
              <a:t>透過</a:t>
            </a:r>
            <a:r>
              <a:rPr lang="zh-TW" altLang="en-US" sz="2400" dirty="0" smtClean="0">
                <a:latin typeface="+mj-ea"/>
              </a:rPr>
              <a:t>查閱資料</a:t>
            </a:r>
            <a:r>
              <a:rPr lang="zh-TW" altLang="zh-TW" sz="2400" dirty="0" smtClean="0">
                <a:latin typeface="+mj-ea"/>
              </a:rPr>
              <a:t>、</a:t>
            </a:r>
            <a:r>
              <a:rPr lang="zh-TW" altLang="en-US" sz="2400" dirty="0" smtClean="0">
                <a:latin typeface="+mj-ea"/>
              </a:rPr>
              <a:t>親手創作，    融合</a:t>
            </a:r>
            <a:r>
              <a:rPr lang="zh-TW" altLang="zh-TW" sz="2400" dirty="0" smtClean="0">
                <a:latin typeface="+mj-ea"/>
              </a:rPr>
              <a:t>閱讀</a:t>
            </a:r>
            <a:r>
              <a:rPr lang="zh-TW" altLang="zh-TW" sz="2400" dirty="0">
                <a:latin typeface="+mj-ea"/>
              </a:rPr>
              <a:t>和</a:t>
            </a:r>
            <a:r>
              <a:rPr lang="zh-TW" altLang="zh-TW" sz="2400" dirty="0" smtClean="0">
                <a:latin typeface="+mj-ea"/>
              </a:rPr>
              <a:t>英語</a:t>
            </a:r>
            <a:r>
              <a:rPr lang="zh-TW" altLang="en-US" sz="2400" dirty="0" smtClean="0">
                <a:latin typeface="+mj-ea"/>
              </a:rPr>
              <a:t>，更認識這世界，也讓世界更美好！</a:t>
            </a:r>
            <a:r>
              <a:rPr lang="en-US" altLang="zh-TW" sz="2400" dirty="0" smtClean="0">
                <a:latin typeface="+mj-ea"/>
              </a:rPr>
              <a:t/>
            </a:r>
            <a:br>
              <a:rPr lang="en-US" altLang="zh-TW" sz="2400" dirty="0" smtClean="0">
                <a:latin typeface="+mj-ea"/>
              </a:rPr>
            </a:br>
            <a:r>
              <a:rPr lang="zh-TW" altLang="zh-TW" sz="3200" dirty="0">
                <a:latin typeface="+mj-ea"/>
              </a:rPr>
              <a:t/>
            </a:r>
            <a:br>
              <a:rPr lang="zh-TW" altLang="zh-TW" sz="3200" dirty="0">
                <a:latin typeface="+mj-ea"/>
              </a:rPr>
            </a:br>
            <a:r>
              <a:rPr lang="en-US" altLang="zh-TW" sz="3200" dirty="0" smtClean="0">
                <a:solidFill>
                  <a:srgbClr val="0070C0"/>
                </a:solidFill>
                <a:latin typeface="+mj-ea"/>
              </a:rPr>
              <a:t>Learn </a:t>
            </a:r>
            <a:r>
              <a:rPr lang="en-US" altLang="zh-TW" sz="3200" dirty="0">
                <a:solidFill>
                  <a:srgbClr val="0070C0"/>
                </a:solidFill>
                <a:latin typeface="+mj-ea"/>
              </a:rPr>
              <a:t>from these </a:t>
            </a:r>
            <a:r>
              <a:rPr lang="en-US" altLang="zh-TW" sz="3200" dirty="0" smtClean="0">
                <a:solidFill>
                  <a:srgbClr val="0070C0"/>
                </a:solidFill>
                <a:latin typeface="+mj-ea"/>
              </a:rPr>
              <a:t>international </a:t>
            </a:r>
            <a:br>
              <a:rPr lang="en-US" altLang="zh-TW" sz="3200" dirty="0" smtClean="0">
                <a:solidFill>
                  <a:srgbClr val="0070C0"/>
                </a:solidFill>
                <a:latin typeface="+mj-ea"/>
              </a:rPr>
            </a:br>
            <a:r>
              <a:rPr lang="en-US" altLang="zh-TW" sz="3200" dirty="0" smtClean="0">
                <a:solidFill>
                  <a:srgbClr val="0070C0"/>
                </a:solidFill>
                <a:latin typeface="+mj-ea"/>
              </a:rPr>
              <a:t>famous people</a:t>
            </a:r>
            <a:r>
              <a:rPr lang="en-US" altLang="zh-TW" sz="3200" dirty="0">
                <a:solidFill>
                  <a:srgbClr val="0070C0"/>
                </a:solidFill>
                <a:latin typeface="+mj-ea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+mj-ea"/>
              </a:rPr>
              <a:t>and make the </a:t>
            </a:r>
            <a:r>
              <a:rPr lang="en-US" altLang="zh-TW" sz="3200" dirty="0">
                <a:solidFill>
                  <a:srgbClr val="0070C0"/>
                </a:solidFill>
                <a:latin typeface="+mj-ea"/>
              </a:rPr>
              <a:t>world </a:t>
            </a:r>
            <a:r>
              <a:rPr lang="en-US" altLang="zh-TW" sz="3200" dirty="0" smtClean="0">
                <a:solidFill>
                  <a:srgbClr val="0070C0"/>
                </a:solidFill>
                <a:latin typeface="+mj-ea"/>
              </a:rPr>
              <a:t>better!</a:t>
            </a:r>
            <a:endParaRPr lang="zh-TW" altLang="en-US" sz="3200" dirty="0">
              <a:solidFill>
                <a:srgbClr val="0070C0"/>
              </a:solidFill>
              <a:latin typeface="+mj-ea"/>
            </a:endParaRPr>
          </a:p>
        </p:txBody>
      </p:sp>
      <p:pic>
        <p:nvPicPr>
          <p:cNvPr id="5" name="圖片 3"/>
          <p:cNvPicPr>
            <a:picLocks noChangeAspect="1"/>
          </p:cNvPicPr>
          <p:nvPr/>
        </p:nvPicPr>
        <p:blipFill rotWithShape="1">
          <a:blip r:embed="rId2"/>
          <a:srcRect l="1459" t="11849" r="2916" b="8985"/>
          <a:stretch/>
        </p:blipFill>
        <p:spPr>
          <a:xfrm>
            <a:off x="1403648" y="332656"/>
            <a:ext cx="5616624" cy="3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3384376" cy="1080120"/>
          </a:xfrm>
        </p:spPr>
        <p:txBody>
          <a:bodyPr/>
          <a:lstStyle/>
          <a:p>
            <a:pPr algn="l"/>
            <a:r>
              <a:rPr lang="zh-TW" altLang="en-US" b="1" dirty="0" smtClean="0"/>
              <a:t>小書製作：</a:t>
            </a:r>
            <a:endParaRPr lang="zh-TW" altLang="en-US" b="1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5632128" y="1340768"/>
            <a:ext cx="3136325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zh-TW" altLang="en-US" sz="4000" b="1" dirty="0" smtClean="0"/>
              <a:t>內容搜尋：</a:t>
            </a:r>
            <a:endParaRPr lang="en-US" altLang="zh-TW" sz="4000" b="1" dirty="0" smtClean="0"/>
          </a:p>
          <a:p>
            <a:pPr algn="l">
              <a:lnSpc>
                <a:spcPct val="170000"/>
              </a:lnSpc>
            </a:pPr>
            <a:endParaRPr lang="en-US" altLang="zh-TW" dirty="0"/>
          </a:p>
          <a:p>
            <a:pPr algn="l">
              <a:lnSpc>
                <a:spcPct val="170000"/>
              </a:lnSpc>
            </a:pPr>
            <a:r>
              <a:rPr lang="zh-TW" altLang="en-US" sz="4500" dirty="0" smtClean="0"/>
              <a:t>可使用</a:t>
            </a:r>
            <a:r>
              <a:rPr lang="en-US" altLang="zh-TW" sz="4500" dirty="0" smtClean="0"/>
              <a:t>Google</a:t>
            </a:r>
            <a:r>
              <a:rPr lang="zh-TW" altLang="en-US" sz="4500" dirty="0" smtClean="0"/>
              <a:t>，或查閱圖書館的書、雜誌、地理課本等。</a:t>
            </a:r>
            <a:endParaRPr lang="en-US" altLang="zh-TW" sz="4500" dirty="0" smtClean="0"/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4860032" y="2348880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632129" y="2636912"/>
            <a:ext cx="3136325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/>
              <a:t>內容製作：</a:t>
            </a:r>
            <a:endParaRPr lang="en-US" altLang="zh-TW" b="1" dirty="0" smtClean="0"/>
          </a:p>
          <a:p>
            <a:pPr algn="l"/>
            <a:endParaRPr lang="en-US" altLang="zh-TW" sz="2000" dirty="0"/>
          </a:p>
          <a:p>
            <a:pPr algn="l"/>
            <a:r>
              <a:rPr lang="zh-TW" altLang="en-US" sz="1800" dirty="0" smtClean="0"/>
              <a:t>可使用不同的顏料、色筆、照片或彩色列印混合，展現出對該國家的認識及自己的個人才華及特色。</a:t>
            </a:r>
            <a:endParaRPr lang="en-US" altLang="zh-TW" sz="1800" dirty="0" smtClean="0"/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7" y="1098080"/>
            <a:ext cx="5253781" cy="54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s://s-media-cache-ak0.pinimg.com/originals/5b/eb/7e/5beb7ef59e7ec4c0c23f3cb86f42a08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1840">
            <a:off x="6293759" y="4626219"/>
            <a:ext cx="1557061" cy="20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079621" y="692696"/>
            <a:ext cx="5064379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人物舉例</a:t>
            </a:r>
            <a:r>
              <a:rPr lang="en-US" altLang="zh-TW" sz="2400" dirty="0" smtClean="0">
                <a:solidFill>
                  <a:schemeClr val="tx1"/>
                </a:solidFill>
              </a:rPr>
              <a:t>examples: 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</a:rPr>
              <a:t>美國總統候選人川普 </a:t>
            </a:r>
            <a:r>
              <a:rPr lang="en-US" altLang="zh-TW" sz="2400" dirty="0">
                <a:solidFill>
                  <a:srgbClr val="0070C0"/>
                </a:solidFill>
              </a:rPr>
              <a:t>Donald </a:t>
            </a:r>
            <a:r>
              <a:rPr lang="en-US" altLang="zh-TW" sz="2400" dirty="0" smtClean="0">
                <a:solidFill>
                  <a:srgbClr val="0070C0"/>
                </a:solidFill>
              </a:rPr>
              <a:t>Trump</a:t>
            </a:r>
          </a:p>
          <a:p>
            <a:r>
              <a:rPr lang="zh-TW" altLang="en-US" sz="2400" dirty="0" smtClean="0">
                <a:solidFill>
                  <a:srgbClr val="0070C0"/>
                </a:solidFill>
              </a:rPr>
              <a:t>台灣前總統馬英九 </a:t>
            </a:r>
            <a:r>
              <a:rPr lang="en-US" altLang="zh-TW" sz="2400" dirty="0">
                <a:solidFill>
                  <a:srgbClr val="0070C0"/>
                </a:solidFill>
              </a:rPr>
              <a:t>Ma Ying-</a:t>
            </a:r>
            <a:r>
              <a:rPr lang="en-US" altLang="zh-TW" sz="2400" dirty="0" err="1">
                <a:solidFill>
                  <a:srgbClr val="0070C0"/>
                </a:solidFill>
              </a:rPr>
              <a:t>jeou</a:t>
            </a:r>
            <a:r>
              <a:rPr lang="en-US" altLang="zh-TW" sz="2400" dirty="0">
                <a:solidFill>
                  <a:srgbClr val="0070C0"/>
                </a:solidFill>
              </a:rPr>
              <a:t> 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</a:rPr>
              <a:t>德國</a:t>
            </a:r>
            <a:r>
              <a:rPr lang="zh-TW" altLang="en-US" sz="2400" dirty="0">
                <a:solidFill>
                  <a:srgbClr val="0070C0"/>
                </a:solidFill>
              </a:rPr>
              <a:t>總理梅克爾 </a:t>
            </a:r>
            <a:r>
              <a:rPr lang="en-US" altLang="zh-TW" sz="2400" dirty="0">
                <a:solidFill>
                  <a:srgbClr val="0070C0"/>
                </a:solidFill>
              </a:rPr>
              <a:t>Angela Merkel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</a:rPr>
              <a:t>南韓總統朴槿惠 </a:t>
            </a:r>
            <a:r>
              <a:rPr lang="en-US" altLang="zh-TW" sz="2400" dirty="0">
                <a:solidFill>
                  <a:srgbClr val="0070C0"/>
                </a:solidFill>
              </a:rPr>
              <a:t>Park Geun-hye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</a:rPr>
              <a:t>台灣總統蔡英文 </a:t>
            </a:r>
            <a:r>
              <a:rPr lang="en-US" altLang="zh-TW" sz="2400" dirty="0">
                <a:solidFill>
                  <a:srgbClr val="0070C0"/>
                </a:solidFill>
              </a:rPr>
              <a:t>Tsai </a:t>
            </a:r>
            <a:r>
              <a:rPr lang="en-US" altLang="zh-TW" sz="2400" dirty="0" err="1">
                <a:solidFill>
                  <a:srgbClr val="0070C0"/>
                </a:solidFill>
              </a:rPr>
              <a:t>Ing</a:t>
            </a:r>
            <a:r>
              <a:rPr lang="en-US" altLang="zh-TW" sz="2400" dirty="0">
                <a:solidFill>
                  <a:srgbClr val="0070C0"/>
                </a:solidFill>
              </a:rPr>
              <a:t>-wen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美國</a:t>
            </a:r>
            <a:r>
              <a:rPr lang="en-US" altLang="zh-TW" sz="2400" dirty="0" smtClean="0">
                <a:solidFill>
                  <a:srgbClr val="FF0000"/>
                </a:solidFill>
              </a:rPr>
              <a:t>NBA</a:t>
            </a:r>
            <a:r>
              <a:rPr lang="zh-TW" altLang="en-US" sz="2400" dirty="0" smtClean="0">
                <a:solidFill>
                  <a:srgbClr val="FF0000"/>
                </a:solidFill>
              </a:rPr>
              <a:t>球星 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>
                <a:solidFill>
                  <a:srgbClr val="00B050"/>
                </a:solidFill>
              </a:rPr>
              <a:t>台灣廚師吳寶春</a:t>
            </a:r>
            <a:endParaRPr lang="en-US" altLang="zh-TW" sz="2400" dirty="0" smtClean="0">
              <a:solidFill>
                <a:srgbClr val="00B050"/>
              </a:solidFill>
            </a:endParaRPr>
          </a:p>
          <a:p>
            <a:r>
              <a:rPr lang="zh-TW" altLang="en-US" sz="2400" dirty="0" smtClean="0">
                <a:solidFill>
                  <a:srgbClr val="7030A0"/>
                </a:solidFill>
              </a:rPr>
              <a:t>美國賈伯斯</a:t>
            </a:r>
            <a:r>
              <a:rPr lang="en-US" altLang="zh-TW" sz="2400" dirty="0" smtClean="0">
                <a:solidFill>
                  <a:srgbClr val="7030A0"/>
                </a:solidFill>
              </a:rPr>
              <a:t>Steve Jobs</a:t>
            </a:r>
          </a:p>
          <a:p>
            <a:r>
              <a:rPr lang="zh-TW" altLang="en-US" sz="2400" dirty="0" smtClean="0">
                <a:solidFill>
                  <a:schemeClr val="accent5"/>
                </a:solidFill>
              </a:rPr>
              <a:t>巴基斯坦馬拉拉</a:t>
            </a:r>
            <a:r>
              <a:rPr lang="en-US" altLang="zh-TW" sz="2400" dirty="0" smtClean="0">
                <a:solidFill>
                  <a:schemeClr val="accent5"/>
                </a:solidFill>
              </a:rPr>
              <a:t>Malala</a:t>
            </a:r>
          </a:p>
          <a:p>
            <a:r>
              <a:rPr lang="zh-TW" altLang="en-US" sz="2400" dirty="0" smtClean="0">
                <a:solidFill>
                  <a:srgbClr val="C00000"/>
                </a:solidFill>
              </a:rPr>
              <a:t>台灣五月天</a:t>
            </a:r>
            <a:r>
              <a:rPr lang="en-US" altLang="zh-TW" sz="2400" dirty="0" smtClean="0">
                <a:solidFill>
                  <a:srgbClr val="C00000"/>
                </a:solidFill>
              </a:rPr>
              <a:t>Mayday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130757" y="548680"/>
            <a:ext cx="4248472" cy="3888432"/>
          </a:xfrm>
        </p:spPr>
        <p:txBody>
          <a:bodyPr>
            <a:normAutofit fontScale="90000"/>
          </a:bodyPr>
          <a:lstStyle/>
          <a:p>
            <a:r>
              <a:rPr lang="en-US" altLang="zh-TW" b="1" u="sng" dirty="0" smtClean="0"/>
              <a:t>categories</a:t>
            </a:r>
            <a:r>
              <a:rPr lang="zh-TW" altLang="en-US" b="1" u="sng" dirty="0" smtClean="0"/>
              <a:t>人物類型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en-US" altLang="zh-TW" dirty="0" smtClean="0">
                <a:solidFill>
                  <a:srgbClr val="0070C0"/>
                </a:solidFill>
              </a:rPr>
              <a:t>politician</a:t>
            </a:r>
            <a:r>
              <a:rPr lang="zh-TW" altLang="en-US" dirty="0" smtClean="0">
                <a:solidFill>
                  <a:srgbClr val="0070C0"/>
                </a:solidFill>
              </a:rPr>
              <a:t>政治人物</a:t>
            </a: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athlete </a:t>
            </a:r>
            <a:r>
              <a:rPr lang="zh-TW" altLang="en-US" dirty="0" smtClean="0">
                <a:solidFill>
                  <a:srgbClr val="FF0000"/>
                </a:solidFill>
              </a:rPr>
              <a:t>運動員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solidFill>
                  <a:srgbClr val="00B050"/>
                </a:solidFill>
              </a:rPr>
              <a:t>cook/chef</a:t>
            </a:r>
            <a:r>
              <a:rPr lang="zh-TW" altLang="en-US" dirty="0" smtClean="0">
                <a:solidFill>
                  <a:srgbClr val="00B050"/>
                </a:solidFill>
              </a:rPr>
              <a:t>廚師界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solidFill>
                  <a:srgbClr val="7030A0"/>
                </a:solidFill>
              </a:rPr>
              <a:t>Information Technology</a:t>
            </a:r>
            <a:r>
              <a:rPr lang="zh-TW" altLang="en-US" dirty="0" smtClean="0">
                <a:solidFill>
                  <a:srgbClr val="7030A0"/>
                </a:solidFill>
              </a:rPr>
              <a:t>資訊界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designer </a:t>
            </a:r>
            <a:r>
              <a:rPr lang="zh-TW" altLang="en-US" dirty="0" smtClean="0"/>
              <a:t>設計師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accent5"/>
                </a:solidFill>
              </a:rPr>
              <a:t>teachers</a:t>
            </a:r>
            <a:r>
              <a:rPr lang="zh-TW" altLang="en-US" dirty="0" smtClean="0">
                <a:solidFill>
                  <a:schemeClr val="accent5"/>
                </a:solidFill>
              </a:rPr>
              <a:t>教育家</a:t>
            </a:r>
            <a:r>
              <a:rPr lang="en-US" altLang="zh-TW" dirty="0" smtClean="0">
                <a:solidFill>
                  <a:schemeClr val="accent5"/>
                </a:solidFill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</a:rPr>
            </a:br>
            <a:r>
              <a:rPr lang="en-US" altLang="zh-TW" dirty="0" smtClean="0">
                <a:solidFill>
                  <a:srgbClr val="0070C0"/>
                </a:solidFill>
              </a:rPr>
              <a:t>scientist </a:t>
            </a:r>
            <a:r>
              <a:rPr lang="zh-TW" altLang="en-US" dirty="0" smtClean="0">
                <a:solidFill>
                  <a:srgbClr val="0070C0"/>
                </a:solidFill>
              </a:rPr>
              <a:t>科學家</a:t>
            </a:r>
            <a:r>
              <a:rPr lang="en-US" altLang="zh-TW" dirty="0">
                <a:solidFill>
                  <a:schemeClr val="accent5"/>
                </a:solidFill>
              </a:rPr>
              <a:t/>
            </a:r>
            <a:br>
              <a:rPr lang="en-US" altLang="zh-TW" dirty="0">
                <a:solidFill>
                  <a:schemeClr val="accent5"/>
                </a:solidFill>
              </a:rPr>
            </a:br>
            <a:r>
              <a:rPr lang="en-US" altLang="zh-TW" dirty="0"/>
              <a:t>singer</a:t>
            </a:r>
            <a:r>
              <a:rPr lang="zh-TW" altLang="en-US" dirty="0" smtClean="0"/>
              <a:t>歌手</a:t>
            </a:r>
            <a:r>
              <a:rPr lang="en-US" altLang="zh-TW" dirty="0"/>
              <a:t>/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actor</a:t>
            </a:r>
            <a:r>
              <a:rPr lang="zh-TW" altLang="en-US" dirty="0" smtClean="0"/>
              <a:t>演員</a:t>
            </a:r>
            <a:r>
              <a:rPr lang="en-US" altLang="zh-TW" dirty="0" smtClean="0"/>
              <a:t>/band</a:t>
            </a:r>
            <a:r>
              <a:rPr lang="zh-TW" altLang="en-US" dirty="0" smtClean="0"/>
              <a:t>樂團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395536" y="4254545"/>
            <a:ext cx="3195886" cy="373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u="sng" dirty="0" smtClean="0"/>
              <a:t>continents</a:t>
            </a:r>
            <a:r>
              <a:rPr lang="zh-TW" altLang="en-US" b="1" u="sng" dirty="0" smtClean="0"/>
              <a:t>五大洲別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Europe</a:t>
            </a:r>
            <a:r>
              <a:rPr lang="zh-TW" altLang="en-US" sz="2400" dirty="0" smtClean="0">
                <a:solidFill>
                  <a:schemeClr val="tx1"/>
                </a:solidFill>
              </a:rPr>
              <a:t>歐洲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Asia</a:t>
            </a:r>
            <a:r>
              <a:rPr lang="zh-TW" altLang="en-US" sz="2400" dirty="0" smtClean="0">
                <a:solidFill>
                  <a:schemeClr val="tx1"/>
                </a:solidFill>
              </a:rPr>
              <a:t>亞洲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Africa</a:t>
            </a:r>
            <a:r>
              <a:rPr lang="zh-TW" altLang="en-US" sz="2400" dirty="0" smtClean="0">
                <a:solidFill>
                  <a:schemeClr val="tx1"/>
                </a:solidFill>
              </a:rPr>
              <a:t>非洲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America</a:t>
            </a:r>
            <a:r>
              <a:rPr lang="zh-TW" altLang="en-US" sz="2400" dirty="0" smtClean="0">
                <a:solidFill>
                  <a:schemeClr val="tx1"/>
                </a:solidFill>
              </a:rPr>
              <a:t>美洲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Oceania</a:t>
            </a:r>
            <a:r>
              <a:rPr lang="zh-TW" altLang="en-US" sz="2400" dirty="0" smtClean="0">
                <a:solidFill>
                  <a:schemeClr val="tx1"/>
                </a:solidFill>
              </a:rPr>
              <a:t>大洋洲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51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127" y="1021962"/>
            <a:ext cx="2154689" cy="14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ts2.mm.bing.net/images/thumbnail.aspx?q=4596135386809213&amp;id=548f56fdb72e71e60d96bf333d5cae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40428"/>
            <a:ext cx="2028413" cy="17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ts2.mm.bing.net/images/thumbnail.aspx?q=4620389081941529&amp;id=679ea011c8d3c3851a351da007ae160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6089"/>
            <a:ext cx="1718640" cy="19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ts4.mm.bing.net/images/thumbnail.aspx?q=4991096254103719&amp;id=f2996b49de8ffcec6af61e49b59dba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74618"/>
            <a:ext cx="2612300" cy="1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ts3.mm.bing.net/images/thumbnail.aspx?q=4900103078675090&amp;id=ecdb9bc9a5be76f33bce37a9b66dd2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51" y="3140968"/>
            <a:ext cx="20764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形圖說文字 8"/>
          <p:cNvSpPr/>
          <p:nvPr/>
        </p:nvSpPr>
        <p:spPr>
          <a:xfrm>
            <a:off x="2339752" y="184006"/>
            <a:ext cx="4896544" cy="699170"/>
          </a:xfrm>
          <a:prstGeom prst="wedgeEllipseCallout">
            <a:avLst>
              <a:gd name="adj1" fmla="val -37623"/>
              <a:gd name="adj2" fmla="val 656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Who are they?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8" descr="http://ts1.mm.bing.net/images/thumbnail.aspx?q=4546726087098428&amp;id=e6f00bcc26fa87911b8dfd1948e8b96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48" y="4435116"/>
            <a:ext cx="153913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s2.mm.bing.net/images/thumbnail.aspx?q=4962186841883553&amp;id=f8bf611cf0414ede269da5857d52abb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76" y="4423805"/>
            <a:ext cx="1381125" cy="21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s1.mm.bing.net/images/thumbnail.aspx?q=4827977714828140&amp;id=af39f8b5c1c61ed67471b38d9bd143e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63"/>
          <a:stretch/>
        </p:blipFill>
        <p:spPr bwMode="auto">
          <a:xfrm>
            <a:off x="5489990" y="1105657"/>
            <a:ext cx="2180021" cy="31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05" y="0"/>
            <a:ext cx="864096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</a:rPr>
              <a:t>各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人物來自於五大洲：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亞洲、歐洲、非洲、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大洋洲、美洲；全球共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243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個國家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</a:rPr>
              <a:t>People are </a:t>
            </a:r>
            <a:r>
              <a:rPr lang="en-US" altLang="zh-TW" sz="2400" b="1" dirty="0">
                <a:solidFill>
                  <a:srgbClr val="0070C0"/>
                </a:solidFill>
              </a:rPr>
              <a:t>f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rom 5 different continents.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endParaRPr lang="en-US" altLang="zh-TW" sz="2400" b="1" dirty="0" smtClean="0"/>
          </a:p>
          <a:p>
            <a:pPr marL="514350" indent="-514350">
              <a:buAutoNum type="alphaUcPeriod"/>
            </a:pPr>
            <a:r>
              <a:rPr lang="zh-TW" altLang="en-US" sz="2400" b="1" dirty="0" smtClean="0"/>
              <a:t>亞　洲</a:t>
            </a:r>
            <a:r>
              <a:rPr lang="en-US" altLang="zh-TW" sz="2400" dirty="0"/>
              <a:t>Asia</a:t>
            </a:r>
            <a:r>
              <a:rPr lang="en-US" altLang="zh-TW" sz="2400" b="1" dirty="0" smtClean="0"/>
              <a:t>(49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東亞、東南亞、中南亞、西亞。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 smtClean="0"/>
          </a:p>
          <a:p>
            <a:pPr marL="514350" indent="-514350">
              <a:buAutoNum type="alphaUcPeriod"/>
            </a:pPr>
            <a:r>
              <a:rPr lang="zh-TW" altLang="en-US" sz="2400" b="1" dirty="0" smtClean="0"/>
              <a:t>歐　洲</a:t>
            </a:r>
            <a:r>
              <a:rPr lang="en-US" altLang="zh-TW" sz="2400" dirty="0"/>
              <a:t>Europe</a:t>
            </a:r>
            <a:r>
              <a:rPr lang="en-US" altLang="zh-TW" sz="2400" b="1" dirty="0" smtClean="0"/>
              <a:t>(60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北歐、西歐、南歐、東歐、東南歐。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/>
          </a:p>
          <a:p>
            <a:pPr marL="514350" indent="-514350">
              <a:buAutoNum type="alphaUcPeriod"/>
            </a:pPr>
            <a:r>
              <a:rPr lang="zh-TW" altLang="en-US" sz="2400" b="1" dirty="0" smtClean="0"/>
              <a:t>非　洲</a:t>
            </a:r>
            <a:r>
              <a:rPr lang="en-US" altLang="zh-TW" sz="2400" dirty="0"/>
              <a:t>Africa</a:t>
            </a:r>
            <a:r>
              <a:rPr lang="en-US" altLang="zh-TW" sz="2400" b="1" dirty="0" smtClean="0"/>
              <a:t>(57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北非、西非、中非、東非、南非。</a:t>
            </a:r>
            <a:endParaRPr lang="en-US" altLang="zh-TW" sz="2400" b="1" dirty="0" smtClean="0"/>
          </a:p>
          <a:p>
            <a:pPr marL="514350" indent="-514350">
              <a:buAutoNum type="alphaUcPeriod"/>
            </a:pPr>
            <a:endParaRPr lang="en-US" altLang="zh-TW" sz="2400" b="1" dirty="0"/>
          </a:p>
          <a:p>
            <a:pPr marL="514350" indent="-514350">
              <a:buAutoNum type="alphaUcPeriod"/>
            </a:pPr>
            <a:r>
              <a:rPr lang="zh-TW" altLang="en-US" sz="2400" b="1" dirty="0" smtClean="0"/>
              <a:t>大洋洲</a:t>
            </a:r>
            <a:r>
              <a:rPr lang="en-US" altLang="zh-TW" sz="2400" dirty="0"/>
              <a:t>Oceania</a:t>
            </a:r>
            <a:r>
              <a:rPr lang="en-US" altLang="zh-TW" sz="2400" b="1" dirty="0" smtClean="0"/>
              <a:t>(25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澳大利亞、新西蘭和美拉尼西亞；密克羅尼西亞；波利尼西亞。</a:t>
            </a:r>
            <a:endParaRPr lang="en-US" altLang="zh-TW" sz="2400" b="1" dirty="0" smtClean="0"/>
          </a:p>
          <a:p>
            <a:endParaRPr lang="en-US" altLang="zh-TW" sz="2400" b="1" dirty="0"/>
          </a:p>
          <a:p>
            <a:pPr marL="457200" indent="-457200">
              <a:buAutoNum type="alphaUcPeriod" startAt="5"/>
            </a:pPr>
            <a:r>
              <a:rPr lang="zh-TW" altLang="en-US" sz="2400" b="1" dirty="0" smtClean="0"/>
              <a:t>美   洲</a:t>
            </a:r>
            <a:r>
              <a:rPr lang="en-US" altLang="zh-TW" sz="2400" dirty="0"/>
              <a:t>America</a:t>
            </a:r>
            <a:r>
              <a:rPr lang="en-US" altLang="zh-TW" sz="2400" b="1" dirty="0" smtClean="0"/>
              <a:t>(52</a:t>
            </a:r>
            <a:r>
              <a:rPr lang="zh-TW" altLang="en-US" sz="2400" b="1" dirty="0" smtClean="0"/>
              <a:t>個國家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：分為 北美地區、中美地區、加勒比群島、南美。</a:t>
            </a:r>
          </a:p>
          <a:p>
            <a:r>
              <a:rPr lang="zh-TW" altLang="en-US" sz="1100" dirty="0" smtClean="0"/>
              <a:t> </a:t>
            </a:r>
          </a:p>
          <a:p>
            <a:r>
              <a:rPr lang="zh-TW" altLang="en-US" sz="1100" dirty="0" smtClean="0"/>
              <a:t> </a:t>
            </a:r>
          </a:p>
        </p:txBody>
      </p:sp>
      <p:pic>
        <p:nvPicPr>
          <p:cNvPr id="1026" name="Picture 2" descr="http://trueliesnews.net/-map/continents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8728"/>
            <a:ext cx="2880320" cy="19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d101.bu.edu/StudentDoc/Archives/ED101fa10/piercea/Images/asia_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483716" cy="25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01823" y="2780928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A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亞洲</a:t>
            </a:r>
            <a:r>
              <a:rPr lang="en-US" altLang="zh-TW" dirty="0"/>
              <a:t>Asia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49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東亞、東南亞、中南亞、西亞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東</a:t>
            </a:r>
            <a:r>
              <a:rPr lang="en-US" altLang="zh-TW" dirty="0" smtClean="0"/>
              <a:t>    </a:t>
            </a:r>
            <a:r>
              <a:rPr lang="zh-TW" altLang="zh-TW" dirty="0"/>
              <a:t>亞：中國、蒙古、朝鮮、韓國、日本、俄羅斯（遠東）。</a:t>
            </a:r>
            <a:r>
              <a:rPr lang="en-US" altLang="zh-TW" dirty="0"/>
              <a:t>(Yolanda says: </a:t>
            </a:r>
            <a:r>
              <a:rPr lang="zh-TW" altLang="zh-TW" dirty="0"/>
              <a:t>若再嚴格區分可將日本與韓國從東亞劃出成為東北亞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東南亞</a:t>
            </a:r>
            <a:r>
              <a:rPr lang="zh-TW" altLang="zh-TW" dirty="0"/>
              <a:t>：越南、老撾</a:t>
            </a:r>
            <a:r>
              <a:rPr lang="en-US" altLang="zh-TW" dirty="0"/>
              <a:t>(</a:t>
            </a:r>
            <a:r>
              <a:rPr lang="zh-TW" altLang="zh-TW" dirty="0"/>
              <a:t>台灣翻為竂國</a:t>
            </a:r>
            <a:r>
              <a:rPr lang="en-US" altLang="zh-TW" dirty="0" err="1"/>
              <a:t>Loas</a:t>
            </a:r>
            <a:r>
              <a:rPr lang="en-US" altLang="zh-TW" dirty="0"/>
              <a:t>)</a:t>
            </a:r>
            <a:r>
              <a:rPr lang="zh-TW" altLang="zh-TW" dirty="0"/>
              <a:t>、柬埔寨、緬甸、泰國、馬來西亞、新加坡、汶萊達魯薩蘭國、菲律賓、印尼、</a:t>
            </a:r>
            <a:r>
              <a:rPr lang="zh-TW" altLang="zh-TW" dirty="0" smtClean="0"/>
              <a:t>東帝汶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中</a:t>
            </a:r>
            <a:r>
              <a:rPr lang="zh-TW" altLang="zh-TW" dirty="0"/>
              <a:t>南亞：哈薩克斯坦、吉爾吉斯斯坦、烏茲別克斯坦、塔吉克斯坦、土庫曼斯坦、阿富汗、巴基斯坦、尼泊爾 、不丹、印度、孟加拉、斯里蘭卡、馬爾代</a:t>
            </a:r>
            <a:r>
              <a:rPr lang="zh-TW" altLang="zh-TW" dirty="0" smtClean="0"/>
              <a:t>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en-US" altLang="zh-TW" dirty="0" smtClean="0"/>
              <a:t>  </a:t>
            </a:r>
            <a:r>
              <a:rPr lang="zh-TW" altLang="zh-TW" dirty="0" smtClean="0"/>
              <a:t>西</a:t>
            </a:r>
            <a:r>
              <a:rPr lang="en-US" altLang="zh-TW" dirty="0" smtClean="0"/>
              <a:t>    </a:t>
            </a:r>
            <a:r>
              <a:rPr lang="zh-TW" altLang="zh-TW" dirty="0"/>
              <a:t>亞：伊朗伊斯蘭共和國、伊拉克、科威特、沙烏地阿拉伯、巴林、卡塔爾 、阿拉伯聯合酋長國、阿曼、葉門、約旦、巴勒斯坦被占領土、以色列、阿拉伯敘利亞共和國 、黎巴嫩、土耳其、賽普勒斯、阿塞拜疆、格魯吉亞、</a:t>
            </a:r>
            <a:r>
              <a:rPr lang="zh-TW" altLang="zh-TW" dirty="0" smtClean="0"/>
              <a:t>亞美尼亞</a:t>
            </a:r>
            <a:r>
              <a:rPr lang="zh-TW" altLang="en-US" dirty="0" smtClean="0"/>
              <a:t>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744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4624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B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歐洲</a:t>
            </a:r>
            <a:r>
              <a:rPr lang="en-US" altLang="zh-TW" dirty="0"/>
              <a:t>Europe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60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北歐、西歐、南歐、東歐、東南歐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北歐</a:t>
            </a:r>
            <a:r>
              <a:rPr lang="zh-TW" altLang="zh-TW" dirty="0"/>
              <a:t>：冰島、斯瓦爾巴德群島、法羅群島、丹麥、挪威、瑞典、芬蘭、奧蘭群島、愛沙尼亞、拉脫維亞、立陶宛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西歐：愛爾蘭、英國、英格蘭、威爾士、蘇格蘭、北愛爾蘭、根西、澤西、馬恩島、法國、荷蘭、比利時、盧森堡、德國、奧地利、瑞士、列支敦士登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南歐：葡萄牙、西班牙、直布羅陀、安道爾、摩納哥、義大利、梵蒂岡、馬爾他、聖馬利諾、希臘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東歐和東南歐：俄羅斯、白俄羅斯、烏克蘭、波蘭、捷克共和國、斯洛伐克、匈牙利、斯洛文尼亞、克羅地亞、波士尼亞和黑塞哥維那、波黑聯邦、塞族共和國、塞爾維亞和黑山、塞爾維亞。</a:t>
            </a:r>
          </a:p>
        </p:txBody>
      </p:sp>
      <p:pic>
        <p:nvPicPr>
          <p:cNvPr id="9218" name="Picture 2" descr="https://pbs.twimg.com/profile_images/1211789041/europe_map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624337" cy="33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shlaw.edu/Map/af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306794" cy="23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-23757"/>
            <a:ext cx="83396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C</a:t>
            </a:r>
            <a:r>
              <a:rPr lang="zh-TW" altLang="zh-TW" b="1" dirty="0">
                <a:solidFill>
                  <a:srgbClr val="0070C0"/>
                </a:solidFill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</a:rPr>
              <a:t>非洲</a:t>
            </a:r>
            <a:r>
              <a:rPr lang="en-US" altLang="zh-TW" dirty="0"/>
              <a:t>Africa 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57</a:t>
            </a:r>
            <a:r>
              <a:rPr lang="zh-TW" altLang="zh-TW" b="1" dirty="0">
                <a:solidFill>
                  <a:srgbClr val="0070C0"/>
                </a:solidFill>
              </a:rPr>
              <a:t>個國家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：分為 北非、西非、中非、東非、南非</a:t>
            </a:r>
            <a:r>
              <a:rPr lang="zh-TW" altLang="zh-TW" b="1" dirty="0" smtClean="0">
                <a:solidFill>
                  <a:srgbClr val="0070C0"/>
                </a:solidFill>
              </a:rPr>
              <a:t>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zh-TW" dirty="0"/>
          </a:p>
          <a:p>
            <a:pPr marL="342900" indent="-342900">
              <a:buAutoNum type="alphaLcParenR"/>
            </a:pPr>
            <a:r>
              <a:rPr lang="zh-TW" altLang="zh-TW" dirty="0" smtClean="0"/>
              <a:t>北非</a:t>
            </a:r>
            <a:r>
              <a:rPr lang="zh-TW" altLang="zh-TW" dirty="0"/>
              <a:t>：埃及、蘇丹、利比亞、突尼斯、阿爾及利亞、摩洛哥、西撒哈拉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indent="-342900">
              <a:buAutoNum type="alphaLcParenR"/>
            </a:pPr>
            <a:endParaRPr lang="zh-TW" altLang="zh-TW" dirty="0"/>
          </a:p>
          <a:p>
            <a:r>
              <a:rPr lang="en-US" altLang="zh-TW" dirty="0"/>
              <a:t>b) </a:t>
            </a:r>
            <a:r>
              <a:rPr lang="zh-TW" altLang="zh-TW" dirty="0"/>
              <a:t>西非：茅利塔尼亞、塞內加爾、岡比亞、馬里、伯基納法索、佛得角、幾內亞比紹、幾內亞、塞拉里昂、利比理亞、象牙海岸、加納、多哥、貝寧、尼日爾、尼日利亞、聖赫勒拿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c) </a:t>
            </a:r>
            <a:r>
              <a:rPr lang="zh-TW" altLang="zh-TW" dirty="0"/>
              <a:t>中非：喀麥隆、赤道幾內亞、乍得 、中非共和國、加蓬、剛果（布）、剛果（金）、聖多美及普林西比島、</a:t>
            </a:r>
            <a:r>
              <a:rPr lang="zh-TW" altLang="zh-TW" dirty="0" smtClean="0"/>
              <a:t>安哥拉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d) </a:t>
            </a:r>
            <a:r>
              <a:rPr lang="zh-TW" altLang="zh-TW" dirty="0"/>
              <a:t>東非：厄立特里亞、埃塞俄比亞、吉布地、索馬里、肯雅、烏干達、坦桑尼亞、盧旺達、布隆迪、馬拉維、莫三比克、馬達加斯加、塞舌耳、科摩羅、馬約特、毛里求斯、留尼汪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e) </a:t>
            </a:r>
            <a:r>
              <a:rPr lang="zh-TW" altLang="zh-TW" dirty="0"/>
              <a:t>南非：尚比亞、辛巴威、博茨瓦納、納米比亞、南非、萊索托、斯威士蘭。</a:t>
            </a:r>
          </a:p>
          <a:p>
            <a:r>
              <a:rPr lang="en-US" altLang="zh-TW" dirty="0"/>
              <a:t> 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9266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綜合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綜合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綜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2451</TotalTime>
  <Words>1690</Words>
  <Application>Microsoft Office PowerPoint</Application>
  <PresentationFormat>如螢幕大小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宋体</vt:lpstr>
      <vt:lpstr>微軟正黑體</vt:lpstr>
      <vt:lpstr>新細明體</vt:lpstr>
      <vt:lpstr>Arial</vt:lpstr>
      <vt:lpstr>Calibri</vt:lpstr>
      <vt:lpstr>Calibri Light</vt:lpstr>
      <vt:lpstr>Wingdings</vt:lpstr>
      <vt:lpstr>綜合</vt:lpstr>
      <vt:lpstr>Office 佈景主題</vt:lpstr>
      <vt:lpstr>105學年度中平國中校慶 【百年世界名人錄】 Famous People of the Past Century Mini English Books Contest 英文小書比賽辦法與製作說明</vt:lpstr>
      <vt:lpstr>PowerPoint 簡報</vt:lpstr>
      <vt:lpstr>小書製作：</vt:lpstr>
      <vt:lpstr>categories人物類型 politician政治人物 athlete 運動員 cook/chef廚師界 Information Technology資訊界 designer 設計師 teachers教育家 scientist 科學家 singer歌手/ actor演員/band樂團  </vt:lpstr>
      <vt:lpstr>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範例：小書攤開</vt:lpstr>
      <vt:lpstr>cover封面(p.1)： name名字、 figure人物照片、 nation來自的國名(英文) 、 flag人物所屬國家國旗 及map國家地圖  </vt:lpstr>
      <vt:lpstr>content內頁(p.2 &amp; p.3)：his /her family家庭或background成長過程</vt:lpstr>
      <vt:lpstr>content內頁(p.4 &amp; p.5)：圖文說明此人的事蹟                                     (該人名的小故事his/her short stories，如著名格言quotes、專長talents等。)</vt:lpstr>
      <vt:lpstr>content內頁(p.6 &amp; p.7)：圖文說明此人的事蹟                                        (該人的his/ her anecdote軼事、influence影響力等。)</vt:lpstr>
      <vt:lpstr>PowerPoint 簡報</vt:lpstr>
      <vt:lpstr>PowerPoint 簡報</vt:lpstr>
      <vt:lpstr>PowerPoint 簡報</vt:lpstr>
      <vt:lpstr>http://content.time.com/time/specials/packages/0,28757,2020772,00.html </vt:lpstr>
      <vt:lpstr>https://www.thenewslens.com/article/3455</vt:lpstr>
      <vt:lpstr>http://time.com/collection/2015-time-100/  </vt:lpstr>
      <vt:lpstr>期待藉著小書的製作及展出，使你透過查閱資料、親手創作，    融合閱讀和英語，更認識這世界，也讓世界更美好！  Learn from these international  famous people and make the world better!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校慶【世界一家親】 小書比賽辦法</dc:title>
  <dc:creator>陳美珊</dc:creator>
  <cp:lastModifiedBy>user</cp:lastModifiedBy>
  <cp:revision>113</cp:revision>
  <cp:lastPrinted>2015-11-02T00:24:01Z</cp:lastPrinted>
  <dcterms:created xsi:type="dcterms:W3CDTF">2015-10-28T01:12:56Z</dcterms:created>
  <dcterms:modified xsi:type="dcterms:W3CDTF">2016-12-30T07:17:46Z</dcterms:modified>
</cp:coreProperties>
</file>