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25"/>
  </p:notesMasterIdLst>
  <p:sldIdLst>
    <p:sldId id="275" r:id="rId2"/>
    <p:sldId id="292" r:id="rId3"/>
    <p:sldId id="290" r:id="rId4"/>
    <p:sldId id="256" r:id="rId5"/>
    <p:sldId id="279" r:id="rId6"/>
    <p:sldId id="276" r:id="rId7"/>
    <p:sldId id="277" r:id="rId8"/>
    <p:sldId id="280" r:id="rId9"/>
    <p:sldId id="264" r:id="rId10"/>
    <p:sldId id="265" r:id="rId11"/>
    <p:sldId id="259" r:id="rId12"/>
    <p:sldId id="257" r:id="rId13"/>
    <p:sldId id="293" r:id="rId14"/>
    <p:sldId id="294" r:id="rId15"/>
    <p:sldId id="295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CCFFFF"/>
    <a:srgbClr val="FFFF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2F799-4CAD-461B-9DF0-80D15356E847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4A65F-DBB5-4555-95A1-91F1EA61D9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546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4A65F-DBB5-4555-95A1-91F1EA61D9A2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24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066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4354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8546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822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667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8456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250-A437-45A0-9CE7-4FBB3BA91096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189A-6034-49FD-97C0-1AB02231ED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088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407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321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91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912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34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98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558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696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344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04" y="476672"/>
            <a:ext cx="7128792" cy="2088232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107</a:t>
            </a:r>
            <a:r>
              <a:rPr lang="zh-TW" altLang="en-US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學年度第一學期</a:t>
            </a:r>
            <a:r>
              <a:rPr lang="en-US" altLang="zh-TW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/>
            </a:r>
            <a:br>
              <a:rPr lang="en-US" altLang="zh-TW" dirty="0" smtClean="0">
                <a:solidFill>
                  <a:srgbClr val="FFFF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</a:br>
            <a:r>
              <a:rPr lang="zh-TW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十一月導師會報</a:t>
            </a:r>
            <a:r>
              <a:rPr lang="en-US" altLang="zh-TW" sz="4000" dirty="0" smtClean="0">
                <a:solidFill>
                  <a:srgbClr val="FFFF0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1071102</a:t>
            </a:r>
            <a:endParaRPr lang="zh-TW" altLang="en-US" sz="4000" dirty="0">
              <a:solidFill>
                <a:srgbClr val="FFFF00"/>
              </a:solidFill>
              <a:latin typeface="文鼎簽字筆體E" panose="04090A00000000000000" pitchFamily="82" charset="-120"/>
              <a:ea typeface="文鼎簽字筆體E" panose="04090A00000000000000" pitchFamily="82" charset="-12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4499992" y="2636912"/>
            <a:ext cx="1656184" cy="475034"/>
          </a:xfrm>
        </p:spPr>
        <p:txBody>
          <a:bodyPr>
            <a:normAutofit lnSpcReduction="10000"/>
          </a:bodyPr>
          <a:lstStyle/>
          <a:p>
            <a:pPr algn="r"/>
            <a:r>
              <a:rPr lang="zh-TW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甜妞體P" panose="040B0900000000000000" pitchFamily="82" charset="-120"/>
                <a:ea typeface="文鼎甜妞體P" panose="040B0900000000000000" pitchFamily="82" charset="-120"/>
              </a:rPr>
              <a:t>學務處</a:t>
            </a:r>
            <a:endParaRPr lang="en-US" altLang="zh-TW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甜妞體P" panose="040B0900000000000000" pitchFamily="82" charset="-120"/>
              <a:ea typeface="文鼎甜妞體P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213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7934" y="711375"/>
            <a:ext cx="3518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107</a:t>
            </a:r>
            <a:r>
              <a:rPr lang="zh-TW" alt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模範生選舉</a:t>
            </a:r>
            <a:endParaRPr lang="zh-TW" alt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99992" y="329732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七八年級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544" y="1700808"/>
            <a:ext cx="7577902" cy="1667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buFont typeface="Wingdings" pitchFamily="2" charset="2"/>
              <a:buChar char="l"/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11/2(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中午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12:20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四樓會議室</a:t>
            </a:r>
            <a:endParaRPr lang="en-US" altLang="zh-TW" sz="32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</a:pPr>
            <a:endParaRPr lang="en-US" altLang="zh-TW" sz="3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七八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年級 </a:t>
            </a:r>
            <a:r>
              <a:rPr lang="zh-TW" altLang="en-US" sz="4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選務人員說明會</a:t>
            </a:r>
            <a:endParaRPr lang="en-US" altLang="zh-TW" sz="4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17862" y="2614649"/>
            <a:ext cx="4032448" cy="753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16654" y="3759319"/>
            <a:ext cx="79038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請七八年級各班選務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人員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準時參加</a:t>
            </a:r>
          </a:p>
          <a:p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23928" y="4725144"/>
            <a:ext cx="4536504" cy="1438855"/>
          </a:xfrm>
          <a:prstGeom prst="rect">
            <a:avLst/>
          </a:prstGeom>
          <a:ln w="19050">
            <a:solidFill>
              <a:srgbClr val="FF00FF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＊＊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活動結束後請導師協助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直接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核與服務時數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1.5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小時</a:t>
            </a: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謝謝老師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9" t="22932" r="25000"/>
          <a:stretch/>
        </p:blipFill>
        <p:spPr>
          <a:xfrm>
            <a:off x="825574" y="4460990"/>
            <a:ext cx="2592288" cy="214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6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14352"/>
            <a:ext cx="3647152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七年級事項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1194857"/>
            <a:ext cx="835021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11/16(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請各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繳交</a:t>
            </a:r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校慶造型秀報名表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。請各班詳填</a:t>
            </a:r>
            <a:r>
              <a:rPr lang="zh-TW" altLang="en-US" sz="3200" b="1" u="heavy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班級介紹詞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司儀介紹進場時的唸詞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6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若各班定點呼口號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、做動作、手勢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時需另外搭配音樂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，請協助於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11/23(</a:t>
            </a:r>
            <a:r>
              <a:rPr lang="zh-TW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中午</a:t>
            </a:r>
            <a:r>
              <a:rPr lang="zh-TW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繳交</a:t>
            </a:r>
            <a:r>
              <a:rPr lang="zh-TW" altLang="zh-TW" sz="2400" u="dbl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音樂檔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訓育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600" b="1" dirty="0">
              <a:latin typeface="+mn-ea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感謝導師用心指導同學參與活動與練習，本次造型秀進場雖取消定點表演，但仍須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請各班用心準備定點手勢、口號與舉牌</a:t>
            </a:r>
            <a:r>
              <a:rPr lang="en-US" altLang="zh-TW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……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等，以進行正向宣導，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期許孩子展現創意，</a:t>
            </a:r>
            <a:r>
              <a:rPr lang="zh-TW" altLang="en-US" sz="3200" dirty="0" smtClean="0">
                <a:solidFill>
                  <a:srgbClr val="0000FF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</a:rPr>
              <a:t>因為有您們才能讓校慶活動更加豐富圓滿，謝謝老師們</a:t>
            </a:r>
            <a:r>
              <a:rPr lang="en-US" altLang="zh-TW" sz="3200" dirty="0" smtClean="0">
                <a:solidFill>
                  <a:srgbClr val="0000FF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</a:rPr>
              <a:t>!</a:t>
            </a:r>
            <a:endParaRPr lang="zh-TW" altLang="en-US" sz="3200" dirty="0">
              <a:solidFill>
                <a:srgbClr val="0000FF"/>
              </a:solidFill>
              <a:latin typeface="文鼎甜妞體P" panose="040B0900000000000000" pitchFamily="82" charset="-120"/>
              <a:ea typeface="文鼎甜妞體P" panose="040B0900000000000000" pitchFamily="82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580112" y="252851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校慶造型秀</a:t>
            </a:r>
            <a:endParaRPr lang="zh-TW" altLang="en-US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165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34562" y="91279"/>
            <a:ext cx="3647152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九年級事項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11960" y="306723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dirty="0">
                <a:solidFill>
                  <a:srgbClr val="0000FF"/>
                </a:solidFill>
                <a:latin typeface="文鼎超黑" pitchFamily="49" charset="-120"/>
                <a:ea typeface="文鼎超黑" pitchFamily="49" charset="-120"/>
              </a:rPr>
              <a:t>畢業</a:t>
            </a:r>
            <a:r>
              <a:rPr lang="zh-TW" altLang="en-US" sz="4000" dirty="0" smtClean="0">
                <a:solidFill>
                  <a:srgbClr val="0000FF"/>
                </a:solidFill>
                <a:latin typeface="文鼎超黑" pitchFamily="49" charset="-120"/>
                <a:ea typeface="文鼎超黑" pitchFamily="49" charset="-120"/>
              </a:rPr>
              <a:t>紀念冊</a:t>
            </a:r>
            <a:endParaRPr lang="zh-TW" altLang="en-US" sz="4000" dirty="0"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07504" y="1293012"/>
            <a:ext cx="8712967" cy="4843392"/>
          </a:xfrm>
          <a:prstGeom prst="rect">
            <a:avLst/>
          </a:prstGeom>
          <a:solidFill>
            <a:srgbClr val="CCFFFF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l"/>
            </a:pPr>
            <a:endParaRPr lang="en-US" altLang="zh-TW" sz="11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畢冊費用將合併於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月午餐費，感謝出納組協助至繳費單。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11/12(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、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12/14(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將進行編輯課程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11/23(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請未在校拍攝證件照同學繳交電子檔給訓育組</a:t>
            </a:r>
            <a:endParaRPr lang="zh-TW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107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學年畢冊封面設計比賽辦法，獎金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3000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元，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02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截稿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。請導師鼓勵各班同學踴躍投稿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!</a:t>
            </a:r>
          </a:p>
          <a:p>
            <a:pPr>
              <a:buFont typeface="Wingdings" pitchFamily="2" charset="2"/>
              <a:buChar char="l"/>
            </a:pPr>
            <a:r>
              <a:rPr lang="zh-TW" altLang="zh-TW" sz="2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zh-TW" sz="28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</a:t>
            </a:r>
            <a:r>
              <a:rPr lang="en-US" altLang="zh-TW" sz="2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107/12/26(</a:t>
            </a:r>
            <a:r>
              <a:rPr lang="zh-TW" altLang="zh-TW" sz="28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8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zh-TW" sz="2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完成</a:t>
            </a:r>
            <a:r>
              <a:rPr lang="zh-TW" altLang="en-US" sz="2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班級頁</a:t>
            </a:r>
            <a:r>
              <a:rPr lang="zh-TW" altLang="zh-TW" sz="2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完稿繳</a:t>
            </a:r>
            <a:r>
              <a:rPr lang="zh-TW" altLang="en-US" sz="2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</a:t>
            </a:r>
            <a:endParaRPr lang="en-US" altLang="zh-TW" sz="2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-3448"/>
            <a:ext cx="1119386" cy="157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82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0573" y="1205677"/>
            <a:ext cx="9073008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6000" b="1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校園安全會議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:107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防範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校園肇生重大校安事件</a:t>
            </a: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40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重申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強化校園安全檢核機制</a:t>
            </a: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40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落實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各項校安應變措施</a:t>
            </a: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40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zh-TW" altLang="en-US" sz="40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完善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校園整體安全維護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0" y="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en-US" sz="4800" b="1" dirty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 </a:t>
            </a:r>
            <a:r>
              <a:rPr kumimoji="0" lang="zh-TW" altLang="en-US" sz="4800" b="1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 生教組</a:t>
            </a:r>
          </a:p>
        </p:txBody>
      </p:sp>
    </p:spTree>
    <p:extLst>
      <p:ext uri="{BB962C8B-B14F-4D97-AF65-F5344CB8AC3E}">
        <p14:creationId xmlns:p14="http://schemas.microsoft.com/office/powerpoint/2010/main" val="31732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888" y="1118031"/>
            <a:ext cx="9073008" cy="137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4400" b="1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防治學生藥物濫用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endParaRPr lang="en-US" altLang="zh-TW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0" y="116632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生教組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74" y="2708920"/>
            <a:ext cx="8872636" cy="233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5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888" y="1118031"/>
            <a:ext cx="9073008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en-US" altLang="zh-TW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4800" b="1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防制學生</a:t>
            </a:r>
            <a:r>
              <a:rPr lang="zh-TW" altLang="en-US" sz="4800" b="1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藥物濫用</a:t>
            </a:r>
            <a:r>
              <a:rPr lang="en-US" altLang="zh-TW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endParaRPr lang="en-US" altLang="zh-TW" sz="28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0" y="116632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生教組</a:t>
            </a:r>
          </a:p>
        </p:txBody>
      </p:sp>
      <p:pic>
        <p:nvPicPr>
          <p:cNvPr id="1026" name="Picture 2" descr="https://scontent-tpe1-1.xx.fbcdn.net/v/t1.0-9/24909880_966784286808770_5767322075023073944_n.jpg?_nc_cat=101&amp;_nc_eui2=AeG-GoHxEmnoTGpsg8s3jx-VfaGY0aEDzJSomt3IiGCmbs0KMqMRprdOJHPMbYU9Butc1f0UgAzoVGu9MJrafNAnYJDsukAzw9gAVjlhMegdog&amp;_nc_ht=scontent-tpe1-1.xx&amp;oh=14f48211ccff05c71789caf6c11e30e2&amp;oe=5C4AF5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4726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56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3160" y="1371600"/>
            <a:ext cx="7543800" cy="489412"/>
          </a:xfrm>
        </p:spPr>
        <p:txBody>
          <a:bodyPr/>
          <a:lstStyle/>
          <a:p>
            <a:r>
              <a:rPr lang="en-US" altLang="zh-TW" dirty="0" smtClean="0"/>
              <a:t>107</a:t>
            </a:r>
            <a:r>
              <a:rPr lang="zh-TW" altLang="en-US" dirty="0" smtClean="0"/>
              <a:t>學年度</a:t>
            </a:r>
            <a:r>
              <a:rPr lang="zh-TW" altLang="en-US" dirty="0" smtClean="0">
                <a:solidFill>
                  <a:srgbClr val="FF0000"/>
                </a:solidFill>
              </a:rPr>
              <a:t>校慶系列</a:t>
            </a:r>
            <a:r>
              <a:rPr lang="zh-TW" altLang="en-US" dirty="0" smtClean="0">
                <a:solidFill>
                  <a:srgbClr val="FF0000"/>
                </a:solidFill>
              </a:rPr>
              <a:t>比賽</a:t>
            </a:r>
            <a:r>
              <a:rPr lang="zh-TW" altLang="en-US" dirty="0" smtClean="0"/>
              <a:t>活動規劃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992569"/>
              </p:ext>
            </p:extLst>
          </p:nvPr>
        </p:nvGraphicFramePr>
        <p:xfrm>
          <a:off x="1242342" y="2114431"/>
          <a:ext cx="5971028" cy="26149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8914">
                  <a:extLst>
                    <a:ext uri="{9D8B030D-6E8A-4147-A177-3AD203B41FA5}">
                      <a16:colId xmlns:a16="http://schemas.microsoft.com/office/drawing/2014/main" val="4294155370"/>
                    </a:ext>
                  </a:extLst>
                </a:gridCol>
                <a:gridCol w="358914">
                  <a:extLst>
                    <a:ext uri="{9D8B030D-6E8A-4147-A177-3AD203B41FA5}">
                      <a16:colId xmlns:a16="http://schemas.microsoft.com/office/drawing/2014/main" val="3128105937"/>
                    </a:ext>
                  </a:extLst>
                </a:gridCol>
                <a:gridCol w="1081637">
                  <a:extLst>
                    <a:ext uri="{9D8B030D-6E8A-4147-A177-3AD203B41FA5}">
                      <a16:colId xmlns:a16="http://schemas.microsoft.com/office/drawing/2014/main" val="950889486"/>
                    </a:ext>
                  </a:extLst>
                </a:gridCol>
                <a:gridCol w="1528649">
                  <a:extLst>
                    <a:ext uri="{9D8B030D-6E8A-4147-A177-3AD203B41FA5}">
                      <a16:colId xmlns:a16="http://schemas.microsoft.com/office/drawing/2014/main" val="1944092560"/>
                    </a:ext>
                  </a:extLst>
                </a:gridCol>
                <a:gridCol w="783086">
                  <a:extLst>
                    <a:ext uri="{9D8B030D-6E8A-4147-A177-3AD203B41FA5}">
                      <a16:colId xmlns:a16="http://schemas.microsoft.com/office/drawing/2014/main" val="3174279807"/>
                    </a:ext>
                  </a:extLst>
                </a:gridCol>
                <a:gridCol w="1076742">
                  <a:extLst>
                    <a:ext uri="{9D8B030D-6E8A-4147-A177-3AD203B41FA5}">
                      <a16:colId xmlns:a16="http://schemas.microsoft.com/office/drawing/2014/main" val="3856640491"/>
                    </a:ext>
                  </a:extLst>
                </a:gridCol>
                <a:gridCol w="783086">
                  <a:extLst>
                    <a:ext uri="{9D8B030D-6E8A-4147-A177-3AD203B41FA5}">
                      <a16:colId xmlns:a16="http://schemas.microsoft.com/office/drawing/2014/main" val="1092416983"/>
                    </a:ext>
                  </a:extLst>
                </a:gridCol>
              </a:tblGrid>
              <a:tr h="25865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次序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場次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項</a:t>
                      </a:r>
                      <a:r>
                        <a:rPr lang="en-US" sz="1100" kern="100">
                          <a:effectLst/>
                        </a:rPr>
                        <a:t>    </a:t>
                      </a:r>
                      <a:r>
                        <a:rPr lang="zh-TW" sz="1100" kern="100">
                          <a:effectLst/>
                        </a:rPr>
                        <a:t>目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賽</a:t>
                      </a:r>
                      <a:r>
                        <a:rPr lang="en-US" sz="1100" kern="100">
                          <a:effectLst/>
                        </a:rPr>
                        <a:t>    </a:t>
                      </a:r>
                      <a:r>
                        <a:rPr lang="zh-TW" sz="1100" kern="100">
                          <a:effectLst/>
                        </a:rPr>
                        <a:t>別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組</a:t>
                      </a:r>
                      <a:r>
                        <a:rPr lang="en-US" sz="1100" kern="100">
                          <a:effectLst/>
                        </a:rPr>
                        <a:t> / </a:t>
                      </a:r>
                      <a:r>
                        <a:rPr lang="zh-TW" sz="1100" kern="100">
                          <a:effectLst/>
                        </a:rPr>
                        <a:t>隊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時</a:t>
                      </a:r>
                      <a:r>
                        <a:rPr lang="en-US" sz="1100" kern="100">
                          <a:effectLst/>
                        </a:rPr>
                        <a:t>  </a:t>
                      </a:r>
                      <a:r>
                        <a:rPr lang="zh-TW" sz="1100" kern="100">
                          <a:effectLst/>
                        </a:rPr>
                        <a:t>間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日</a:t>
                      </a:r>
                      <a:r>
                        <a:rPr lang="en-US" sz="1100" kern="100">
                          <a:effectLst/>
                        </a:rPr>
                        <a:t>  </a:t>
                      </a:r>
                      <a:r>
                        <a:rPr lang="zh-TW" sz="1100" kern="100">
                          <a:effectLst/>
                        </a:rPr>
                        <a:t>期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extLst>
                  <a:ext uri="{0D108BD9-81ED-4DB2-BD59-A6C34878D82A}">
                    <a16:rowId xmlns:a16="http://schemas.microsoft.com/office/drawing/2014/main" val="1868658130"/>
                  </a:ext>
                </a:extLst>
              </a:tr>
              <a:tr h="55833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體適能獎金挑戰賽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計時決賽賽</a:t>
                      </a:r>
                    </a:p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男生組</a:t>
                      </a:r>
                      <a:r>
                        <a:rPr lang="en-US" sz="900" kern="100">
                          <a:effectLst/>
                        </a:rPr>
                        <a:t>/</a:t>
                      </a:r>
                      <a:r>
                        <a:rPr lang="zh-TW" sz="900" kern="100">
                          <a:effectLst/>
                        </a:rPr>
                        <a:t>女生組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 </a:t>
                      </a:r>
                      <a:r>
                        <a:rPr lang="zh-TW" sz="900" kern="100">
                          <a:effectLst/>
                        </a:rPr>
                        <a:t>依報名人數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>
                          <a:effectLst/>
                        </a:rPr>
                        <a:t>15:45~16:30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</a:rPr>
                        <a:t>11/16(</a:t>
                      </a:r>
                      <a:r>
                        <a:rPr lang="zh-TW" sz="900" kern="100" dirty="0">
                          <a:effectLst/>
                        </a:rPr>
                        <a:t>五</a:t>
                      </a:r>
                      <a:r>
                        <a:rPr lang="en-US" sz="900" kern="100" dirty="0">
                          <a:effectLst/>
                        </a:rPr>
                        <a:t>)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extLst>
                  <a:ext uri="{0D108BD9-81ED-4DB2-BD59-A6C34878D82A}">
                    <a16:rowId xmlns:a16="http://schemas.microsoft.com/office/drawing/2014/main" val="2188235739"/>
                  </a:ext>
                </a:extLst>
              </a:tr>
              <a:tr h="31904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 spc="-80">
                          <a:effectLst/>
                        </a:rPr>
                        <a:t>九年級</a:t>
                      </a:r>
                      <a:r>
                        <a:rPr lang="en-US" sz="900" kern="100" spc="-80">
                          <a:effectLst/>
                        </a:rPr>
                        <a:t>100M</a:t>
                      </a:r>
                      <a:r>
                        <a:rPr lang="zh-TW" sz="900" kern="100" spc="-80">
                          <a:effectLst/>
                        </a:rPr>
                        <a:t>預賽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計時預賽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14</a:t>
                      </a:r>
                      <a:r>
                        <a:rPr lang="zh-TW" sz="900" kern="100">
                          <a:effectLst/>
                        </a:rPr>
                        <a:t>組</a:t>
                      </a:r>
                      <a:r>
                        <a:rPr lang="en-US" sz="900" kern="100">
                          <a:effectLst/>
                        </a:rPr>
                        <a:t>/56</a:t>
                      </a:r>
                      <a:r>
                        <a:rPr lang="zh-TW" sz="900" kern="100">
                          <a:effectLst/>
                        </a:rPr>
                        <a:t>人 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>
                          <a:effectLst/>
                        </a:rPr>
                        <a:t>13:05~13:25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11/30(</a:t>
                      </a:r>
                      <a:r>
                        <a:rPr lang="zh-TW" sz="900" kern="100">
                          <a:effectLst/>
                        </a:rPr>
                        <a:t>五</a:t>
                      </a:r>
                      <a:r>
                        <a:rPr lang="en-US" sz="900" kern="100">
                          <a:effectLst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extLst>
                  <a:ext uri="{0D108BD9-81ED-4DB2-BD59-A6C34878D82A}">
                    <a16:rowId xmlns:a16="http://schemas.microsoft.com/office/drawing/2014/main" val="829499148"/>
                  </a:ext>
                </a:extLst>
              </a:tr>
              <a:tr h="29568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 spc="-80">
                          <a:effectLst/>
                        </a:rPr>
                        <a:t>八年級</a:t>
                      </a:r>
                      <a:r>
                        <a:rPr lang="en-US" sz="900" kern="100" spc="-80">
                          <a:effectLst/>
                        </a:rPr>
                        <a:t>100M</a:t>
                      </a:r>
                      <a:r>
                        <a:rPr lang="zh-TW" sz="900" kern="100" spc="-80">
                          <a:effectLst/>
                        </a:rPr>
                        <a:t>預賽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14</a:t>
                      </a:r>
                      <a:r>
                        <a:rPr lang="zh-TW" sz="900" kern="100">
                          <a:effectLst/>
                        </a:rPr>
                        <a:t>組</a:t>
                      </a:r>
                      <a:r>
                        <a:rPr lang="en-US" sz="900" kern="100">
                          <a:effectLst/>
                        </a:rPr>
                        <a:t>/ 56</a:t>
                      </a:r>
                      <a:r>
                        <a:rPr lang="zh-TW" sz="900" kern="100">
                          <a:effectLst/>
                        </a:rPr>
                        <a:t>人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 dirty="0">
                          <a:effectLst/>
                        </a:rPr>
                        <a:t>13:25~13:45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975267"/>
                  </a:ext>
                </a:extLst>
              </a:tr>
              <a:tr h="29568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4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 spc="-80">
                          <a:effectLst/>
                        </a:rPr>
                        <a:t>七年級</a:t>
                      </a:r>
                      <a:r>
                        <a:rPr lang="en-US" sz="900" kern="100" spc="-80">
                          <a:effectLst/>
                        </a:rPr>
                        <a:t>100M</a:t>
                      </a:r>
                      <a:r>
                        <a:rPr lang="zh-TW" sz="900" kern="100" spc="-80">
                          <a:effectLst/>
                        </a:rPr>
                        <a:t>預賽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16</a:t>
                      </a:r>
                      <a:r>
                        <a:rPr lang="zh-TW" sz="900" kern="100">
                          <a:effectLst/>
                        </a:rPr>
                        <a:t>組</a:t>
                      </a:r>
                      <a:r>
                        <a:rPr lang="en-US" sz="900" kern="100">
                          <a:effectLst/>
                        </a:rPr>
                        <a:t>/92</a:t>
                      </a:r>
                      <a:r>
                        <a:rPr lang="zh-TW" sz="900" kern="100">
                          <a:effectLst/>
                        </a:rPr>
                        <a:t>人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>
                          <a:effectLst/>
                        </a:rPr>
                        <a:t>13:45~14:05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093400"/>
                  </a:ext>
                </a:extLst>
              </a:tr>
              <a:tr h="29568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-80">
                          <a:effectLst/>
                        </a:rPr>
                        <a:t>4*200M</a:t>
                      </a:r>
                      <a:r>
                        <a:rPr lang="zh-TW" sz="900" kern="100" spc="-80">
                          <a:effectLst/>
                        </a:rPr>
                        <a:t>接力決賽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計時決賽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12</a:t>
                      </a:r>
                      <a:r>
                        <a:rPr lang="zh-TW" sz="900" kern="100">
                          <a:effectLst/>
                        </a:rPr>
                        <a:t>組</a:t>
                      </a:r>
                      <a:r>
                        <a:rPr lang="en-US" sz="900" kern="100">
                          <a:effectLst/>
                        </a:rPr>
                        <a:t>/252</a:t>
                      </a:r>
                      <a:r>
                        <a:rPr lang="zh-TW" sz="900" kern="100">
                          <a:effectLst/>
                        </a:rPr>
                        <a:t>人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>
                          <a:effectLst/>
                        </a:rPr>
                        <a:t>13:05~13:50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12/6(</a:t>
                      </a:r>
                      <a:r>
                        <a:rPr lang="zh-TW" sz="900" kern="100">
                          <a:effectLst/>
                        </a:rPr>
                        <a:t>四</a:t>
                      </a:r>
                      <a:r>
                        <a:rPr lang="en-US" sz="900" kern="100">
                          <a:effectLst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extLst>
                  <a:ext uri="{0D108BD9-81ED-4DB2-BD59-A6C34878D82A}">
                    <a16:rowId xmlns:a16="http://schemas.microsoft.com/office/drawing/2014/main" val="1530692996"/>
                  </a:ext>
                </a:extLst>
              </a:tr>
              <a:tr h="29568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-80">
                          <a:solidFill>
                            <a:srgbClr val="FF0000"/>
                          </a:solidFill>
                          <a:effectLst/>
                        </a:rPr>
                        <a:t>100M</a:t>
                      </a:r>
                      <a:r>
                        <a:rPr lang="zh-TW" sz="900" kern="100" spc="-80">
                          <a:solidFill>
                            <a:srgbClr val="FF0000"/>
                          </a:solidFill>
                          <a:effectLst/>
                        </a:rPr>
                        <a:t>決賽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FF0000"/>
                          </a:solidFill>
                          <a:effectLst/>
                        </a:rPr>
                        <a:t>計時決賽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r>
                        <a:rPr lang="zh-TW" sz="900" kern="100">
                          <a:solidFill>
                            <a:srgbClr val="FF0000"/>
                          </a:solidFill>
                          <a:effectLst/>
                        </a:rPr>
                        <a:t>組</a:t>
                      </a: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/36</a:t>
                      </a:r>
                      <a:r>
                        <a:rPr lang="zh-TW" sz="900" kern="100">
                          <a:solidFill>
                            <a:srgbClr val="FF0000"/>
                          </a:solidFill>
                          <a:effectLst/>
                        </a:rPr>
                        <a:t>人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>
                          <a:solidFill>
                            <a:srgbClr val="FF0000"/>
                          </a:solidFill>
                          <a:effectLst/>
                        </a:rPr>
                        <a:t>10:40~11:10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12/7(</a:t>
                      </a:r>
                      <a:r>
                        <a:rPr lang="zh-TW" sz="900" kern="100">
                          <a:solidFill>
                            <a:srgbClr val="FF0000"/>
                          </a:solidFill>
                          <a:effectLst/>
                        </a:rPr>
                        <a:t>五</a:t>
                      </a: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extLst>
                  <a:ext uri="{0D108BD9-81ED-4DB2-BD59-A6C34878D82A}">
                    <a16:rowId xmlns:a16="http://schemas.microsoft.com/office/drawing/2014/main" val="930878575"/>
                  </a:ext>
                </a:extLst>
              </a:tr>
              <a:tr h="29568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 spc="-80">
                          <a:solidFill>
                            <a:srgbClr val="FF0000"/>
                          </a:solidFill>
                          <a:effectLst/>
                        </a:rPr>
                        <a:t>大隊接力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FF0000"/>
                          </a:solidFill>
                          <a:effectLst/>
                        </a:rPr>
                        <a:t>計時決賽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r>
                        <a:rPr lang="zh-TW" sz="900" kern="100">
                          <a:solidFill>
                            <a:srgbClr val="FF0000"/>
                          </a:solidFill>
                          <a:effectLst/>
                        </a:rPr>
                        <a:t>組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spc="100">
                          <a:solidFill>
                            <a:srgbClr val="FF0000"/>
                          </a:solidFill>
                          <a:effectLst/>
                        </a:rPr>
                        <a:t>13:05~15:00</a:t>
                      </a:r>
                      <a:endParaRPr lang="zh-TW" sz="9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rgbClr val="FF0000"/>
                          </a:solidFill>
                          <a:effectLst/>
                        </a:rPr>
                        <a:t>12/7(</a:t>
                      </a:r>
                      <a:r>
                        <a:rPr lang="zh-TW" sz="900" kern="100" dirty="0">
                          <a:solidFill>
                            <a:srgbClr val="FF0000"/>
                          </a:solidFill>
                          <a:effectLst/>
                        </a:rPr>
                        <a:t>五</a:t>
                      </a:r>
                      <a:r>
                        <a:rPr lang="en-US" sz="900" kern="1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zh-TW" sz="9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3335" marR="13335" marT="0" marB="0" anchor="ctr"/>
                </a:tc>
                <a:extLst>
                  <a:ext uri="{0D108BD9-81ED-4DB2-BD59-A6C34878D82A}">
                    <a16:rowId xmlns:a16="http://schemas.microsoft.com/office/drawing/2014/main" val="1411527629"/>
                  </a:ext>
                </a:extLst>
              </a:tr>
            </a:tbl>
          </a:graphicData>
        </a:graphic>
      </p:graphicFrame>
      <p:sp>
        <p:nvSpPr>
          <p:cNvPr id="5" name="文字版面配置區 2"/>
          <p:cNvSpPr>
            <a:spLocks noGrp="1"/>
          </p:cNvSpPr>
          <p:nvPr>
            <p:ph type="body" idx="1"/>
          </p:nvPr>
        </p:nvSpPr>
        <p:spPr>
          <a:xfrm>
            <a:off x="1026860" y="4928408"/>
            <a:ext cx="6401991" cy="14097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校慶</a:t>
            </a:r>
            <a:r>
              <a:rPr lang="zh-TW" altLang="en-US" dirty="0" smtClean="0">
                <a:solidFill>
                  <a:schemeClr val="tx1"/>
                </a:solidFill>
              </a:rPr>
              <a:t>運動會報名表已經繳交給體育股長，亦請各班體育老師協助訓練及報名事宜，</a:t>
            </a:r>
            <a:r>
              <a:rPr lang="en-US" altLang="zh-TW" dirty="0" smtClean="0">
                <a:solidFill>
                  <a:schemeClr val="tx1"/>
                </a:solidFill>
              </a:rPr>
              <a:t>11/6(</a:t>
            </a:r>
            <a:r>
              <a:rPr lang="zh-TW" altLang="en-US" dirty="0" smtClean="0">
                <a:solidFill>
                  <a:schemeClr val="tx1"/>
                </a:solidFill>
              </a:rPr>
              <a:t>二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前請將報名表繳交回學務處，以便安排賽程。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體育組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9824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5876" y="698269"/>
            <a:ext cx="7543800" cy="2057400"/>
          </a:xfrm>
        </p:spPr>
        <p:txBody>
          <a:bodyPr/>
          <a:lstStyle/>
          <a:p>
            <a:r>
              <a:rPr lang="zh-TW" altLang="en-US" dirty="0" smtClean="0"/>
              <a:t>校慶運動會相關流程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晴天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882193"/>
              </p:ext>
            </p:extLst>
          </p:nvPr>
        </p:nvGraphicFramePr>
        <p:xfrm>
          <a:off x="3384863" y="1445928"/>
          <a:ext cx="4782392" cy="4719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9442">
                  <a:extLst>
                    <a:ext uri="{9D8B030D-6E8A-4147-A177-3AD203B41FA5}">
                      <a16:colId xmlns:a16="http://schemas.microsoft.com/office/drawing/2014/main" val="1752498824"/>
                    </a:ext>
                  </a:extLst>
                </a:gridCol>
                <a:gridCol w="3852950">
                  <a:extLst>
                    <a:ext uri="{9D8B030D-6E8A-4147-A177-3AD203B41FA5}">
                      <a16:colId xmlns:a16="http://schemas.microsoft.com/office/drawing/2014/main" val="3243442978"/>
                    </a:ext>
                  </a:extLst>
                </a:gridCol>
              </a:tblGrid>
              <a:tr h="161306">
                <a:tc>
                  <a:txBody>
                    <a:bodyPr/>
                    <a:lstStyle/>
                    <a:p>
                      <a:pPr marR="24130" algn="ctr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07:50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algn="ctr" fontAlgn="base"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典禮開始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2605389018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algn="ctr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07:50~09:00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effectLst/>
                        </a:rPr>
                        <a:t>七年級創意進場秀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4113017439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algn="ctr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09:00~10:15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effectLst/>
                        </a:rPr>
                        <a:t>慶祝大會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1918739550"/>
                  </a:ext>
                </a:extLst>
              </a:tr>
              <a:tr h="314350">
                <a:tc>
                  <a:txBody>
                    <a:bodyPr/>
                    <a:lstStyle/>
                    <a:p>
                      <a:pPr marL="10795" marR="24130" indent="-12065" algn="ctr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10:15~10:20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</a:rPr>
                        <a:t>1.</a:t>
                      </a:r>
                      <a:r>
                        <a:rPr lang="zh-TW" sz="900" kern="100" dirty="0">
                          <a:effectLst/>
                        </a:rPr>
                        <a:t>學生退場</a:t>
                      </a: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</a:rPr>
                        <a:t>2.</a:t>
                      </a:r>
                      <a:r>
                        <a:rPr lang="zh-TW" sz="900" kern="100" dirty="0">
                          <a:effectLst/>
                        </a:rPr>
                        <a:t>教職員工暨家長趣味競賽檢錄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476020302"/>
                  </a:ext>
                </a:extLst>
              </a:tr>
              <a:tr h="628699">
                <a:tc>
                  <a:txBody>
                    <a:bodyPr/>
                    <a:lstStyle/>
                    <a:p>
                      <a:pPr marL="10795" marR="24130" indent="-12065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10:20~10:40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900" kern="0" dirty="0" smtClean="0">
                          <a:effectLst/>
                        </a:rPr>
                        <a:t>1.</a:t>
                      </a:r>
                      <a:r>
                        <a:rPr lang="zh-TW" sz="900" kern="0" dirty="0" smtClean="0">
                          <a:effectLst/>
                        </a:rPr>
                        <a:t>教職員</a:t>
                      </a:r>
                      <a:r>
                        <a:rPr lang="zh-TW" sz="900" kern="0" dirty="0">
                          <a:effectLst/>
                        </a:rPr>
                        <a:t>工暨家長趣味競賽</a:t>
                      </a:r>
                      <a:endParaRPr lang="zh-TW" sz="900" kern="100" dirty="0">
                        <a:effectLst/>
                      </a:endParaRPr>
                    </a:p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900" kern="0" dirty="0" smtClean="0">
                          <a:effectLst/>
                        </a:rPr>
                        <a:t>2.</a:t>
                      </a:r>
                      <a:r>
                        <a:rPr lang="en-US" sz="900" kern="0" dirty="0" smtClean="0">
                          <a:effectLst/>
                        </a:rPr>
                        <a:t>100M</a:t>
                      </a:r>
                      <a:r>
                        <a:rPr lang="zh-TW" sz="900" kern="0" dirty="0">
                          <a:effectLst/>
                        </a:rPr>
                        <a:t>決賽競賽檢錄</a:t>
                      </a:r>
                      <a:endParaRPr lang="zh-TW" sz="900" kern="100" dirty="0">
                        <a:effectLst/>
                      </a:endParaRPr>
                    </a:p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900" kern="0" dirty="0" smtClean="0">
                          <a:effectLst/>
                        </a:rPr>
                        <a:t>3.</a:t>
                      </a:r>
                      <a:r>
                        <a:rPr lang="en-US" sz="900" kern="0" dirty="0" smtClean="0">
                          <a:effectLst/>
                        </a:rPr>
                        <a:t>8</a:t>
                      </a:r>
                      <a:r>
                        <a:rPr lang="zh-TW" sz="900" kern="0" dirty="0">
                          <a:effectLst/>
                        </a:rPr>
                        <a:t>年級成果展、攤位巡禮</a:t>
                      </a:r>
                      <a:endParaRPr lang="zh-TW" sz="900" kern="100" dirty="0">
                        <a:effectLst/>
                      </a:endParaRPr>
                    </a:p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900" kern="0" dirty="0" smtClean="0">
                          <a:effectLst/>
                        </a:rPr>
                        <a:t>4.</a:t>
                      </a:r>
                      <a:r>
                        <a:rPr lang="en-US" sz="900" kern="0" dirty="0" smtClean="0">
                          <a:effectLst/>
                        </a:rPr>
                        <a:t>7</a:t>
                      </a:r>
                      <a:r>
                        <a:rPr lang="zh-TW" sz="900" kern="0" dirty="0">
                          <a:effectLst/>
                        </a:rPr>
                        <a:t>年級班級活動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2251402596"/>
                  </a:ext>
                </a:extLst>
              </a:tr>
              <a:tr h="1257399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10:40~11:50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900" kern="0" dirty="0" smtClean="0">
                          <a:effectLst/>
                        </a:rPr>
                        <a:t>1.</a:t>
                      </a:r>
                      <a:r>
                        <a:rPr lang="en-US" sz="900" kern="0" dirty="0" smtClean="0">
                          <a:effectLst/>
                        </a:rPr>
                        <a:t>100M</a:t>
                      </a:r>
                      <a:r>
                        <a:rPr lang="zh-TW" sz="900" kern="0" dirty="0">
                          <a:effectLst/>
                        </a:rPr>
                        <a:t>決賽</a:t>
                      </a:r>
                      <a:endParaRPr lang="zh-TW" sz="900" kern="100" dirty="0">
                        <a:effectLst/>
                      </a:endParaRPr>
                    </a:p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900" kern="0" dirty="0" smtClean="0">
                          <a:effectLst/>
                        </a:rPr>
                        <a:t>2.</a:t>
                      </a:r>
                      <a:r>
                        <a:rPr lang="en-US" sz="900" kern="0" dirty="0" smtClean="0">
                          <a:effectLst/>
                        </a:rPr>
                        <a:t>(10:40~11:05)</a:t>
                      </a:r>
                      <a:endParaRPr lang="en-US" sz="900" kern="100" dirty="0" smtClean="0">
                        <a:effectLst/>
                      </a:endParaRPr>
                    </a:p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altLang="en-US" sz="900" kern="100" dirty="0" smtClean="0">
                          <a:effectLst/>
                        </a:rPr>
                        <a:t>   </a:t>
                      </a:r>
                      <a:r>
                        <a:rPr lang="en-US" sz="900" kern="0" dirty="0" smtClean="0">
                          <a:effectLst/>
                        </a:rPr>
                        <a:t>8</a:t>
                      </a:r>
                      <a:r>
                        <a:rPr lang="zh-TW" sz="900" kern="0" dirty="0">
                          <a:effectLst/>
                        </a:rPr>
                        <a:t>年級成果展、攤位</a:t>
                      </a:r>
                      <a:r>
                        <a:rPr lang="zh-TW" sz="900" kern="0" dirty="0" smtClean="0">
                          <a:effectLst/>
                        </a:rPr>
                        <a:t>巡禮</a:t>
                      </a:r>
                      <a:endParaRPr lang="en-US" altLang="zh-TW" sz="900" kern="100" dirty="0" smtClean="0">
                        <a:effectLst/>
                      </a:endParaRPr>
                    </a:p>
                    <a:p>
                      <a:pPr marL="0" marR="24130" lvl="0" indent="0" fontAlgn="base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altLang="en-US" sz="900" kern="100" dirty="0" smtClean="0">
                          <a:effectLst/>
                        </a:rPr>
                        <a:t>   </a:t>
                      </a:r>
                      <a:r>
                        <a:rPr lang="en-US" sz="900" kern="0" dirty="0" smtClean="0">
                          <a:effectLst/>
                        </a:rPr>
                        <a:t>7</a:t>
                      </a:r>
                      <a:r>
                        <a:rPr lang="zh-TW" sz="900" kern="0" dirty="0">
                          <a:effectLst/>
                        </a:rPr>
                        <a:t>年級班級宣導活動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3.(11:05~11:50)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   8</a:t>
                      </a:r>
                      <a:r>
                        <a:rPr lang="zh-TW" sz="900" kern="0" dirty="0">
                          <a:effectLst/>
                        </a:rPr>
                        <a:t>年級班級宣導活動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   7</a:t>
                      </a:r>
                      <a:r>
                        <a:rPr lang="zh-TW" sz="900" kern="0" dirty="0">
                          <a:effectLst/>
                        </a:rPr>
                        <a:t>年級成果展、攤位巡禮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4.9</a:t>
                      </a:r>
                      <a:r>
                        <a:rPr lang="zh-TW" sz="900" kern="0" dirty="0">
                          <a:effectLst/>
                        </a:rPr>
                        <a:t>年級班級宣導活動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2163434165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13:00~13:10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1.7</a:t>
                      </a:r>
                      <a:r>
                        <a:rPr lang="zh-TW" sz="900" kern="0" dirty="0">
                          <a:effectLst/>
                        </a:rPr>
                        <a:t>年級大隊接力檢錄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4143760751"/>
                  </a:ext>
                </a:extLst>
              </a:tr>
              <a:tr h="471524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13:10~13:50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1.7</a:t>
                      </a:r>
                      <a:r>
                        <a:rPr lang="zh-TW" sz="900" kern="0">
                          <a:effectLst/>
                        </a:rPr>
                        <a:t>年級大隊接力</a:t>
                      </a:r>
                      <a:endParaRPr lang="zh-TW" sz="900" kern="10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2.8</a:t>
                      </a:r>
                      <a:r>
                        <a:rPr lang="zh-TW" sz="900" kern="0">
                          <a:effectLst/>
                        </a:rPr>
                        <a:t>年級大隊接力檢錄</a:t>
                      </a:r>
                      <a:r>
                        <a:rPr lang="en-US" sz="900" kern="0">
                          <a:effectLst/>
                        </a:rPr>
                        <a:t>(13:30</a:t>
                      </a:r>
                      <a:r>
                        <a:rPr lang="zh-TW" sz="900" kern="0">
                          <a:effectLst/>
                        </a:rPr>
                        <a:t>風雨操場</a:t>
                      </a:r>
                      <a:r>
                        <a:rPr lang="en-US" sz="900" kern="0">
                          <a:effectLst/>
                        </a:rPr>
                        <a:t>)</a:t>
                      </a:r>
                      <a:endParaRPr lang="zh-TW" sz="900" kern="10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3.9</a:t>
                      </a:r>
                      <a:r>
                        <a:rPr lang="zh-TW" sz="900" kern="0">
                          <a:effectLst/>
                        </a:rPr>
                        <a:t>年級班級活動、成果展、攤位巡禮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1335384831"/>
                  </a:ext>
                </a:extLst>
              </a:tr>
              <a:tr h="471524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13:50~14:30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1.8</a:t>
                      </a:r>
                      <a:r>
                        <a:rPr lang="zh-TW" sz="900" kern="0" dirty="0">
                          <a:effectLst/>
                        </a:rPr>
                        <a:t>年級大隊接力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2.7</a:t>
                      </a:r>
                      <a:r>
                        <a:rPr lang="zh-TW" sz="900" kern="0" dirty="0">
                          <a:effectLst/>
                        </a:rPr>
                        <a:t>年級觀賞比賽</a:t>
                      </a:r>
                      <a:r>
                        <a:rPr lang="en-US" sz="900" kern="0" dirty="0">
                          <a:effectLst/>
                        </a:rPr>
                        <a:t>(</a:t>
                      </a:r>
                      <a:r>
                        <a:rPr lang="zh-TW" sz="900" kern="0" dirty="0">
                          <a:effectLst/>
                        </a:rPr>
                        <a:t>在籃球場休息區</a:t>
                      </a:r>
                      <a:r>
                        <a:rPr lang="en-US" sz="900" kern="0" dirty="0">
                          <a:effectLst/>
                        </a:rPr>
                        <a:t>)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3.9</a:t>
                      </a:r>
                      <a:r>
                        <a:rPr lang="zh-TW" sz="900" kern="0" dirty="0">
                          <a:effectLst/>
                        </a:rPr>
                        <a:t>年級大隊接力檢錄</a:t>
                      </a:r>
                      <a:r>
                        <a:rPr lang="en-US" sz="900" kern="0" dirty="0">
                          <a:effectLst/>
                        </a:rPr>
                        <a:t>(14:10</a:t>
                      </a:r>
                      <a:r>
                        <a:rPr lang="zh-TW" sz="900" kern="0" dirty="0">
                          <a:effectLst/>
                        </a:rPr>
                        <a:t>風雨操場</a:t>
                      </a:r>
                      <a:r>
                        <a:rPr lang="en-US" sz="900" kern="0" dirty="0">
                          <a:effectLst/>
                        </a:rPr>
                        <a:t>)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3233945542"/>
                  </a:ext>
                </a:extLst>
              </a:tr>
              <a:tr h="314350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14:30~15:10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9</a:t>
                      </a:r>
                      <a:r>
                        <a:rPr lang="zh-TW" sz="900" kern="0">
                          <a:effectLst/>
                        </a:rPr>
                        <a:t>年級大隊接力</a:t>
                      </a:r>
                      <a:endParaRPr lang="zh-TW" sz="900" kern="100">
                        <a:effectLst/>
                      </a:endParaRPr>
                    </a:p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7</a:t>
                      </a:r>
                      <a:r>
                        <a:rPr lang="zh-TW" sz="900" kern="0">
                          <a:effectLst/>
                        </a:rPr>
                        <a:t>、</a:t>
                      </a:r>
                      <a:r>
                        <a:rPr lang="en-US" sz="900" kern="0">
                          <a:effectLst/>
                        </a:rPr>
                        <a:t>8</a:t>
                      </a:r>
                      <a:r>
                        <a:rPr lang="zh-TW" sz="900" kern="0">
                          <a:effectLst/>
                        </a:rPr>
                        <a:t>年級觀賞比賽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4265312747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15:10~15:20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環境整理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782659315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15:20~15:30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集合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3679190352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15:30~15:45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閉幕式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1630040012"/>
                  </a:ext>
                </a:extLst>
              </a:tr>
              <a:tr h="157175"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15:45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tc>
                  <a:txBody>
                    <a:bodyPr/>
                    <a:lstStyle/>
                    <a:p>
                      <a:pPr marR="24130" fontAlgn="base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effectLst/>
                        </a:rPr>
                        <a:t>賦歸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4206" marR="24206" marT="0" marB="0" anchor="ctr"/>
                </a:tc>
                <a:extLst>
                  <a:ext uri="{0D108BD9-81ED-4DB2-BD59-A6C34878D82A}">
                    <a16:rowId xmlns:a16="http://schemas.microsoft.com/office/drawing/2014/main" val="3803262967"/>
                  </a:ext>
                </a:extLst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體育組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5623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5876" y="698269"/>
            <a:ext cx="7543800" cy="2057400"/>
          </a:xfrm>
        </p:spPr>
        <p:txBody>
          <a:bodyPr/>
          <a:lstStyle/>
          <a:p>
            <a:r>
              <a:rPr lang="zh-TW" altLang="en-US" dirty="0" smtClean="0"/>
              <a:t>校慶運動會相關流程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雨天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775176"/>
              </p:ext>
            </p:extLst>
          </p:nvPr>
        </p:nvGraphicFramePr>
        <p:xfrm>
          <a:off x="3489720" y="1539934"/>
          <a:ext cx="4633894" cy="4841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5257">
                  <a:extLst>
                    <a:ext uri="{9D8B030D-6E8A-4147-A177-3AD203B41FA5}">
                      <a16:colId xmlns:a16="http://schemas.microsoft.com/office/drawing/2014/main" val="3662629331"/>
                    </a:ext>
                  </a:extLst>
                </a:gridCol>
                <a:gridCol w="3748637">
                  <a:extLst>
                    <a:ext uri="{9D8B030D-6E8A-4147-A177-3AD203B41FA5}">
                      <a16:colId xmlns:a16="http://schemas.microsoft.com/office/drawing/2014/main" val="1487312269"/>
                    </a:ext>
                  </a:extLst>
                </a:gridCol>
              </a:tblGrid>
              <a:tr h="165564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07:50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典禮開始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2228819979"/>
                  </a:ext>
                </a:extLst>
              </a:tr>
              <a:tr h="172236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07:50~09:00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七年級創意進場秀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1791832172"/>
                  </a:ext>
                </a:extLst>
              </a:tr>
              <a:tr h="331129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09:00~10:15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慶祝大會</a:t>
                      </a: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100">
                          <a:effectLst/>
                        </a:rPr>
                        <a:t>九年級</a:t>
                      </a:r>
                      <a:r>
                        <a:rPr lang="en-US" sz="900" kern="100">
                          <a:effectLst/>
                        </a:rPr>
                        <a:t>(</a:t>
                      </a:r>
                      <a:r>
                        <a:rPr lang="zh-TW" sz="900" kern="100">
                          <a:effectLst/>
                        </a:rPr>
                        <a:t>班級活動，攤位不開放</a:t>
                      </a:r>
                      <a:r>
                        <a:rPr lang="en-US" sz="900" kern="100">
                          <a:effectLst/>
                        </a:rPr>
                        <a:t>)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3217044539"/>
                  </a:ext>
                </a:extLst>
              </a:tr>
              <a:tr h="496693">
                <a:tc>
                  <a:txBody>
                    <a:bodyPr/>
                    <a:lstStyle/>
                    <a:p>
                      <a:pPr marL="10795" marR="24130" indent="-12065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10:15~10:20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1.</a:t>
                      </a:r>
                      <a:r>
                        <a:rPr lang="zh-TW" sz="900" kern="100">
                          <a:effectLst/>
                        </a:rPr>
                        <a:t>學生退場</a:t>
                      </a: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2.</a:t>
                      </a:r>
                      <a:r>
                        <a:rPr lang="zh-TW" sz="900" kern="100">
                          <a:effectLst/>
                        </a:rPr>
                        <a:t>教職員工暨家長趣味競賽</a:t>
                      </a: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</a:rPr>
                        <a:t>  </a:t>
                      </a:r>
                      <a:r>
                        <a:rPr lang="zh-TW" sz="900" kern="100">
                          <a:effectLst/>
                        </a:rPr>
                        <a:t>檢錄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3733772204"/>
                  </a:ext>
                </a:extLst>
              </a:tr>
              <a:tr h="662257">
                <a:tc>
                  <a:txBody>
                    <a:bodyPr/>
                    <a:lstStyle/>
                    <a:p>
                      <a:pPr marL="10795" marR="24130" indent="-12065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10:20~10:40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1.</a:t>
                      </a:r>
                      <a:r>
                        <a:rPr lang="zh-TW" sz="900" kern="0">
                          <a:effectLst/>
                        </a:rPr>
                        <a:t>教職員工暨家長趣味競賽</a:t>
                      </a:r>
                      <a:endParaRPr lang="zh-TW" sz="900" kern="10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2.9</a:t>
                      </a:r>
                      <a:r>
                        <a:rPr lang="zh-TW" sz="900" kern="0">
                          <a:effectLst/>
                        </a:rPr>
                        <a:t>年級趣味競賽檢錄</a:t>
                      </a:r>
                      <a:r>
                        <a:rPr lang="en-US" sz="900" kern="0">
                          <a:effectLst/>
                        </a:rPr>
                        <a:t>(</a:t>
                      </a:r>
                      <a:r>
                        <a:rPr lang="zh-TW" sz="900" kern="0">
                          <a:effectLst/>
                        </a:rPr>
                        <a:t>司令台</a:t>
                      </a:r>
                      <a:r>
                        <a:rPr lang="en-US" sz="900" kern="0">
                          <a:effectLst/>
                        </a:rPr>
                        <a:t>)</a:t>
                      </a:r>
                      <a:endParaRPr lang="zh-TW" sz="900" kern="10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3.8</a:t>
                      </a:r>
                      <a:r>
                        <a:rPr lang="zh-TW" sz="900" kern="0">
                          <a:effectLst/>
                        </a:rPr>
                        <a:t>年級成果展、攤位巡禮</a:t>
                      </a:r>
                      <a:endParaRPr lang="zh-TW" sz="900" kern="10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4.7</a:t>
                      </a:r>
                      <a:r>
                        <a:rPr lang="zh-TW" sz="900" kern="0">
                          <a:effectLst/>
                        </a:rPr>
                        <a:t>年級班級活動宣導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4021806676"/>
                  </a:ext>
                </a:extLst>
              </a:tr>
              <a:tr h="1158950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10:40~12:00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1.9</a:t>
                      </a:r>
                      <a:r>
                        <a:rPr lang="zh-TW" sz="900" kern="0" dirty="0">
                          <a:effectLst/>
                        </a:rPr>
                        <a:t>年級趣味競賽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2.(10:40~11:05)</a:t>
                      </a:r>
                      <a:endParaRPr lang="zh-TW" sz="900" kern="100" dirty="0">
                        <a:effectLst/>
                      </a:endParaRPr>
                    </a:p>
                    <a:p>
                      <a:pPr marL="228600"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8</a:t>
                      </a:r>
                      <a:r>
                        <a:rPr lang="zh-TW" sz="900" kern="0" dirty="0">
                          <a:effectLst/>
                        </a:rPr>
                        <a:t>年級成果展、攤位巡禮</a:t>
                      </a:r>
                      <a:endParaRPr lang="zh-TW" sz="900" kern="100" dirty="0">
                        <a:effectLst/>
                      </a:endParaRPr>
                    </a:p>
                    <a:p>
                      <a:pPr marL="228600"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7</a:t>
                      </a:r>
                      <a:r>
                        <a:rPr lang="zh-TW" sz="900" kern="0" dirty="0">
                          <a:effectLst/>
                        </a:rPr>
                        <a:t>年級班級宣導活動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3.(11:05~11:50)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   8</a:t>
                      </a:r>
                      <a:r>
                        <a:rPr lang="zh-TW" sz="900" kern="0" dirty="0">
                          <a:effectLst/>
                        </a:rPr>
                        <a:t>年級班級宣導活動</a:t>
                      </a:r>
                      <a:endParaRPr lang="zh-TW" sz="900" kern="100" dirty="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   7</a:t>
                      </a:r>
                      <a:r>
                        <a:rPr lang="zh-TW" sz="900" kern="0" dirty="0">
                          <a:effectLst/>
                        </a:rPr>
                        <a:t>年級成果展、攤位巡禮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1916606781"/>
                  </a:ext>
                </a:extLst>
              </a:tr>
              <a:tr h="172236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12:00~13:00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用餐、午休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1332817730"/>
                  </a:ext>
                </a:extLst>
              </a:tr>
              <a:tr h="172236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13:00~13:10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1.8</a:t>
                      </a:r>
                      <a:r>
                        <a:rPr lang="zh-TW" sz="900" kern="0">
                          <a:effectLst/>
                        </a:rPr>
                        <a:t>年級趣味競賽檢錄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925433735"/>
                  </a:ext>
                </a:extLst>
              </a:tr>
              <a:tr h="496693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13:10~14:10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1.8</a:t>
                      </a:r>
                      <a:r>
                        <a:rPr lang="zh-TW" sz="900" kern="0">
                          <a:effectLst/>
                        </a:rPr>
                        <a:t>年級趣味競賽</a:t>
                      </a:r>
                      <a:endParaRPr lang="zh-TW" sz="900" kern="10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2.7</a:t>
                      </a:r>
                      <a:r>
                        <a:rPr lang="zh-TW" sz="900" kern="0">
                          <a:effectLst/>
                        </a:rPr>
                        <a:t>年級班級活動趣味競賽檢錄</a:t>
                      </a:r>
                      <a:r>
                        <a:rPr lang="en-US" sz="900" kern="0">
                          <a:effectLst/>
                        </a:rPr>
                        <a:t>(13:50</a:t>
                      </a:r>
                      <a:r>
                        <a:rPr lang="zh-TW" sz="900" kern="0">
                          <a:effectLst/>
                        </a:rPr>
                        <a:t>司令台</a:t>
                      </a:r>
                      <a:r>
                        <a:rPr lang="en-US" sz="900" kern="0">
                          <a:effectLst/>
                        </a:rPr>
                        <a:t>)</a:t>
                      </a:r>
                      <a:endParaRPr lang="zh-TW" sz="900" kern="10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3.9</a:t>
                      </a:r>
                      <a:r>
                        <a:rPr lang="zh-TW" sz="900" kern="0">
                          <a:effectLst/>
                        </a:rPr>
                        <a:t>年級班級活動、成果展、攤位巡禮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217967429"/>
                  </a:ext>
                </a:extLst>
              </a:tr>
              <a:tr h="331129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14:10~15:10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1.7</a:t>
                      </a:r>
                      <a:r>
                        <a:rPr lang="zh-TW" sz="900" kern="0">
                          <a:effectLst/>
                        </a:rPr>
                        <a:t>年級趣味競賽</a:t>
                      </a:r>
                      <a:endParaRPr lang="zh-TW" sz="900" kern="100">
                        <a:effectLst/>
                      </a:endParaRPr>
                    </a:p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2.8.9</a:t>
                      </a:r>
                      <a:r>
                        <a:rPr lang="zh-TW" sz="900" kern="0">
                          <a:effectLst/>
                        </a:rPr>
                        <a:t>年級班級活動、成果展、攤位巡禮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3118721973"/>
                  </a:ext>
                </a:extLst>
              </a:tr>
              <a:tr h="172236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15:10~15:25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環境整潔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521353175"/>
                  </a:ext>
                </a:extLst>
              </a:tr>
              <a:tr h="172236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15:25~15:30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集合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890255385"/>
                  </a:ext>
                </a:extLst>
              </a:tr>
              <a:tr h="172236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15:30~15:45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0">
                          <a:effectLst/>
                        </a:rPr>
                        <a:t>閉幕式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3996533829"/>
                  </a:ext>
                </a:extLst>
              </a:tr>
              <a:tr h="165564"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15:45</a:t>
                      </a:r>
                      <a:endParaRPr lang="zh-TW" sz="9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tc>
                  <a:txBody>
                    <a:bodyPr/>
                    <a:lstStyle/>
                    <a:p>
                      <a:pPr marR="24130" algn="l" fontAlgn="base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effectLst/>
                        </a:rPr>
                        <a:t>賦歸</a:t>
                      </a:r>
                      <a:endParaRPr lang="zh-TW" sz="9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6754" marR="26754" marT="0" marB="0" anchor="ctr"/>
                </a:tc>
                <a:extLst>
                  <a:ext uri="{0D108BD9-81ED-4DB2-BD59-A6C34878D82A}">
                    <a16:rowId xmlns:a16="http://schemas.microsoft.com/office/drawing/2014/main" val="1338212794"/>
                  </a:ext>
                </a:extLst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體育組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7262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3160" y="1371600"/>
            <a:ext cx="7543800" cy="5334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教職員工趣味競賽</a:t>
            </a:r>
            <a:r>
              <a:rPr lang="zh-TW" altLang="en-US" dirty="0" smtClean="0"/>
              <a:t>辦法</a:t>
            </a:r>
            <a:endParaRPr lang="zh-TW" altLang="en-US" dirty="0"/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921106" y="1832328"/>
            <a:ext cx="6572249" cy="339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indent="571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28625" defTabSz="685800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比賽辦法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endParaRPr lang="en-US" altLang="zh-TW" dirty="0"/>
          </a:p>
          <a:p>
            <a:pPr indent="428625" defTabSz="685800"/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(1)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比賽距離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全程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公尺。</a:t>
            </a:r>
            <a:endParaRPr lang="zh-TW" altLang="en-US" dirty="0"/>
          </a:p>
          <a:p>
            <a:pPr indent="428625" defTabSz="68580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比賽用具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藍白拖鞋、椅子、接力繩。</a:t>
            </a:r>
            <a:endParaRPr lang="zh-TW" altLang="en-US" dirty="0"/>
          </a:p>
          <a:p>
            <a:pPr indent="428625" defTabSz="68580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比賽場次：計時決賽。</a:t>
            </a:r>
            <a:endParaRPr lang="zh-TW" altLang="en-US" dirty="0"/>
          </a:p>
          <a:p>
            <a:pPr indent="428625" defTabSz="68580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比賽規則：由第一棒先開始跑步至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公尺處，將藍白拖  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428625" defTabSz="685800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鞋拿至胸口向上拋出落地後，完成聖杯者方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428625" defTabSz="685800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可跑回起點處交由下一棒。先完成十位參賽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428625" defTabSz="685800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者並回到終點者為優勝。</a:t>
            </a:r>
            <a:endParaRPr lang="zh-TW" altLang="en-US" dirty="0"/>
          </a:p>
          <a:p>
            <a:pPr indent="428625" defTabSz="68580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請於校慶慶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祝典禮後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至風雨操場進行檢錄。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428625" defTabSz="685800"/>
            <a:endParaRPr lang="zh-TW" altLang="en-US" dirty="0"/>
          </a:p>
          <a:p>
            <a:pPr indent="428625" defTabSz="68580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聖杯的考驗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            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起點</a:t>
            </a:r>
            <a:endParaRPr lang="zh-TW" altLang="en-US" dirty="0"/>
          </a:p>
          <a:p>
            <a:pPr indent="428625" defTabSz="685800"/>
            <a:endParaRPr lang="zh-TW" altLang="en-US" dirty="0"/>
          </a:p>
        </p:txBody>
      </p:sp>
      <p:grpSp>
        <p:nvGrpSpPr>
          <p:cNvPr id="21" name="群組 20"/>
          <p:cNvGrpSpPr>
            <a:grpSpLocks/>
          </p:cNvGrpSpPr>
          <p:nvPr/>
        </p:nvGrpSpPr>
        <p:grpSpPr bwMode="auto">
          <a:xfrm>
            <a:off x="2642987" y="4912906"/>
            <a:ext cx="3128486" cy="625316"/>
            <a:chOff x="1965" y="2505"/>
            <a:chExt cx="6690" cy="1680"/>
          </a:xfrm>
        </p:grpSpPr>
        <p:sp>
          <p:nvSpPr>
            <p:cNvPr id="22" name="AutoShape 3"/>
            <p:cNvSpPr>
              <a:spLocks noChangeArrowheads="1"/>
            </p:cNvSpPr>
            <p:nvPr/>
          </p:nvSpPr>
          <p:spPr bwMode="auto">
            <a:xfrm>
              <a:off x="1965" y="2595"/>
              <a:ext cx="495" cy="97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cxnSp>
          <p:nvCxnSpPr>
            <p:cNvPr id="23" name="AutoShape 4"/>
            <p:cNvCxnSpPr>
              <a:cxnSpLocks noChangeShapeType="1"/>
            </p:cNvCxnSpPr>
            <p:nvPr/>
          </p:nvCxnSpPr>
          <p:spPr bwMode="auto">
            <a:xfrm>
              <a:off x="8655" y="2505"/>
              <a:ext cx="0" cy="106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24" name="AutoShape 5"/>
            <p:cNvSpPr>
              <a:spLocks noChangeArrowheads="1"/>
            </p:cNvSpPr>
            <p:nvPr/>
          </p:nvSpPr>
          <p:spPr bwMode="auto">
            <a:xfrm>
              <a:off x="7515" y="2700"/>
              <a:ext cx="885" cy="210"/>
            </a:xfrm>
            <a:prstGeom prst="leftArrow">
              <a:avLst>
                <a:gd name="adj1" fmla="val 50000"/>
                <a:gd name="adj2" fmla="val 10535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25" name="AutoShape 6"/>
            <p:cNvSpPr>
              <a:spLocks noChangeArrowheads="1"/>
            </p:cNvSpPr>
            <p:nvPr/>
          </p:nvSpPr>
          <p:spPr bwMode="auto">
            <a:xfrm>
              <a:off x="5835" y="2730"/>
              <a:ext cx="885" cy="210"/>
            </a:xfrm>
            <a:prstGeom prst="leftArrow">
              <a:avLst>
                <a:gd name="adj1" fmla="val 50000"/>
                <a:gd name="adj2" fmla="val 10535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26" name="AutoShape 7"/>
            <p:cNvSpPr>
              <a:spLocks noChangeArrowheads="1"/>
            </p:cNvSpPr>
            <p:nvPr/>
          </p:nvSpPr>
          <p:spPr bwMode="auto">
            <a:xfrm>
              <a:off x="4365" y="2730"/>
              <a:ext cx="885" cy="210"/>
            </a:xfrm>
            <a:prstGeom prst="leftArrow">
              <a:avLst>
                <a:gd name="adj1" fmla="val 50000"/>
                <a:gd name="adj2" fmla="val 10535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27" name="AutoShape 8"/>
            <p:cNvSpPr>
              <a:spLocks noChangeArrowheads="1"/>
            </p:cNvSpPr>
            <p:nvPr/>
          </p:nvSpPr>
          <p:spPr bwMode="auto">
            <a:xfrm>
              <a:off x="2835" y="2715"/>
              <a:ext cx="885" cy="210"/>
            </a:xfrm>
            <a:prstGeom prst="leftArrow">
              <a:avLst>
                <a:gd name="adj1" fmla="val 50000"/>
                <a:gd name="adj2" fmla="val 10535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28" name="AutoShape 9"/>
            <p:cNvSpPr>
              <a:spLocks noChangeArrowheads="1"/>
            </p:cNvSpPr>
            <p:nvPr/>
          </p:nvSpPr>
          <p:spPr bwMode="auto">
            <a:xfrm>
              <a:off x="2910" y="3210"/>
              <a:ext cx="810" cy="240"/>
            </a:xfrm>
            <a:prstGeom prst="rightArrow">
              <a:avLst>
                <a:gd name="adj1" fmla="val 50000"/>
                <a:gd name="adj2" fmla="val 843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29" name="AutoShape 10"/>
            <p:cNvSpPr>
              <a:spLocks noChangeArrowheads="1"/>
            </p:cNvSpPr>
            <p:nvPr/>
          </p:nvSpPr>
          <p:spPr bwMode="auto">
            <a:xfrm>
              <a:off x="4365" y="3225"/>
              <a:ext cx="810" cy="240"/>
            </a:xfrm>
            <a:prstGeom prst="rightArrow">
              <a:avLst>
                <a:gd name="adj1" fmla="val 50000"/>
                <a:gd name="adj2" fmla="val 843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30" name="AutoShape 11"/>
            <p:cNvSpPr>
              <a:spLocks noChangeArrowheads="1"/>
            </p:cNvSpPr>
            <p:nvPr/>
          </p:nvSpPr>
          <p:spPr bwMode="auto">
            <a:xfrm>
              <a:off x="5910" y="3210"/>
              <a:ext cx="810" cy="240"/>
            </a:xfrm>
            <a:prstGeom prst="rightArrow">
              <a:avLst>
                <a:gd name="adj1" fmla="val 50000"/>
                <a:gd name="adj2" fmla="val 843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sp>
          <p:nvSpPr>
            <p:cNvPr id="31" name="AutoShape 12"/>
            <p:cNvSpPr>
              <a:spLocks noChangeArrowheads="1"/>
            </p:cNvSpPr>
            <p:nvPr/>
          </p:nvSpPr>
          <p:spPr bwMode="auto">
            <a:xfrm>
              <a:off x="7605" y="3135"/>
              <a:ext cx="810" cy="240"/>
            </a:xfrm>
            <a:prstGeom prst="rightArrow">
              <a:avLst>
                <a:gd name="adj1" fmla="val 50000"/>
                <a:gd name="adj2" fmla="val 843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endParaRPr lang="zh-TW" altLang="en-US" sz="1350"/>
            </a:p>
          </p:txBody>
        </p:sp>
        <p:cxnSp>
          <p:nvCxnSpPr>
            <p:cNvPr id="32" name="AutoShape 13"/>
            <p:cNvCxnSpPr>
              <a:cxnSpLocks noChangeShapeType="1"/>
            </p:cNvCxnSpPr>
            <p:nvPr/>
          </p:nvCxnSpPr>
          <p:spPr bwMode="auto">
            <a:xfrm>
              <a:off x="2085" y="3690"/>
              <a:ext cx="1" cy="4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14"/>
            <p:cNvCxnSpPr>
              <a:cxnSpLocks noChangeShapeType="1"/>
            </p:cNvCxnSpPr>
            <p:nvPr/>
          </p:nvCxnSpPr>
          <p:spPr bwMode="auto">
            <a:xfrm>
              <a:off x="2085" y="3990"/>
              <a:ext cx="657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15"/>
            <p:cNvCxnSpPr>
              <a:cxnSpLocks noChangeShapeType="1"/>
            </p:cNvCxnSpPr>
            <p:nvPr/>
          </p:nvCxnSpPr>
          <p:spPr bwMode="auto">
            <a:xfrm>
              <a:off x="8655" y="3690"/>
              <a:ext cx="0" cy="4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146051" y="25666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sp>
        <p:nvSpPr>
          <p:cNvPr id="19" name="文字方塊 18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體育組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637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07504" y="1029412"/>
            <a:ext cx="89289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  <a:buFont typeface="Wingdings" pitchFamily="2" charset="2"/>
              <a:buChar char="l"/>
            </a:pPr>
            <a:endParaRPr lang="en-US" altLang="zh-TW" b="1" dirty="0">
              <a:solidFill>
                <a:srgbClr val="0000FF"/>
              </a:solidFill>
              <a:latin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48" y="77482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建議事項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95536" y="122898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運動會相關人員記嘉獎 </a:t>
            </a:r>
            <a:endParaRPr lang="en-US" altLang="zh-TW" sz="36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</a:t>
            </a:r>
            <a:r>
              <a:rPr lang="en-US" altLang="zh-TW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(</a:t>
            </a:r>
            <a:r>
              <a:rPr lang="zh-TW" altLang="en-US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導師、體育老師、校護</a:t>
            </a:r>
            <a:r>
              <a:rPr lang="en-US" altLang="zh-TW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)</a:t>
            </a:r>
            <a:endParaRPr lang="zh-TW" altLang="en-US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11560" y="2924944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經</a:t>
            </a:r>
            <a:r>
              <a:rPr lang="zh-TW" altLang="en-US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徵詢人事主任</a:t>
            </a:r>
            <a:r>
              <a:rPr lang="en-US" altLang="zh-TW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:</a:t>
            </a:r>
          </a:p>
          <a:p>
            <a:r>
              <a:rPr lang="zh-TW" altLang="en-US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校慶運動會記嘉獎人員以工作人員</a:t>
            </a:r>
            <a:r>
              <a:rPr lang="en-US" altLang="zh-TW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12</a:t>
            </a:r>
            <a:r>
              <a:rPr lang="zh-TW" altLang="en-US" sz="36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人為限。</a:t>
            </a:r>
            <a:endParaRPr lang="zh-TW" altLang="en-US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844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036150" y="1144201"/>
            <a:ext cx="7572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cs typeface="Times New Roman" panose="02020603050405020304" pitchFamily="18" charset="0"/>
              </a:rPr>
              <a:t>107</a:t>
            </a:r>
            <a:r>
              <a:rPr lang="zh-TW" altLang="zh-TW" sz="2400" dirty="0">
                <a:ea typeface="標楷體" panose="03000509000000000000" pitchFamily="65" charset="-120"/>
                <a:cs typeface="Times New Roman" panose="02020603050405020304" pitchFamily="18" charset="0"/>
              </a:rPr>
              <a:t>學年度</a:t>
            </a:r>
            <a:r>
              <a:rPr lang="en-US" altLang="zh-TW" sz="2400" dirty="0"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zh-TW" sz="2400" dirty="0">
                <a:ea typeface="標楷體" panose="03000509000000000000" pitchFamily="65" charset="-120"/>
                <a:cs typeface="Times New Roman" panose="02020603050405020304" pitchFamily="18" charset="0"/>
              </a:rPr>
              <a:t>年級班際跳繩擂台賽分組表位置圖及流程圖</a:t>
            </a:r>
            <a:endParaRPr lang="zh-TW" altLang="en-US" sz="2400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/>
          </p:nvPr>
        </p:nvGraphicFramePr>
        <p:xfrm>
          <a:off x="261145" y="2061012"/>
          <a:ext cx="3983830" cy="259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6766">
                  <a:extLst>
                    <a:ext uri="{9D8B030D-6E8A-4147-A177-3AD203B41FA5}">
                      <a16:colId xmlns:a16="http://schemas.microsoft.com/office/drawing/2014/main" val="3908308913"/>
                    </a:ext>
                  </a:extLst>
                </a:gridCol>
                <a:gridCol w="796766">
                  <a:extLst>
                    <a:ext uri="{9D8B030D-6E8A-4147-A177-3AD203B41FA5}">
                      <a16:colId xmlns:a16="http://schemas.microsoft.com/office/drawing/2014/main" val="3700907654"/>
                    </a:ext>
                  </a:extLst>
                </a:gridCol>
                <a:gridCol w="796766">
                  <a:extLst>
                    <a:ext uri="{9D8B030D-6E8A-4147-A177-3AD203B41FA5}">
                      <a16:colId xmlns:a16="http://schemas.microsoft.com/office/drawing/2014/main" val="2198954005"/>
                    </a:ext>
                  </a:extLst>
                </a:gridCol>
                <a:gridCol w="796766">
                  <a:extLst>
                    <a:ext uri="{9D8B030D-6E8A-4147-A177-3AD203B41FA5}">
                      <a16:colId xmlns:a16="http://schemas.microsoft.com/office/drawing/2014/main" val="2037387551"/>
                    </a:ext>
                  </a:extLst>
                </a:gridCol>
                <a:gridCol w="796766">
                  <a:extLst>
                    <a:ext uri="{9D8B030D-6E8A-4147-A177-3AD203B41FA5}">
                      <a16:colId xmlns:a16="http://schemas.microsoft.com/office/drawing/2014/main" val="212414738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第一隊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第二隊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第三隊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第四隊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1014284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第一組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718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706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717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715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1893118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第二組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701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708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714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712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5949447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第三組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723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711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709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4552079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第五隊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 dirty="0">
                          <a:effectLst/>
                        </a:rPr>
                        <a:t>第六隊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第七隊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第八隊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7701322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第一組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716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721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719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705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53097453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第二組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713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702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707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703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66700092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TW" sz="1100" kern="100">
                          <a:effectLst/>
                        </a:rPr>
                        <a:t>第三組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704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>
                          <a:effectLst/>
                        </a:rPr>
                        <a:t>722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720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374887255"/>
                  </a:ext>
                </a:extLst>
              </a:tr>
            </a:tbl>
          </a:graphicData>
        </a:graphic>
      </p:graphicFrame>
      <p:graphicFrame>
        <p:nvGraphicFramePr>
          <p:cNvPr id="13" name="表格 12"/>
          <p:cNvGraphicFramePr>
            <a:graphicFrameLocks noGrp="1"/>
          </p:cNvGraphicFramePr>
          <p:nvPr>
            <p:extLst/>
          </p:nvPr>
        </p:nvGraphicFramePr>
        <p:xfrm>
          <a:off x="4516994" y="1812726"/>
          <a:ext cx="4366657" cy="364500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969407">
                  <a:extLst>
                    <a:ext uri="{9D8B030D-6E8A-4147-A177-3AD203B41FA5}">
                      <a16:colId xmlns:a16="http://schemas.microsoft.com/office/drawing/2014/main" val="833472559"/>
                    </a:ext>
                  </a:extLst>
                </a:gridCol>
                <a:gridCol w="1682750">
                  <a:extLst>
                    <a:ext uri="{9D8B030D-6E8A-4147-A177-3AD203B41FA5}">
                      <a16:colId xmlns:a16="http://schemas.microsoft.com/office/drawing/2014/main" val="13407253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846050513"/>
                    </a:ext>
                  </a:extLst>
                </a:gridCol>
              </a:tblGrid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時間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活動內容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地點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189872272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07:30~07:50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場地布置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r>
                        <a:rPr lang="en-US" sz="1100" kern="100">
                          <a:effectLst/>
                        </a:rPr>
                        <a:t>/</a:t>
                      </a:r>
                      <a:r>
                        <a:rPr lang="zh-TW" sz="1100" kern="100">
                          <a:effectLst/>
                        </a:rPr>
                        <a:t>司令台</a:t>
                      </a:r>
                      <a:r>
                        <a:rPr lang="en-US" sz="1100" kern="100">
                          <a:effectLst/>
                        </a:rPr>
                        <a:t>(</a:t>
                      </a:r>
                      <a:r>
                        <a:rPr lang="zh-TW" sz="1100" kern="100">
                          <a:effectLst/>
                        </a:rPr>
                        <a:t>檢錄組</a:t>
                      </a:r>
                      <a:r>
                        <a:rPr lang="en-US" sz="1100" kern="100">
                          <a:effectLst/>
                        </a:rPr>
                        <a:t>)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813288956"/>
                  </a:ext>
                </a:extLst>
              </a:tr>
              <a:tr h="243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07:50~08:00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第一組檢錄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587975776"/>
                  </a:ext>
                </a:extLst>
              </a:tr>
              <a:tr h="243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第二組檢錄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司令台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232593245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08:00~08:02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第一組熱身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537059474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08:02~08:10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第一組比賽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712511002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08:10~08:20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第一組退場</a:t>
                      </a:r>
                      <a:r>
                        <a:rPr lang="en-US" sz="1100" kern="100" dirty="0">
                          <a:effectLst/>
                        </a:rPr>
                        <a:t>/</a:t>
                      </a:r>
                      <a:r>
                        <a:rPr lang="zh-TW" sz="1100" kern="100" dirty="0">
                          <a:effectLst/>
                        </a:rPr>
                        <a:t>第二組進場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664188257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08:20~08:22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第二組熱身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839867038"/>
                  </a:ext>
                </a:extLst>
              </a:tr>
              <a:tr h="243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08:22~08:30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第二組比賽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185304542"/>
                  </a:ext>
                </a:extLst>
              </a:tr>
              <a:tr h="243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第三組檢錄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司令台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001350448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08:30~08:40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第二組退場</a:t>
                      </a:r>
                      <a:r>
                        <a:rPr lang="en-US" sz="1100" kern="100" dirty="0">
                          <a:effectLst/>
                        </a:rPr>
                        <a:t>/</a:t>
                      </a:r>
                      <a:r>
                        <a:rPr lang="zh-TW" sz="1100" kern="100" dirty="0">
                          <a:effectLst/>
                        </a:rPr>
                        <a:t>第三組進場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風雨操場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725965376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08:40~08:42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第三組熱身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風雨操場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386118545"/>
                  </a:ext>
                </a:extLst>
              </a:tr>
              <a:tr h="2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08:42~08:50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第三組比賽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風雨操場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081733147"/>
                  </a:ext>
                </a:extLst>
              </a:tr>
              <a:tr h="243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08:50~09:00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第三組退場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風雨操場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82284065"/>
                  </a:ext>
                </a:extLst>
              </a:tr>
              <a:tr h="243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</a:rPr>
                        <a:t>成績計算</a:t>
                      </a:r>
                      <a:r>
                        <a:rPr lang="en-US" sz="1100" kern="100">
                          <a:effectLst/>
                        </a:rPr>
                        <a:t>/</a:t>
                      </a:r>
                      <a:r>
                        <a:rPr lang="zh-TW" sz="1100" kern="100">
                          <a:effectLst/>
                        </a:rPr>
                        <a:t>裁判會議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</a:rPr>
                        <a:t>體育辦公室</a:t>
                      </a:r>
                      <a:endParaRPr lang="zh-TW" sz="1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815110911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體育組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251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3160" y="1371600"/>
            <a:ext cx="7543800" cy="628650"/>
          </a:xfrm>
        </p:spPr>
        <p:txBody>
          <a:bodyPr/>
          <a:lstStyle/>
          <a:p>
            <a:r>
              <a:rPr lang="en-US" altLang="zh-TW" dirty="0"/>
              <a:t>107</a:t>
            </a:r>
            <a:r>
              <a:rPr lang="zh-TW" altLang="zh-TW" dirty="0"/>
              <a:t>學年度三對三籃球比賽成績公告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13159" y="2000250"/>
            <a:ext cx="4452541" cy="4021038"/>
          </a:xfrm>
        </p:spPr>
        <p:txBody>
          <a:bodyPr>
            <a:normAutofit/>
          </a:bodyPr>
          <a:lstStyle/>
          <a:p>
            <a:r>
              <a:rPr lang="zh-TW" altLang="zh-TW" b="1" dirty="0">
                <a:solidFill>
                  <a:schemeClr val="tx2"/>
                </a:solidFill>
              </a:rPr>
              <a:t>男子組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      </a:t>
            </a:r>
            <a:r>
              <a:rPr lang="zh-TW" altLang="zh-TW" dirty="0" smtClean="0">
                <a:solidFill>
                  <a:schemeClr val="tx1"/>
                </a:solidFill>
              </a:rPr>
              <a:t>冠軍</a:t>
            </a:r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smtClean="0">
                <a:solidFill>
                  <a:schemeClr val="tx1"/>
                </a:solidFill>
              </a:rPr>
              <a:t>808 </a:t>
            </a:r>
            <a:r>
              <a:rPr lang="zh-TW" altLang="zh-TW" dirty="0">
                <a:solidFill>
                  <a:schemeClr val="tx1"/>
                </a:solidFill>
              </a:rPr>
              <a:t>鄭又豪</a:t>
            </a:r>
            <a:r>
              <a:rPr lang="en-US" altLang="zh-TW" dirty="0">
                <a:solidFill>
                  <a:schemeClr val="tx1"/>
                </a:solidFill>
              </a:rPr>
              <a:t> 808</a:t>
            </a:r>
            <a:r>
              <a:rPr lang="zh-TW" altLang="zh-TW" dirty="0">
                <a:solidFill>
                  <a:schemeClr val="tx1"/>
                </a:solidFill>
              </a:rPr>
              <a:t>林煜瀚</a:t>
            </a:r>
            <a:r>
              <a:rPr lang="en-US" altLang="zh-TW" dirty="0">
                <a:solidFill>
                  <a:schemeClr val="tx1"/>
                </a:solidFill>
              </a:rPr>
              <a:t> 807</a:t>
            </a:r>
            <a:r>
              <a:rPr lang="zh-TW" altLang="zh-TW" dirty="0">
                <a:solidFill>
                  <a:schemeClr val="tx1"/>
                </a:solidFill>
              </a:rPr>
              <a:t>趙鈞湛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      </a:t>
            </a:r>
            <a:r>
              <a:rPr lang="zh-TW" altLang="zh-TW" dirty="0" smtClean="0">
                <a:solidFill>
                  <a:schemeClr val="tx1"/>
                </a:solidFill>
              </a:rPr>
              <a:t>亞軍</a:t>
            </a:r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smtClean="0">
                <a:solidFill>
                  <a:schemeClr val="tx1"/>
                </a:solidFill>
              </a:rPr>
              <a:t>813 </a:t>
            </a:r>
            <a:r>
              <a:rPr lang="zh-TW" altLang="zh-TW" dirty="0">
                <a:solidFill>
                  <a:schemeClr val="tx1"/>
                </a:solidFill>
              </a:rPr>
              <a:t>李睿峰</a:t>
            </a:r>
            <a:r>
              <a:rPr lang="en-US" altLang="zh-TW" dirty="0">
                <a:solidFill>
                  <a:schemeClr val="tx1"/>
                </a:solidFill>
              </a:rPr>
              <a:t> 809</a:t>
            </a:r>
            <a:r>
              <a:rPr lang="zh-TW" altLang="zh-TW" dirty="0">
                <a:solidFill>
                  <a:schemeClr val="tx1"/>
                </a:solidFill>
              </a:rPr>
              <a:t>宋汶祐</a:t>
            </a:r>
            <a:r>
              <a:rPr lang="en-US" altLang="zh-TW" dirty="0">
                <a:solidFill>
                  <a:schemeClr val="tx1"/>
                </a:solidFill>
              </a:rPr>
              <a:t> 814</a:t>
            </a:r>
            <a:r>
              <a:rPr lang="zh-TW" altLang="zh-TW" dirty="0">
                <a:solidFill>
                  <a:schemeClr val="tx1"/>
                </a:solidFill>
              </a:rPr>
              <a:t>吳浩瑋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      </a:t>
            </a:r>
            <a:r>
              <a:rPr lang="zh-TW" altLang="zh-TW" dirty="0" smtClean="0">
                <a:solidFill>
                  <a:schemeClr val="tx1"/>
                </a:solidFill>
              </a:rPr>
              <a:t>季軍</a:t>
            </a:r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smtClean="0">
                <a:solidFill>
                  <a:schemeClr val="tx1"/>
                </a:solidFill>
              </a:rPr>
              <a:t>814 </a:t>
            </a:r>
            <a:r>
              <a:rPr lang="zh-TW" altLang="zh-TW" dirty="0">
                <a:solidFill>
                  <a:schemeClr val="tx1"/>
                </a:solidFill>
              </a:rPr>
              <a:t>吳政瑯</a:t>
            </a:r>
            <a:r>
              <a:rPr lang="en-US" altLang="zh-TW" dirty="0">
                <a:solidFill>
                  <a:schemeClr val="tx1"/>
                </a:solidFill>
              </a:rPr>
              <a:t> 803</a:t>
            </a:r>
            <a:r>
              <a:rPr lang="zh-TW" altLang="zh-TW" dirty="0">
                <a:solidFill>
                  <a:schemeClr val="tx1"/>
                </a:solidFill>
              </a:rPr>
              <a:t>陳翰昇</a:t>
            </a:r>
            <a:r>
              <a:rPr lang="en-US" altLang="zh-TW" dirty="0">
                <a:solidFill>
                  <a:schemeClr val="tx1"/>
                </a:solidFill>
              </a:rPr>
              <a:t> 804</a:t>
            </a:r>
            <a:r>
              <a:rPr lang="zh-TW" altLang="zh-TW" dirty="0">
                <a:solidFill>
                  <a:schemeClr val="tx1"/>
                </a:solidFill>
              </a:rPr>
              <a:t>陳翰</a:t>
            </a:r>
            <a:r>
              <a:rPr lang="zh-TW" altLang="zh-TW" dirty="0" smtClean="0">
                <a:solidFill>
                  <a:schemeClr val="tx1"/>
                </a:solidFill>
              </a:rPr>
              <a:t>碩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zh-TW" sz="1575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女子組</a:t>
            </a:r>
          </a:p>
          <a:p>
            <a:r>
              <a:rPr lang="zh-TW" altLang="en-US" sz="1575" dirty="0">
                <a:solidFill>
                  <a:schemeClr val="tx1"/>
                </a:solidFill>
              </a:rPr>
              <a:t>    </a:t>
            </a:r>
            <a:r>
              <a:rPr lang="zh-TW" altLang="zh-TW" sz="1575" dirty="0">
                <a:solidFill>
                  <a:schemeClr val="tx1"/>
                </a:solidFill>
              </a:rPr>
              <a:t>冠軍</a:t>
            </a:r>
            <a:r>
              <a:rPr lang="zh-TW" altLang="en-US" sz="1575" dirty="0">
                <a:solidFill>
                  <a:schemeClr val="tx1"/>
                </a:solidFill>
              </a:rPr>
              <a:t>   </a:t>
            </a:r>
            <a:r>
              <a:rPr lang="en-US" altLang="zh-TW" sz="1575" dirty="0">
                <a:solidFill>
                  <a:schemeClr val="tx1"/>
                </a:solidFill>
              </a:rPr>
              <a:t>820 </a:t>
            </a:r>
            <a:r>
              <a:rPr lang="zh-TW" altLang="zh-TW" sz="1575" dirty="0">
                <a:solidFill>
                  <a:schemeClr val="tx1"/>
                </a:solidFill>
              </a:rPr>
              <a:t>許慈涵</a:t>
            </a:r>
            <a:r>
              <a:rPr lang="en-US" altLang="zh-TW" sz="1575" dirty="0">
                <a:solidFill>
                  <a:schemeClr val="tx1"/>
                </a:solidFill>
              </a:rPr>
              <a:t> 805</a:t>
            </a:r>
            <a:r>
              <a:rPr lang="zh-TW" altLang="zh-TW" sz="1575" dirty="0">
                <a:solidFill>
                  <a:schemeClr val="tx1"/>
                </a:solidFill>
              </a:rPr>
              <a:t>林芷岑</a:t>
            </a:r>
            <a:r>
              <a:rPr lang="en-US" altLang="zh-TW" sz="1575" dirty="0">
                <a:solidFill>
                  <a:schemeClr val="tx1"/>
                </a:solidFill>
              </a:rPr>
              <a:t> 805</a:t>
            </a:r>
            <a:r>
              <a:rPr lang="zh-TW" altLang="zh-TW" sz="1575" dirty="0">
                <a:solidFill>
                  <a:schemeClr val="tx1"/>
                </a:solidFill>
              </a:rPr>
              <a:t>王靖涵</a:t>
            </a:r>
          </a:p>
          <a:p>
            <a:r>
              <a:rPr lang="zh-TW" altLang="en-US" sz="1575" dirty="0">
                <a:solidFill>
                  <a:schemeClr val="tx1"/>
                </a:solidFill>
              </a:rPr>
              <a:t>    </a:t>
            </a:r>
            <a:r>
              <a:rPr lang="zh-TW" altLang="zh-TW" sz="1575" dirty="0">
                <a:solidFill>
                  <a:schemeClr val="tx1"/>
                </a:solidFill>
              </a:rPr>
              <a:t>亞軍</a:t>
            </a:r>
            <a:r>
              <a:rPr lang="zh-TW" altLang="en-US" sz="1575" dirty="0">
                <a:solidFill>
                  <a:schemeClr val="tx1"/>
                </a:solidFill>
              </a:rPr>
              <a:t>   </a:t>
            </a:r>
            <a:r>
              <a:rPr lang="en-US" altLang="zh-TW" sz="1575" dirty="0">
                <a:solidFill>
                  <a:schemeClr val="tx1"/>
                </a:solidFill>
              </a:rPr>
              <a:t>820 </a:t>
            </a:r>
            <a:r>
              <a:rPr lang="zh-TW" altLang="zh-TW" sz="1575" dirty="0">
                <a:solidFill>
                  <a:schemeClr val="tx1"/>
                </a:solidFill>
              </a:rPr>
              <a:t>蕭如萱</a:t>
            </a:r>
            <a:r>
              <a:rPr lang="en-US" altLang="zh-TW" sz="1575" dirty="0">
                <a:solidFill>
                  <a:schemeClr val="tx1"/>
                </a:solidFill>
              </a:rPr>
              <a:t> 706</a:t>
            </a:r>
            <a:r>
              <a:rPr lang="zh-TW" altLang="zh-TW" sz="1575" dirty="0">
                <a:solidFill>
                  <a:schemeClr val="tx1"/>
                </a:solidFill>
              </a:rPr>
              <a:t>許慈芸</a:t>
            </a:r>
            <a:r>
              <a:rPr lang="en-US" altLang="zh-TW" sz="1575" dirty="0">
                <a:solidFill>
                  <a:schemeClr val="tx1"/>
                </a:solidFill>
              </a:rPr>
              <a:t> 721</a:t>
            </a:r>
            <a:r>
              <a:rPr lang="zh-TW" altLang="zh-TW" sz="1575" dirty="0">
                <a:solidFill>
                  <a:schemeClr val="tx1"/>
                </a:solidFill>
              </a:rPr>
              <a:t>陳思瑜</a:t>
            </a:r>
          </a:p>
          <a:p>
            <a:r>
              <a:rPr lang="zh-TW" altLang="en-US" sz="1575" dirty="0">
                <a:solidFill>
                  <a:schemeClr val="tx1"/>
                </a:solidFill>
              </a:rPr>
              <a:t>    </a:t>
            </a:r>
            <a:r>
              <a:rPr lang="zh-TW" altLang="zh-TW" sz="1575" dirty="0">
                <a:solidFill>
                  <a:schemeClr val="tx1"/>
                </a:solidFill>
              </a:rPr>
              <a:t>季軍</a:t>
            </a:r>
            <a:r>
              <a:rPr lang="zh-TW" altLang="en-US" sz="1575" dirty="0">
                <a:solidFill>
                  <a:schemeClr val="tx1"/>
                </a:solidFill>
              </a:rPr>
              <a:t>   </a:t>
            </a:r>
            <a:r>
              <a:rPr lang="en-US" altLang="zh-TW" sz="1575" dirty="0">
                <a:solidFill>
                  <a:schemeClr val="tx1"/>
                </a:solidFill>
              </a:rPr>
              <a:t>803 </a:t>
            </a:r>
            <a:r>
              <a:rPr lang="zh-TW" altLang="zh-TW" sz="1575" dirty="0">
                <a:solidFill>
                  <a:schemeClr val="tx1"/>
                </a:solidFill>
              </a:rPr>
              <a:t>余品潔</a:t>
            </a:r>
            <a:r>
              <a:rPr lang="en-US" altLang="zh-TW" sz="1575" dirty="0">
                <a:solidFill>
                  <a:schemeClr val="tx1"/>
                </a:solidFill>
              </a:rPr>
              <a:t> 803</a:t>
            </a:r>
            <a:r>
              <a:rPr lang="zh-TW" altLang="zh-TW" sz="1575" dirty="0">
                <a:solidFill>
                  <a:schemeClr val="tx1"/>
                </a:solidFill>
              </a:rPr>
              <a:t>許芷瑄</a:t>
            </a:r>
            <a:r>
              <a:rPr lang="en-US" altLang="zh-TW" sz="1575" dirty="0">
                <a:solidFill>
                  <a:schemeClr val="tx1"/>
                </a:solidFill>
              </a:rPr>
              <a:t> 803</a:t>
            </a:r>
            <a:r>
              <a:rPr lang="zh-TW" altLang="zh-TW" sz="1575" dirty="0" smtClean="0">
                <a:solidFill>
                  <a:schemeClr val="tx1"/>
                </a:solidFill>
              </a:rPr>
              <a:t>蔡琴珍</a:t>
            </a:r>
            <a:endParaRPr lang="en-US" altLang="zh-TW" sz="1575" dirty="0" smtClean="0">
              <a:solidFill>
                <a:schemeClr val="tx1"/>
              </a:solidFill>
            </a:endParaRPr>
          </a:p>
          <a:p>
            <a:endParaRPr lang="en-US" altLang="zh-TW" sz="1575" dirty="0">
              <a:solidFill>
                <a:schemeClr val="tx1"/>
              </a:solidFill>
            </a:endParaRPr>
          </a:p>
          <a:p>
            <a:endParaRPr lang="en-US" altLang="zh-TW" sz="1575" dirty="0" smtClean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恭喜以上得獎班級及感謝導師協助指導</a:t>
            </a:r>
            <a:r>
              <a:rPr lang="en-US" altLang="zh-TW" sz="2400" dirty="0" smtClean="0">
                <a:solidFill>
                  <a:srgbClr val="FF000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!</a:t>
            </a:r>
            <a:endParaRPr lang="en-US" altLang="zh-TW" sz="2400" dirty="0">
              <a:solidFill>
                <a:srgbClr val="FF000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  <a:p>
            <a:endParaRPr lang="zh-TW" altLang="en-US" sz="1575" dirty="0">
              <a:solidFill>
                <a:schemeClr val="tx1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95" r="14287" b="23462"/>
          <a:stretch/>
        </p:blipFill>
        <p:spPr>
          <a:xfrm>
            <a:off x="4965700" y="4032250"/>
            <a:ext cx="2249219" cy="152463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20618" r="8426" b="27657"/>
          <a:stretch/>
        </p:blipFill>
        <p:spPr>
          <a:xfrm>
            <a:off x="4965700" y="2204086"/>
            <a:ext cx="2249219" cy="143446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體育組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2659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>
            <a:spLocks noGrp="1"/>
          </p:cNvSpPr>
          <p:nvPr>
            <p:ph type="title"/>
          </p:nvPr>
        </p:nvSpPr>
        <p:spPr>
          <a:xfrm>
            <a:off x="827088" y="620713"/>
            <a:ext cx="7715250" cy="528637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             </a:t>
            </a:r>
            <a:r>
              <a:rPr lang="zh-TW" altLang="en-US" dirty="0" smtClean="0"/>
              <a:t>十</a:t>
            </a:r>
            <a:r>
              <a:rPr lang="zh-TW" altLang="en-US" dirty="0" smtClean="0"/>
              <a:t>月份完成事項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endParaRPr lang="zh-TW" altLang="en-US" dirty="0" smtClean="0"/>
          </a:p>
        </p:txBody>
      </p:sp>
      <p:sp>
        <p:nvSpPr>
          <p:cNvPr id="5123" name="內容版面配置區 2"/>
          <p:cNvSpPr>
            <a:spLocks noGrp="1"/>
          </p:cNvSpPr>
          <p:nvPr>
            <p:ph idx="1"/>
          </p:nvPr>
        </p:nvSpPr>
        <p:spPr>
          <a:xfrm>
            <a:off x="107950" y="885031"/>
            <a:ext cx="9144000" cy="3408363"/>
          </a:xfrm>
        </p:spPr>
        <p:txBody>
          <a:bodyPr>
            <a:normAutofit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9/17-10/11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測量身高體重及健康促進議題宣導。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10/15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10/18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七八年級完成健康促進問卷填寫。感謝健康教育蕭雅娟和吳玉慧老師的幫忙。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10/9(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久翔餐廚廠訪，感謝陳瑜珊及周慧美老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師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的協助。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10/17(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七年級營養教育宣導。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10/30(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七年級健康檢查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4400" b="1" dirty="0" smtClean="0">
                <a:solidFill>
                  <a:srgbClr val="00B0F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感謝協助配合</a:t>
            </a:r>
            <a:r>
              <a:rPr lang="en-US" altLang="zh-TW" sz="4400" b="1" dirty="0" smtClean="0">
                <a:solidFill>
                  <a:srgbClr val="00B0F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!!</a:t>
            </a:r>
            <a:endParaRPr lang="en-US" altLang="zh-TW" sz="4400" b="1" dirty="0" smtClean="0">
              <a:solidFill>
                <a:srgbClr val="00B0F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dirty="0" smtClean="0"/>
          </a:p>
        </p:txBody>
      </p:sp>
      <p:pic>
        <p:nvPicPr>
          <p:cNvPr id="3076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265488"/>
            <a:ext cx="26035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916488"/>
            <a:ext cx="3244850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5002213"/>
            <a:ext cx="30353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3" y="5229225"/>
            <a:ext cx="2419350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29045" y="5403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衛生組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221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2051720" y="0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宣導</a:t>
            </a:r>
            <a:r>
              <a:rPr lang="zh-TW" altLang="en-US" b="1" dirty="0" smtClean="0"/>
              <a:t>事項</a:t>
            </a:r>
          </a:p>
        </p:txBody>
      </p:sp>
      <p:sp>
        <p:nvSpPr>
          <p:cNvPr id="2051" name="內容版面配置區 2"/>
          <p:cNvSpPr>
            <a:spLocks noGrp="1"/>
          </p:cNvSpPr>
          <p:nvPr>
            <p:ph idx="1"/>
          </p:nvPr>
        </p:nvSpPr>
        <p:spPr>
          <a:xfrm>
            <a:off x="179388" y="765175"/>
            <a:ext cx="8640762" cy="3311525"/>
          </a:xfrm>
        </p:spPr>
        <p:txBody>
          <a:bodyPr/>
          <a:lstStyle/>
          <a:p>
            <a:pPr>
              <a:defRPr/>
            </a:pP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endParaRPr lang="en-US" altLang="zh-TW" b="1" dirty="0" smtClean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endParaRPr lang="en-US" altLang="zh-TW" b="1" dirty="0" smtClean="0">
              <a:latin typeface="+mj-ea"/>
              <a:ea typeface="+mj-ea"/>
            </a:endParaRPr>
          </a:p>
          <a:p>
            <a:pPr>
              <a:defRPr/>
            </a:pPr>
            <a:endParaRPr lang="zh-TW" altLang="en-US" dirty="0" smtClean="0"/>
          </a:p>
        </p:txBody>
      </p:sp>
      <p:sp>
        <p:nvSpPr>
          <p:cNvPr id="4" name="矩形 3"/>
          <p:cNvSpPr/>
          <p:nvPr/>
        </p:nvSpPr>
        <p:spPr>
          <a:xfrm>
            <a:off x="2484438" y="2636838"/>
            <a:ext cx="4572000" cy="10461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0" lang="en-US" altLang="zh-TW" sz="4400" b="1" dirty="0">
                <a:solidFill>
                  <a:prstClr val="black"/>
                </a:solidFill>
                <a:latin typeface="Calibri"/>
                <a:cs typeface="+mj-cs"/>
              </a:rPr>
              <a:t/>
            </a:r>
            <a:br>
              <a:rPr kumimoji="0" lang="en-US" altLang="zh-TW" sz="4400" b="1" dirty="0">
                <a:solidFill>
                  <a:prstClr val="black"/>
                </a:solidFill>
                <a:latin typeface="Calibri"/>
                <a:cs typeface="+mj-cs"/>
              </a:rPr>
            </a:br>
            <a:endParaRPr lang="zh-TW" altLang="en-US" dirty="0"/>
          </a:p>
        </p:txBody>
      </p:sp>
      <p:sp>
        <p:nvSpPr>
          <p:cNvPr id="4101" name="內容版面配置區 2"/>
          <p:cNvSpPr txBox="1">
            <a:spLocks/>
          </p:cNvSpPr>
          <p:nvPr/>
        </p:nvSpPr>
        <p:spPr bwMode="auto">
          <a:xfrm>
            <a:off x="50800" y="823913"/>
            <a:ext cx="9201150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請班級注意勿放食物於抽屜中，垃圾盡量於放學前倒完或綁緊、門窗關好以免遭受鼠輩肆虐。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衛生組邀中央餐廚午餐廠商中午入班意見溝通，預計於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11/12-11/16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實施，有意願接受班訪的班級，請於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11/5(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前登記調查表。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11/5-11/9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七年級健康教育課進行愛滋病防治入班宣導，由世界和平婦女會志工群主講。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11/20(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七</a:t>
            </a:r>
            <a:r>
              <a:rPr lang="zh-TW" altLang="en-US" dirty="0">
                <a:latin typeface="文鼎ＰＯＰ－４" panose="040B0800000000000000" pitchFamily="82" charset="-120"/>
                <a:ea typeface="文鼎ＰＯＰ－４" panose="040B0800000000000000" pitchFamily="82" charset="-120"/>
              </a:rPr>
              <a:t>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八年級女生子宮頸疫苗注射。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11/27(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全校師生流感疫苗注射，請有登記的教職員工於當天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10:30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以前到桌球地下室施打。會於前天中午集合健康股長及班長講解流程事項。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07504" y="11663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文鼎超黑" panose="020B0A09000000000000" pitchFamily="49" charset="-120"/>
                <a:ea typeface="文鼎超黑" panose="020B0A09000000000000" pitchFamily="49" charset="-120"/>
              </a:rPr>
              <a:t>衛生組</a:t>
            </a:r>
            <a:endParaRPr lang="zh-TW" altLang="en-US" sz="4800" dirty="0">
              <a:solidFill>
                <a:srgbClr val="00B050"/>
              </a:solidFill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08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07504" y="1615412"/>
            <a:ext cx="89289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  <a:buFont typeface="Wingdings" pitchFamily="2" charset="2"/>
              <a:buChar char="l"/>
            </a:pPr>
            <a:endParaRPr lang="en-US" altLang="zh-TW" b="1" dirty="0">
              <a:solidFill>
                <a:srgbClr val="0000FF"/>
              </a:solidFill>
              <a:latin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20" y="4437112"/>
            <a:ext cx="80648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477AB1"/>
              </a:buClr>
              <a:defRPr/>
            </a:pP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問題一</a:t>
            </a:r>
            <a:r>
              <a:rPr lang="en-US" altLang="zh-TW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:</a:t>
            </a: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上課中，若有廣播，應是對某特定</a:t>
            </a:r>
            <a:endParaRPr lang="en-US" altLang="zh-TW" sz="3200" b="1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en-US" altLang="zh-TW" sz="3200" b="1" dirty="0">
                <a:latin typeface="文鼎粗圓" panose="020F0809000000000000" pitchFamily="49" charset="-120"/>
                <a:ea typeface="文鼎粗圓" panose="020F0809000000000000" pitchFamily="49" charset="-120"/>
              </a:rPr>
              <a:t> </a:t>
            </a:r>
            <a:r>
              <a:rPr lang="en-US" altLang="zh-TW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   </a:t>
            </a: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班級，若有此現象，會請總務處協</a:t>
            </a:r>
            <a:endParaRPr lang="en-US" altLang="zh-TW" sz="3200" b="1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en-US" altLang="zh-TW" sz="3200" b="1" dirty="0">
                <a:latin typeface="文鼎粗圓" panose="020F0809000000000000" pitchFamily="49" charset="-120"/>
                <a:ea typeface="文鼎粗圓" panose="020F0809000000000000" pitchFamily="49" charset="-120"/>
              </a:rPr>
              <a:t> </a:t>
            </a:r>
            <a:r>
              <a:rPr lang="en-US" altLang="zh-TW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    </a:t>
            </a: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助檢修。</a:t>
            </a:r>
            <a:endParaRPr lang="en-US" altLang="zh-TW" sz="3200" b="1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問題二</a:t>
            </a:r>
            <a:r>
              <a:rPr lang="en-US" altLang="zh-TW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:</a:t>
            </a: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感謝提醒</a:t>
            </a:r>
            <a:r>
              <a:rPr lang="en-US" altLang="zh-TW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  <a:r>
              <a:rPr lang="zh-TW" altLang="en-US" sz="3200" b="1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會請同仁注意廣播時機。</a:t>
            </a:r>
            <a:endParaRPr lang="en-US" altLang="zh-TW" sz="3200" b="1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48" y="77482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建議事項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11356"/>
            <a:ext cx="792088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8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67544" y="2132856"/>
            <a:ext cx="842486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8800" dirty="0" smtClean="0">
                <a:latin typeface="文鼎俏黑體U" pitchFamily="82" charset="-120"/>
                <a:ea typeface="文鼎俏黑體U" pitchFamily="82" charset="-120"/>
              </a:rPr>
              <a:t>訓育組報告事項</a:t>
            </a:r>
          </a:p>
        </p:txBody>
      </p:sp>
    </p:spTree>
    <p:extLst>
      <p:ext uri="{BB962C8B-B14F-4D97-AF65-F5344CB8AC3E}">
        <p14:creationId xmlns:p14="http://schemas.microsoft.com/office/powerpoint/2010/main" val="6023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07504" y="1615412"/>
            <a:ext cx="89289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  <a:buFont typeface="Wingdings" pitchFamily="2" charset="2"/>
              <a:buChar char="l"/>
            </a:pPr>
            <a:endParaRPr lang="en-US" altLang="zh-TW" b="1" dirty="0">
              <a:solidFill>
                <a:srgbClr val="0000FF"/>
              </a:solidFill>
              <a:latin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2132856"/>
            <a:ext cx="80648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477AB1"/>
              </a:buClr>
              <a:defRPr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自下次升旗起，若朝會升旗時有頒獎，將統一於</a:t>
            </a:r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頒完獎後，移至後台合照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，須等到校長報告完，到後台與得獎同學合照完才讓得獎同學回班，感謝老師們體諒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7882" y="1261469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升旗頒獎</a:t>
            </a:r>
            <a:endParaRPr lang="en-US" altLang="zh-TW" sz="4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34953" y="75288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共同</a:t>
            </a:r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432729"/>
            <a:ext cx="22955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13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07504" y="1615412"/>
            <a:ext cx="89289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  <a:buFont typeface="Wingdings" pitchFamily="2" charset="2"/>
              <a:buChar char="l"/>
            </a:pPr>
            <a:endParaRPr lang="en-US" altLang="zh-TW" b="1" dirty="0">
              <a:solidFill>
                <a:srgbClr val="0000FF"/>
              </a:solidFill>
              <a:latin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2132856"/>
            <a:ext cx="806489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477AB1"/>
              </a:buClr>
              <a:defRPr/>
            </a:pP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【團體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組】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11/22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笛團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午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三和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國中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Clr>
                <a:srgbClr val="477AB1"/>
              </a:buClr>
              <a:defRPr/>
            </a:pP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11/26(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11/28(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整天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7882" y="1261469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zh-TW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音樂</a:t>
            </a:r>
            <a:r>
              <a:rPr lang="zh-TW" altLang="zh-TW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比賽</a:t>
            </a:r>
            <a:endParaRPr lang="en-US" altLang="zh-TW" sz="4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34953" y="75288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共同</a:t>
            </a:r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2949596"/>
            <a:ext cx="4120245" cy="404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9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34953" y="75288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共同</a:t>
            </a:r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528" y="1412776"/>
            <a:ext cx="8380686" cy="49675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en-US" altLang="zh-TW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11/15(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敬邀鈞長主任與所有九年級任課老師們</a:t>
            </a:r>
            <a:endParaRPr lang="en-US" altLang="zh-TW" sz="2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defRPr/>
            </a:pP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撥冗參與畢業班團照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年級各班團體照請各班統一制服；</a:t>
            </a:r>
          </a:p>
          <a:p>
            <a:pPr>
              <a:lnSpc>
                <a:spcPct val="120000"/>
              </a:lnSpc>
              <a:buClr>
                <a:srgbClr val="FF0000"/>
              </a:buClr>
              <a:defRPr/>
            </a:pP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導師先安排好各班拍攝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隊形，謝謝老師。</a:t>
            </a:r>
            <a:endParaRPr lang="en-US" altLang="zh-TW" sz="2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11/15(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敬邀校長、會長、</a:t>
            </a: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年級導師拍攝個人戶外沙龍照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en-US" altLang="zh-TW" sz="2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11/15(</a:t>
            </a:r>
            <a:r>
              <a:rPr lang="zh-TW" altLang="en-US" sz="2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仍有</a:t>
            </a:r>
            <a:r>
              <a:rPr lang="zh-TW" altLang="en-US" sz="2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師生證件照最後拍攝時段</a:t>
            </a:r>
            <a:r>
              <a:rPr lang="zh-TW" altLang="en-US" sz="2200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地點</a:t>
            </a:r>
            <a:r>
              <a:rPr lang="en-US" altLang="zh-TW" sz="2200" dirty="0" err="1" smtClean="0">
                <a:latin typeface="標楷體" pitchFamily="65" charset="-120"/>
                <a:ea typeface="標楷體" pitchFamily="65" charset="-120"/>
              </a:rPr>
              <a:t>2F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生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物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教室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en-US" altLang="zh-TW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11/15(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10:00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七導與八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導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老師是否能撥冗拍攝年級團照及各處室團拍</a:t>
            </a:r>
            <a:r>
              <a:rPr lang="zh-TW" altLang="en-US" sz="2200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將放於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107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畢冊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感謝老師您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的帥氣英姿與美麗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倩影讓畢冊更加精彩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美觀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感謝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您的協助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!</a:t>
            </a: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zh-TW" altLang="en-US" sz="2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全體</a:t>
            </a:r>
            <a:r>
              <a:rPr lang="zh-TW" altLang="en-US" sz="2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教職員團體</a:t>
            </a:r>
            <a:r>
              <a:rPr lang="zh-TW" altLang="en-US" sz="2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照，地點大川堂</a:t>
            </a:r>
            <a:r>
              <a:rPr lang="zh-TW" altLang="en-US" sz="22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2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訂於期末校務會議後</a:t>
            </a:r>
            <a:r>
              <a:rPr lang="en-US" altLang="zh-TW" sz="2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!</a:t>
            </a:r>
            <a:endParaRPr lang="en-US" altLang="zh-TW" sz="2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20040" indent="-320040">
              <a:lnSpc>
                <a:spcPct val="120000"/>
              </a:lnSpc>
              <a:buClr>
                <a:srgbClr val="FF0000"/>
              </a:buClr>
              <a:buFontTx/>
              <a:buChar char="♥"/>
              <a:defRPr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感謝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九年級導師與任課老師隨班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督導證件照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&amp;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沙龍照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&amp;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生活照拍攝事宜，</a:t>
            </a:r>
            <a:r>
              <a:rPr lang="zh-TW" altLang="zh-TW" sz="2200" dirty="0" smtClean="0">
                <a:latin typeface="標楷體" pitchFamily="65" charset="-120"/>
                <a:ea typeface="標楷體" pitchFamily="65" charset="-120"/>
              </a:rPr>
              <a:t>耽誤</a:t>
            </a:r>
            <a:r>
              <a:rPr lang="zh-TW" altLang="zh-TW" sz="2200" dirty="0">
                <a:latin typeface="標楷體" pitchFamily="65" charset="-120"/>
                <a:ea typeface="標楷體" pitchFamily="65" charset="-120"/>
              </a:rPr>
              <a:t>您的課務懇請見諒！</a:t>
            </a:r>
            <a:r>
              <a:rPr lang="zh-TW" altLang="zh-TW" sz="2200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en-US" altLang="zh-TW" sz="2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33656"/>
            <a:ext cx="274947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超黑" pitchFamily="49" charset="-120"/>
                <a:ea typeface="文鼎超黑" pitchFamily="49" charset="-120"/>
              </a:rPr>
              <a:t>畢業照拍攝</a:t>
            </a:r>
            <a:endParaRPr lang="zh-TW" altLang="en-US" sz="4000" dirty="0">
              <a:solidFill>
                <a:srgbClr val="0000FF"/>
              </a:solidFill>
              <a:latin typeface="文鼎超黑" pitchFamily="49" charset="-120"/>
              <a:ea typeface="文鼎超黑" pitchFamily="49" charset="-120"/>
            </a:endParaRPr>
          </a:p>
          <a:p>
            <a:endParaRPr lang="zh-TW" altLang="en-US" sz="4000" dirty="0">
              <a:latin typeface="文鼎超黑" pitchFamily="49" charset="-120"/>
              <a:ea typeface="文鼎超黑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">
            <a:off x="7236296" y="0"/>
            <a:ext cx="1336562" cy="187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2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07504" y="1615412"/>
            <a:ext cx="89289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  <a:buFont typeface="Wingdings" pitchFamily="2" charset="2"/>
              <a:buChar char="l"/>
            </a:pPr>
            <a:endParaRPr lang="en-US" altLang="zh-TW" b="1" dirty="0">
              <a:solidFill>
                <a:srgbClr val="0000FF"/>
              </a:solidFill>
              <a:latin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213285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477AB1"/>
              </a:buClr>
              <a:defRPr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感謝七八年級導師們協助，已完成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學年度七年級、</a:t>
            </a:r>
            <a:r>
              <a:rPr lang="en-US" altLang="zh-TW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學年度八年級、</a:t>
            </a:r>
            <a:endParaRPr lang="en-US" altLang="zh-TW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學年度九年級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的校外教學籌備會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Clr>
                <a:srgbClr val="477AB1"/>
              </a:buClr>
              <a:defRPr/>
            </a:pP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Clr>
                <a:srgbClr val="477AB1"/>
              </a:buClr>
              <a:defRPr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將於近日召開</a:t>
            </a:r>
            <a:r>
              <a:rPr lang="zh-TW" alt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校外教學招標前評選議定事項會議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，以利盡速招標，謝謝老師們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7882" y="1261469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校外教學招標</a:t>
            </a:r>
            <a:endParaRPr lang="en-US" altLang="zh-TW" sz="4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34953" y="75288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共同</a:t>
            </a:r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事項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770" y="5257170"/>
            <a:ext cx="3117726" cy="158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24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101869"/>
              </p:ext>
            </p:extLst>
          </p:nvPr>
        </p:nvGraphicFramePr>
        <p:xfrm>
          <a:off x="1318293" y="2530943"/>
          <a:ext cx="6552728" cy="2351708"/>
        </p:xfrm>
        <a:graphic>
          <a:graphicData uri="http://schemas.openxmlformats.org/drawingml/2006/table">
            <a:tbl>
              <a:tblPr firstRow="1" firstCol="1" bandRow="1"/>
              <a:tblGrid>
                <a:gridCol w="1944215">
                  <a:extLst>
                    <a:ext uri="{9D8B030D-6E8A-4147-A177-3AD203B41FA5}">
                      <a16:colId xmlns:a16="http://schemas.microsoft.com/office/drawing/2014/main" val="278149733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43463624"/>
                    </a:ext>
                  </a:extLst>
                </a:gridCol>
                <a:gridCol w="3096345">
                  <a:extLst>
                    <a:ext uri="{9D8B030D-6E8A-4147-A177-3AD203B41FA5}">
                      <a16:colId xmlns:a16="http://schemas.microsoft.com/office/drawing/2014/main" val="2879914515"/>
                    </a:ext>
                  </a:extLst>
                </a:gridCol>
              </a:tblGrid>
              <a:tr h="34100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時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TW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間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地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TW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點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活</a:t>
                      </a:r>
                      <a:r>
                        <a:rPr lang="en-US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TW" sz="2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動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617496"/>
                  </a:ext>
                </a:extLst>
              </a:tr>
              <a:tr h="682001">
                <a:tc rowSpan="2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7:30—7:50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班級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投開票所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場地布置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領取投票資料袋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879054"/>
                  </a:ext>
                </a:extLst>
              </a:tr>
              <a:tr h="137066">
                <a:tc vMerge="1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模範生選舉投票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668593"/>
                  </a:ext>
                </a:extLst>
              </a:tr>
              <a:tr h="555760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7:50—8:30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414555"/>
                  </a:ext>
                </a:extLst>
              </a:tr>
              <a:tr h="635881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8:30—9:05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開票</a:t>
                      </a:r>
                      <a:endParaRPr lang="zh-TW" sz="1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43" marR="62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634776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07934" y="711375"/>
            <a:ext cx="3518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107</a:t>
            </a:r>
            <a:r>
              <a:rPr lang="zh-TW" alt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文鼎超黑" pitchFamily="49" charset="-120"/>
                <a:ea typeface="文鼎超黑" pitchFamily="49" charset="-120"/>
              </a:rPr>
              <a:t>模範生選舉</a:t>
            </a:r>
            <a:endParaRPr lang="zh-TW" alt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99992" y="329732"/>
            <a:ext cx="2954655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5400" dirty="0" smtClean="0">
                <a:solidFill>
                  <a:srgbClr val="008000"/>
                </a:solidFill>
                <a:latin typeface="文鼎超黑" pitchFamily="49" charset="-120"/>
                <a:ea typeface="文鼎超黑" pitchFamily="49" charset="-120"/>
              </a:rPr>
              <a:t>七八年級</a:t>
            </a:r>
            <a:endParaRPr lang="zh-TW" altLang="en-US" sz="5400" dirty="0">
              <a:solidFill>
                <a:srgbClr val="008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497326"/>
            <a:ext cx="5400600" cy="1033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buFont typeface="Wingdings" pitchFamily="2" charset="2"/>
              <a:buChar char="l"/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11/5(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3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七八年級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年級</a:t>
            </a:r>
            <a:r>
              <a:rPr lang="zh-TW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模範生</a:t>
            </a:r>
            <a:r>
              <a:rPr lang="zh-TW" altLang="zh-TW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投票</a:t>
            </a:r>
            <a:endParaRPr lang="en-US" altLang="zh-TW" sz="3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5157192"/>
            <a:ext cx="864096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</a:pP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</a:t>
            </a:r>
            <a:r>
              <a:rPr lang="zh-TW" altLang="zh-TW" sz="2000" b="1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需</a:t>
            </a:r>
            <a:r>
              <a:rPr lang="zh-TW" altLang="zh-TW" sz="20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持</a:t>
            </a:r>
            <a:r>
              <a:rPr lang="zh-TW" altLang="zh-TW" sz="2000" b="1" u="sng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學生證</a:t>
            </a:r>
            <a:r>
              <a:rPr lang="zh-TW" altLang="zh-TW" sz="20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zh-TW" altLang="zh-TW" sz="2000" b="1" u="sng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健保卡</a:t>
            </a:r>
            <a:r>
              <a:rPr lang="zh-TW" altLang="zh-TW" sz="20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始有投票權</a:t>
            </a:r>
            <a:r>
              <a:rPr lang="zh-TW" altLang="zh-TW" sz="2000" b="1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b="1" kern="100" dirty="0" smtClean="0">
              <a:latin typeface="標楷體" panose="03000509000000000000" pitchFamily="65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457835" indent="-457835">
              <a:spcAft>
                <a:spcPts val="0"/>
              </a:spcAft>
            </a:pPr>
            <a:endParaRPr lang="zh-TW" altLang="zh-TW" sz="1050" kern="100" dirty="0" smtClean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42900" indent="-342900"/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因學務處當日第一節為</a:t>
            </a:r>
            <a:r>
              <a:rPr lang="en-US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804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805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投開票所，</a:t>
            </a:r>
            <a:endParaRPr lang="en-US" altLang="zh-TW" sz="2000" kern="100" dirty="0" smtClean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/>
            <a:r>
              <a:rPr lang="zh-TW" altLang="en-US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故</a:t>
            </a: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請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老師及教職員</a:t>
            </a: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工於</a:t>
            </a:r>
            <a:r>
              <a:rPr lang="en-US" altLang="zh-TW" sz="2000" kern="100" dirty="0" smtClean="0">
                <a:solidFill>
                  <a:srgbClr val="FF000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  <a:cs typeface="Times New Roman" panose="02020603050405020304" pitchFamily="18" charset="0"/>
              </a:rPr>
              <a:t>9:00~11</a:t>
            </a:r>
            <a:r>
              <a:rPr lang="zh-TW" altLang="zh-TW" sz="2000" kern="100" dirty="0">
                <a:solidFill>
                  <a:srgbClr val="FF000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  <a:cs typeface="Times New Roman" panose="02020603050405020304" pitchFamily="18" charset="0"/>
              </a:rPr>
              <a:t>：</a:t>
            </a:r>
            <a:r>
              <a:rPr lang="en-US" altLang="zh-TW" sz="2000" kern="100" dirty="0" smtClean="0">
                <a:solidFill>
                  <a:srgbClr val="FF000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  <a:cs typeface="Times New Roman" panose="02020603050405020304" pitchFamily="18" charset="0"/>
              </a:rPr>
              <a:t>10</a:t>
            </a:r>
            <a:r>
              <a:rPr lang="zh-TW" altLang="en-US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再</a:t>
            </a: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學務處</a:t>
            </a: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，投下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您</a:t>
            </a: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神聖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寶貴的一票</a:t>
            </a:r>
            <a:r>
              <a:rPr lang="en-US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spcAft>
                <a:spcPts val="0"/>
              </a:spcAft>
            </a:pPr>
            <a:r>
              <a:rPr lang="zh-TW" altLang="en-US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zh-TW" sz="2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老師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及教職員工</a:t>
            </a:r>
            <a:r>
              <a:rPr lang="zh-TW" altLang="zh-TW" sz="20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可跨年級投票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2000" b="1" kern="100" dirty="0">
                <a:solidFill>
                  <a:srgbClr val="FF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每個年級可投兩票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20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共計有四票權利</a:t>
            </a:r>
            <a:r>
              <a:rPr lang="zh-TW" altLang="zh-TW" sz="2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1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292080" y="1325376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當天朝會暫停一次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480" y="3509513"/>
            <a:ext cx="977674" cy="137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82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2039</Words>
  <Application>Microsoft Office PowerPoint</Application>
  <PresentationFormat>如螢幕大小 (4:3)</PresentationFormat>
  <Paragraphs>398</Paragraphs>
  <Slides>23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41" baseType="lpstr">
      <vt:lpstr>文鼎ＰＯＰ－４</vt:lpstr>
      <vt:lpstr>文鼎俏黑體P</vt:lpstr>
      <vt:lpstr>文鼎俏黑體U</vt:lpstr>
      <vt:lpstr>文鼎甜妞體P</vt:lpstr>
      <vt:lpstr>文鼎粗圓</vt:lpstr>
      <vt:lpstr>文鼎超黑</vt:lpstr>
      <vt:lpstr>文鼎超顏楷</vt:lpstr>
      <vt:lpstr>文鼎簽字筆體E</vt:lpstr>
      <vt:lpstr>微軟正黑體</vt:lpstr>
      <vt:lpstr>PMingLiU</vt:lpstr>
      <vt:lpstr>PMingLiU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107學年度第一學期 十一月導師會報1071102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107學年度校慶系列比賽活動規劃</vt:lpstr>
      <vt:lpstr>校慶運動會相關流程 (晴天)</vt:lpstr>
      <vt:lpstr>校慶運動會相關流程 (雨天)</vt:lpstr>
      <vt:lpstr>教職員工趣味競賽辦法</vt:lpstr>
      <vt:lpstr>PowerPoint 簡報</vt:lpstr>
      <vt:lpstr>107學年度三對三籃球比賽成績公告</vt:lpstr>
      <vt:lpstr>               十月份完成事項 </vt:lpstr>
      <vt:lpstr>宣導事項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cpjh201</dc:creator>
  <cp:lastModifiedBy>admin</cp:lastModifiedBy>
  <cp:revision>88</cp:revision>
  <dcterms:created xsi:type="dcterms:W3CDTF">2014-10-28T05:35:48Z</dcterms:created>
  <dcterms:modified xsi:type="dcterms:W3CDTF">2018-11-01T03:53:28Z</dcterms:modified>
</cp:coreProperties>
</file>