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3" r:id="rId1"/>
    <p:sldMasterId id="2147483665" r:id="rId2"/>
  </p:sldMasterIdLst>
  <p:sldIdLst>
    <p:sldId id="260" r:id="rId3"/>
    <p:sldId id="262" r:id="rId4"/>
    <p:sldId id="287" r:id="rId5"/>
    <p:sldId id="261" r:id="rId6"/>
    <p:sldId id="272" r:id="rId7"/>
    <p:sldId id="281" r:id="rId8"/>
    <p:sldId id="282" r:id="rId9"/>
    <p:sldId id="286" r:id="rId10"/>
    <p:sldId id="283" r:id="rId11"/>
    <p:sldId id="263" r:id="rId12"/>
    <p:sldId id="275" r:id="rId13"/>
    <p:sldId id="276" r:id="rId14"/>
    <p:sldId id="277" r:id="rId15"/>
    <p:sldId id="278" r:id="rId16"/>
    <p:sldId id="279" r:id="rId17"/>
    <p:sldId id="280" r:id="rId18"/>
    <p:sldId id="273" r:id="rId19"/>
  </p:sldIdLst>
  <p:sldSz cx="9144000" cy="6859588"/>
  <p:notesSz cx="6797675" cy="9926638"/>
  <p:embeddedFontLst>
    <p:embeddedFont>
      <p:font typeface="文鼎簽字筆體E" panose="04090A00000000000000" pitchFamily="82" charset="-120"/>
      <p:regular r:id="rId20"/>
    </p:embeddedFont>
    <p:embeddedFont>
      <p:font typeface="標楷體" panose="03000509000000000000" pitchFamily="65" charset="-12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文鼎超顏楷" panose="03000A09000000000000" pitchFamily="65" charset="-120"/>
      <p:regular r:id="rId2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5FCF"/>
    <a:srgbClr val="FFD85B"/>
    <a:srgbClr val="FFE8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淺色樣式 2 - 輔色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淺色樣式 2 - 輔色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淺色樣式 2 - 輔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淺色樣式 2 - 輔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32" autoAdjust="0"/>
    <p:restoredTop sz="95527" autoAdjust="0"/>
  </p:normalViewPr>
  <p:slideViewPr>
    <p:cSldViewPr>
      <p:cViewPr varScale="1">
        <p:scale>
          <a:sx n="80" d="100"/>
          <a:sy n="80" d="100"/>
        </p:scale>
        <p:origin x="696" y="64"/>
      </p:cViewPr>
      <p:guideLst>
        <p:guide orient="horz" pos="216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921"/>
            <a:ext cx="7772400" cy="1470366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7100"/>
            <a:ext cx="6400800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8506C0-05DD-4170-AA22-852438BF65FF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9F0B8-5DC2-4D0A-A5FF-AFAD190991B9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9596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A24840-2A6D-4BC4-B046-FC7FE2A39571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B08ED-4726-4D45-B2B5-4B26B83E8FDD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82239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7922"/>
            <a:ext cx="7772400" cy="13623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7386"/>
            <a:ext cx="7772400" cy="150053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77624A-4725-42FC-B516-20839DC8D92F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D71C92-1BDB-4AD1-9328-A89F5EEBB2C7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9905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572"/>
            <a:ext cx="4038600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572"/>
            <a:ext cx="4038600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8C161F-9825-4952-9E37-A474805D2E17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A06539-1F89-4732-A7EC-91F3FF8B8EE5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41823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469"/>
            <a:ext cx="4040188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5378"/>
            <a:ext cx="4040188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9" y="1535469"/>
            <a:ext cx="4041775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9" y="2175378"/>
            <a:ext cx="4041775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6C57D8-046D-4FCF-887C-50A50EA60D56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96FE7-FC98-45DE-A062-76F1CDB7ABB8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46390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10B3A2-6187-42B6-9AB2-FCCDE23FFB11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A960AC-001F-4D9F-B4A4-4D0720D79B3A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86804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DD7B0F-23F7-44FA-B665-CDA593447F20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3814AE-1D97-496A-A833-E16A49518114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9711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3" y="273112"/>
            <a:ext cx="3008313" cy="11623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116"/>
            <a:ext cx="5111750" cy="58544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3" y="1435436"/>
            <a:ext cx="3008313" cy="4692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74C300-80BE-4355-975F-96722B22C623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7DA4F-4CC4-4F84-8112-8259B7772F7F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32422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1713"/>
            <a:ext cx="5486400" cy="5668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916"/>
            <a:ext cx="5486400" cy="411575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8582"/>
            <a:ext cx="5486400" cy="8050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F31E71-BCD3-4088-ABF6-4ECDC52FAD00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023BE4-E7A4-4630-B441-1054DF000088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58743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EAC3AD-B1C2-43FF-8F54-307839D3423F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EDB363-E58D-4EDB-9A4A-DDF370BCC436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51620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702"/>
            <a:ext cx="2057400" cy="585288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702"/>
            <a:ext cx="6019800" cy="585288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220360-89CB-4C15-9150-E58322DB94C0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FC79F-BCF7-4871-8674-2D5B27FF56A9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7002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923"/>
            <a:ext cx="7772400" cy="147036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7100"/>
            <a:ext cx="6400800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8506C0-05DD-4170-AA22-852438BF65FF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9F0B8-5DC2-4D0A-A5FF-AFAD190991B9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66895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A24840-2A6D-4BC4-B046-FC7FE2A39571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B08ED-4726-4D45-B2B5-4B26B83E8FDD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05918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7922"/>
            <a:ext cx="7772400" cy="13623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7387"/>
            <a:ext cx="7772400" cy="150053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77624A-4725-42FC-B516-20839DC8D92F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D71C92-1BDB-4AD1-9328-A89F5EEBB2C7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951826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572"/>
            <a:ext cx="4038600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572"/>
            <a:ext cx="4038600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8C161F-9825-4952-9E37-A474805D2E17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A06539-1F89-4732-A7EC-91F3FF8B8EE5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29832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1" y="1535469"/>
            <a:ext cx="4040188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1" y="2175379"/>
            <a:ext cx="4040188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1" y="1535469"/>
            <a:ext cx="4041775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1" y="2175379"/>
            <a:ext cx="4041775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6C57D8-046D-4FCF-887C-50A50EA60D56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96FE7-FC98-45DE-A062-76F1CDB7ABB8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59953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10B3A2-6187-42B6-9AB2-FCCDE23FFB11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A960AC-001F-4D9F-B4A4-4D0720D79B3A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983365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DD7B0F-23F7-44FA-B665-CDA593447F20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3814AE-1D97-496A-A833-E16A49518114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980032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5" y="273113"/>
            <a:ext cx="3008313" cy="11623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118"/>
            <a:ext cx="5111751" cy="585446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5" y="1435437"/>
            <a:ext cx="3008313" cy="4692149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74C300-80BE-4355-975F-96722B22C623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7DA4F-4CC4-4F84-8112-8259B7772F7F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264955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1713"/>
            <a:ext cx="5486400" cy="5668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917"/>
            <a:ext cx="5486400" cy="411575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8585"/>
            <a:ext cx="5486400" cy="805049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F31E71-BCD3-4088-ABF6-4ECDC52FAD00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023BE4-E7A4-4630-B441-1054DF000088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425432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EAC3AD-B1C2-43FF-8F54-307839D3423F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EDB363-E58D-4EDB-9A4A-DDF370BCC436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281665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703"/>
            <a:ext cx="2057400" cy="585288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703"/>
            <a:ext cx="6019800" cy="585288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220360-89CB-4C15-9150-E58322DB94C0}" type="datetimeFigureOut">
              <a:rPr lang="fr-FR" altLang="zh-TW"/>
              <a:pPr/>
              <a:t>29/10/2018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FC79F-BCF7-4871-8674-2D5B27FF56A9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61562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701"/>
            <a:ext cx="8229600" cy="114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TW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572"/>
            <a:ext cx="8229600" cy="4527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TW" smtClean="0"/>
              <a:t>Cliquez pour modifier les styles du texte du masque</a:t>
            </a:r>
          </a:p>
          <a:p>
            <a:pPr lvl="1"/>
            <a:r>
              <a:rPr lang="fr-FR" altLang="zh-TW" smtClean="0"/>
              <a:t>Deuxième niveau</a:t>
            </a:r>
          </a:p>
          <a:p>
            <a:pPr lvl="2"/>
            <a:r>
              <a:rPr lang="fr-FR" altLang="zh-TW" smtClean="0"/>
              <a:t>Troisième niveau</a:t>
            </a:r>
          </a:p>
          <a:p>
            <a:pPr lvl="3"/>
            <a:r>
              <a:rPr lang="fr-FR" altLang="zh-TW" smtClean="0"/>
              <a:t>Quatrième niveau</a:t>
            </a:r>
          </a:p>
          <a:p>
            <a:pPr lvl="4"/>
            <a:r>
              <a:rPr lang="fr-FR" altLang="zh-TW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7824"/>
            <a:ext cx="2133600" cy="3652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2B1D3C-0BC2-4354-B76B-A33EFEA7A341}" type="datetimeFigureOut">
              <a:rPr lang="fr-FR" altLang="zh-TW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29/10/2018</a:t>
            </a:fld>
            <a:endParaRPr lang="fr-CA" smtClean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7824"/>
            <a:ext cx="2895600" cy="3652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CA" smtClean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7824"/>
            <a:ext cx="2133600" cy="3652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D30411-309C-4DE5-A294-AC902C5AAE9E}" type="slidenum">
              <a:rPr lang="fr-CA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CA" smtClean="0"/>
          </a:p>
        </p:txBody>
      </p:sp>
    </p:spTree>
    <p:extLst>
      <p:ext uri="{BB962C8B-B14F-4D97-AF65-F5344CB8AC3E}">
        <p14:creationId xmlns:p14="http://schemas.microsoft.com/office/powerpoint/2010/main" val="1768216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700"/>
            <a:ext cx="8229600" cy="114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TW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572"/>
            <a:ext cx="8229600" cy="4527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TW" smtClean="0"/>
              <a:t>Cliquez pour modifier les styles du texte du masque</a:t>
            </a:r>
          </a:p>
          <a:p>
            <a:pPr lvl="1"/>
            <a:r>
              <a:rPr lang="fr-FR" altLang="zh-TW" smtClean="0"/>
              <a:t>Deuxième niveau</a:t>
            </a:r>
          </a:p>
          <a:p>
            <a:pPr lvl="2"/>
            <a:r>
              <a:rPr lang="fr-FR" altLang="zh-TW" smtClean="0"/>
              <a:t>Troisième niveau</a:t>
            </a:r>
          </a:p>
          <a:p>
            <a:pPr lvl="3"/>
            <a:r>
              <a:rPr lang="fr-FR" altLang="zh-TW" smtClean="0"/>
              <a:t>Quatrième niveau</a:t>
            </a:r>
          </a:p>
          <a:p>
            <a:pPr lvl="4"/>
            <a:r>
              <a:rPr lang="fr-FR" altLang="zh-TW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7824"/>
            <a:ext cx="2133600" cy="3652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2B1D3C-0BC2-4354-B76B-A33EFEA7A341}" type="datetimeFigureOut">
              <a:rPr lang="fr-FR" altLang="zh-TW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29/10/2018</a:t>
            </a:fld>
            <a:endParaRPr lang="fr-CA" smtClean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7824"/>
            <a:ext cx="2895600" cy="3652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CA" smtClean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7824"/>
            <a:ext cx="2133600" cy="3652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D30411-309C-4DE5-A294-AC902C5AAE9E}" type="slidenum">
              <a:rPr lang="fr-CA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CA" smtClean="0"/>
          </a:p>
        </p:txBody>
      </p:sp>
    </p:spTree>
    <p:extLst>
      <p:ext uri="{BB962C8B-B14F-4D97-AF65-F5344CB8AC3E}">
        <p14:creationId xmlns:p14="http://schemas.microsoft.com/office/powerpoint/2010/main" val="263147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learning.taipei.gov.tw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1"/>
          <a:stretch/>
        </p:blipFill>
        <p:spPr>
          <a:xfrm rot="5400000">
            <a:off x="1149267" y="-1135230"/>
            <a:ext cx="6859505" cy="9129963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763688" y="1053530"/>
            <a:ext cx="7200800" cy="2232248"/>
          </a:xfrm>
        </p:spPr>
        <p:txBody>
          <a:bodyPr/>
          <a:lstStyle/>
          <a:p>
            <a:r>
              <a:rPr lang="zh-TW" altLang="en-US" sz="6000" dirty="0" smtClean="0">
                <a:solidFill>
                  <a:schemeClr val="accent3">
                    <a:lumMod val="75000"/>
                  </a:schemeClr>
                </a:solidFill>
              </a:rPr>
              <a:t>新北市中平國中</a:t>
            </a:r>
            <a:r>
              <a:rPr lang="en-US" altLang="zh-TW" sz="60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n-US" altLang="zh-TW" sz="60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altLang="zh-TW" sz="6000" dirty="0" smtClean="0">
                <a:solidFill>
                  <a:schemeClr val="accent3">
                    <a:lumMod val="75000"/>
                  </a:schemeClr>
                </a:solidFill>
              </a:rPr>
              <a:t>107</a:t>
            </a:r>
            <a:r>
              <a:rPr lang="zh-TW" altLang="en-US" sz="6000" dirty="0" smtClean="0">
                <a:solidFill>
                  <a:schemeClr val="accent3">
                    <a:lumMod val="75000"/>
                  </a:schemeClr>
                </a:solidFill>
              </a:rPr>
              <a:t>學年度 志工大會</a:t>
            </a:r>
            <a:endParaRPr lang="en-US" sz="6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4895528" y="5446018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/>
              <a:t>日期：</a:t>
            </a:r>
            <a:r>
              <a:rPr lang="en-US" altLang="zh-TW" sz="3200" b="1" dirty="0" smtClean="0"/>
              <a:t>107</a:t>
            </a:r>
            <a:r>
              <a:rPr lang="zh-TW" altLang="en-US" sz="3200" b="1" dirty="0" smtClean="0"/>
              <a:t>年</a:t>
            </a:r>
            <a:r>
              <a:rPr lang="en-US" altLang="zh-TW" sz="3200" b="1" dirty="0"/>
              <a:t>9</a:t>
            </a:r>
            <a:r>
              <a:rPr lang="zh-TW" altLang="en-US" sz="3200" b="1" dirty="0" smtClean="0"/>
              <a:t>月</a:t>
            </a:r>
            <a:r>
              <a:rPr lang="en-US" altLang="zh-TW" sz="3200" b="1" dirty="0" smtClean="0"/>
              <a:t>25</a:t>
            </a:r>
            <a:r>
              <a:rPr lang="zh-TW" altLang="en-US" sz="3200" b="1" dirty="0" smtClean="0"/>
              <a:t>日</a:t>
            </a:r>
            <a:endParaRPr lang="zh-TW" altLang="en-US" sz="3200" b="1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478986"/>
            <a:ext cx="253365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9552" y="117426"/>
            <a:ext cx="1944216" cy="953831"/>
          </a:xfrm>
          <a:solidFill>
            <a:schemeClr val="bg1">
              <a:alpha val="66000"/>
            </a:schemeClr>
          </a:solidFill>
        </p:spPr>
        <p:txBody>
          <a:bodyPr/>
          <a:lstStyle/>
          <a:p>
            <a:pPr algn="l"/>
            <a:r>
              <a:rPr lang="zh-TW" altLang="en-US" sz="4800" dirty="0" smtClean="0"/>
              <a:t>流程</a:t>
            </a:r>
            <a:endParaRPr lang="en-US" sz="48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127066"/>
              </p:ext>
            </p:extLst>
          </p:nvPr>
        </p:nvGraphicFramePr>
        <p:xfrm>
          <a:off x="1619672" y="1269554"/>
          <a:ext cx="6912768" cy="5153085"/>
        </p:xfrm>
        <a:graphic>
          <a:graphicData uri="http://schemas.openxmlformats.org/drawingml/2006/table">
            <a:tbl>
              <a:tblPr/>
              <a:tblGrid>
                <a:gridCol w="1184715">
                  <a:extLst>
                    <a:ext uri="{9D8B030D-6E8A-4147-A177-3AD203B41FA5}">
                      <a16:colId xmlns:a16="http://schemas.microsoft.com/office/drawing/2014/main" val="1422419510"/>
                    </a:ext>
                  </a:extLst>
                </a:gridCol>
                <a:gridCol w="5728053">
                  <a:extLst>
                    <a:ext uri="{9D8B030D-6E8A-4147-A177-3AD203B41FA5}">
                      <a16:colId xmlns:a16="http://schemas.microsoft.com/office/drawing/2014/main" val="3715028458"/>
                    </a:ext>
                  </a:extLst>
                </a:gridCol>
              </a:tblGrid>
              <a:tr h="3919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時間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內容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477709"/>
                  </a:ext>
                </a:extLst>
              </a:tr>
              <a:tr h="12065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08</a:t>
                      </a:r>
                      <a:r>
                        <a:rPr lang="zh-TW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：</a:t>
                      </a:r>
                      <a:r>
                        <a:rPr lang="en-US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40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|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09</a:t>
                      </a:r>
                      <a:r>
                        <a:rPr lang="zh-TW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：</a:t>
                      </a:r>
                      <a:r>
                        <a:rPr lang="en-US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00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報到～相見歡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181742"/>
                  </a:ext>
                </a:extLst>
              </a:tr>
              <a:tr h="12065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09</a:t>
                      </a:r>
                      <a:r>
                        <a:rPr lang="zh-TW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：</a:t>
                      </a:r>
                      <a:r>
                        <a:rPr lang="en-US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00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|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09</a:t>
                      </a:r>
                      <a:r>
                        <a:rPr lang="zh-TW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：</a:t>
                      </a:r>
                      <a:r>
                        <a:rPr lang="en-US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30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lang="zh-TW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主席致詞暨介紹長官來賓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lang="zh-TW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新進志工介紹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</a:rPr>
                        <a:t>3.</a:t>
                      </a:r>
                      <a:r>
                        <a:rPr lang="zh-TW" sz="2500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頒發聘書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488859"/>
                  </a:ext>
                </a:extLst>
              </a:tr>
              <a:tr h="15521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09</a:t>
                      </a:r>
                      <a:r>
                        <a:rPr lang="zh-TW" sz="25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：</a:t>
                      </a:r>
                      <a:r>
                        <a:rPr lang="en-US" sz="25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30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|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11</a:t>
                      </a:r>
                      <a:r>
                        <a:rPr lang="zh-TW" sz="25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：</a:t>
                      </a:r>
                      <a:r>
                        <a:rPr lang="en-US" sz="25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30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志工特殊訓練課程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25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(1)</a:t>
                      </a:r>
                      <a:r>
                        <a:rPr lang="zh-TW" altLang="zh-TW" sz="24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守護身心健康、守護愛</a:t>
                      </a:r>
                      <a:r>
                        <a:rPr lang="en-US" altLang="zh-TW" sz="24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(</a:t>
                      </a:r>
                      <a:r>
                        <a:rPr lang="zh-TW" altLang="zh-TW" sz="24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別讓身體不開心：談體內秘密殺手發炎反應</a:t>
                      </a:r>
                      <a:r>
                        <a:rPr lang="en-US" altLang="zh-TW" sz="24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)</a:t>
                      </a:r>
                      <a:endParaRPr lang="en-US" altLang="zh-TW" sz="2500" kern="100" dirty="0" smtClean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25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(2)</a:t>
                      </a:r>
                      <a:r>
                        <a:rPr lang="zh-TW" sz="25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各項</a:t>
                      </a:r>
                      <a:r>
                        <a:rPr lang="zh-TW" sz="25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服務工作講習</a:t>
                      </a:r>
                      <a:r>
                        <a:rPr lang="zh-TW" sz="2500" kern="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訓練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792941"/>
                  </a:ext>
                </a:extLst>
              </a:tr>
              <a:tr h="7958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11</a:t>
                      </a:r>
                      <a:r>
                        <a:rPr lang="zh-TW" sz="25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：</a:t>
                      </a:r>
                      <a:r>
                        <a:rPr lang="en-US" sz="25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30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</a:rPr>
                        <a:t>散會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42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65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98376" y="303191"/>
            <a:ext cx="3826768" cy="1143265"/>
          </a:xfrm>
          <a:solidFill>
            <a:schemeClr val="bg1">
              <a:alpha val="72000"/>
            </a:schemeClr>
          </a:solidFill>
        </p:spPr>
        <p:txBody>
          <a:bodyPr/>
          <a:lstStyle/>
          <a:p>
            <a:pPr algn="l"/>
            <a:r>
              <a:rPr lang="zh-TW" altLang="en-US" sz="4800" dirty="0"/>
              <a:t>頒發聘書</a:t>
            </a:r>
            <a:endParaRPr lang="en-US" sz="4800" b="1" dirty="0"/>
          </a:p>
        </p:txBody>
      </p:sp>
      <p:sp>
        <p:nvSpPr>
          <p:cNvPr id="3" name="矩形 2"/>
          <p:cNvSpPr/>
          <p:nvPr/>
        </p:nvSpPr>
        <p:spPr>
          <a:xfrm>
            <a:off x="2411760" y="2709714"/>
            <a:ext cx="5670376" cy="3447098"/>
          </a:xfrm>
          <a:prstGeom prst="rect">
            <a:avLst/>
          </a:prstGeom>
          <a:solidFill>
            <a:srgbClr val="FFE89F"/>
          </a:solidFill>
        </p:spPr>
        <p:txBody>
          <a:bodyPr wrap="square">
            <a:spAutoFit/>
          </a:bodyPr>
          <a:lstStyle/>
          <a:p>
            <a:r>
              <a:rPr lang="zh-TW" altLang="en-US" sz="4000" dirty="0" smtClean="0"/>
              <a:t>組長</a:t>
            </a:r>
            <a:r>
              <a:rPr lang="zh-TW" altLang="en-US" sz="4000" dirty="0"/>
              <a:t>：</a:t>
            </a:r>
            <a:endParaRPr lang="en-US" altLang="zh-TW" sz="6000" dirty="0"/>
          </a:p>
          <a:p>
            <a:pPr algn="ctr"/>
            <a:r>
              <a:rPr lang="zh-TW" altLang="en-US" sz="3200" dirty="0"/>
              <a:t>導護</a:t>
            </a:r>
            <a:r>
              <a:rPr lang="en-US" altLang="zh-TW" sz="3200" dirty="0"/>
              <a:t>2</a:t>
            </a:r>
            <a:r>
              <a:rPr lang="zh-TW" altLang="en-US" sz="3200" dirty="0"/>
              <a:t>：</a:t>
            </a:r>
            <a:r>
              <a:rPr lang="zh-TW" altLang="zh-TW" sz="3200" dirty="0"/>
              <a:t>廖秀玲</a:t>
            </a:r>
            <a:endParaRPr lang="en-US" altLang="zh-TW" sz="3200" dirty="0"/>
          </a:p>
          <a:p>
            <a:pPr algn="ctr"/>
            <a:r>
              <a:rPr lang="zh-TW" altLang="en-US" sz="3200" dirty="0"/>
              <a:t>導護</a:t>
            </a:r>
            <a:r>
              <a:rPr lang="en-US" altLang="zh-TW" sz="3200" dirty="0"/>
              <a:t>3</a:t>
            </a:r>
            <a:r>
              <a:rPr lang="zh-TW" altLang="en-US" sz="3200" dirty="0"/>
              <a:t>：</a:t>
            </a:r>
            <a:r>
              <a:rPr lang="zh-TW" altLang="zh-TW" sz="3200" dirty="0"/>
              <a:t>許真足</a:t>
            </a:r>
          </a:p>
          <a:p>
            <a:pPr algn="ctr"/>
            <a:r>
              <a:rPr lang="zh-TW" altLang="en-US" sz="3200" dirty="0"/>
              <a:t>學務處：</a:t>
            </a:r>
            <a:r>
              <a:rPr lang="zh-TW" altLang="zh-TW" sz="3200" dirty="0"/>
              <a:t>林美妙</a:t>
            </a:r>
          </a:p>
          <a:p>
            <a:pPr algn="ctr"/>
            <a:r>
              <a:rPr lang="zh-TW" altLang="en-US" sz="3200" dirty="0"/>
              <a:t>圖書館：</a:t>
            </a:r>
            <a:r>
              <a:rPr lang="zh-TW" altLang="zh-TW" sz="3200" dirty="0"/>
              <a:t>宋素珠</a:t>
            </a:r>
            <a:endParaRPr lang="en-US" altLang="zh-TW" sz="3200" dirty="0"/>
          </a:p>
          <a:p>
            <a:pPr algn="ctr"/>
            <a:r>
              <a:rPr lang="zh-TW" altLang="en-US" sz="3200" dirty="0"/>
              <a:t>認輔關懷：</a:t>
            </a:r>
            <a:r>
              <a:rPr lang="zh-TW" altLang="zh-TW" sz="3200" dirty="0"/>
              <a:t>孔柳燕</a:t>
            </a:r>
          </a:p>
          <a:p>
            <a:endParaRPr lang="zh-TW" altLang="zh-TW" kern="100" dirty="0">
              <a:latin typeface="Times New Roman" panose="02020603050405020304" pitchFamily="18" charset="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411760" y="1724233"/>
            <a:ext cx="4801314" cy="707886"/>
          </a:xfrm>
          <a:prstGeom prst="rect">
            <a:avLst/>
          </a:prstGeom>
          <a:solidFill>
            <a:schemeClr val="accent2">
              <a:lumMod val="60000"/>
              <a:lumOff val="40000"/>
              <a:alpha val="77000"/>
            </a:schemeClr>
          </a:solidFill>
        </p:spPr>
        <p:txBody>
          <a:bodyPr wrap="none" rtlCol="0">
            <a:spAutoFit/>
          </a:bodyPr>
          <a:lstStyle/>
          <a:p>
            <a:r>
              <a:rPr lang="zh-TW" altLang="en-US" sz="4000" dirty="0"/>
              <a:t>志工大隊長：</a:t>
            </a:r>
            <a:r>
              <a:rPr lang="zh-TW" altLang="en-US" sz="4000" dirty="0" smtClean="0"/>
              <a:t>陳淑敏</a:t>
            </a:r>
            <a:endParaRPr lang="en-US" altLang="zh-TW" sz="4000" dirty="0"/>
          </a:p>
        </p:txBody>
      </p:sp>
    </p:spTree>
    <p:extLst>
      <p:ext uri="{BB962C8B-B14F-4D97-AF65-F5344CB8AC3E}">
        <p14:creationId xmlns:p14="http://schemas.microsoft.com/office/powerpoint/2010/main" val="116327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68643"/>
            <a:ext cx="8229600" cy="840872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 algn="l"/>
            <a:r>
              <a:rPr lang="zh-TW" altLang="en-US" sz="4800" dirty="0" smtClean="0"/>
              <a:t>新進志工介紹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317070"/>
            <a:ext cx="8229600" cy="489767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altLang="zh-TW" sz="2800" dirty="0" smtClean="0"/>
              <a:t> </a:t>
            </a:r>
          </a:p>
          <a:p>
            <a:pPr marL="514350" indent="-514350" algn="l">
              <a:buFont typeface="+mj-lt"/>
              <a:buAutoNum type="arabicPeriod"/>
            </a:pPr>
            <a:endParaRPr lang="en-US" altLang="zh-TW" sz="2800" dirty="0" smtClean="0"/>
          </a:p>
          <a:p>
            <a:pPr marL="514350" indent="-514350" algn="l">
              <a:buFont typeface="+mj-lt"/>
              <a:buAutoNum type="arabicPeriod"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009738"/>
              </p:ext>
            </p:extLst>
          </p:nvPr>
        </p:nvGraphicFramePr>
        <p:xfrm>
          <a:off x="395536" y="840268"/>
          <a:ext cx="8568952" cy="5958192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2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6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606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3200" u="none" strike="noStrike" dirty="0" smtClean="0">
                          <a:effectLst/>
                        </a:rPr>
                        <a:t>志工姓名</a:t>
                      </a:r>
                      <a:endParaRPr lang="zh-TW" altLang="en-US" sz="3200" b="0" i="0" u="none" strike="noStrike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3200" u="none" strike="noStrike" dirty="0" smtClean="0">
                          <a:effectLst/>
                        </a:rPr>
                        <a:t>服務處室</a:t>
                      </a:r>
                      <a:endParaRPr lang="zh-TW" altLang="en-US" sz="3200" b="0" i="0" u="none" strike="noStrike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3200" u="none" strike="noStrike" dirty="0" smtClean="0">
                          <a:effectLst/>
                        </a:rPr>
                        <a:t>備註</a:t>
                      </a:r>
                      <a:endParaRPr lang="zh-TW" altLang="en-US" sz="3200" b="0" i="0" u="none" strike="noStrike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7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 smtClean="0"/>
                        <a:t>@</a:t>
                      </a:r>
                      <a:r>
                        <a:rPr lang="zh-TW" altLang="en-US" sz="3200" dirty="0" smtClean="0"/>
                        <a:t>蔡</a:t>
                      </a:r>
                      <a:r>
                        <a:rPr lang="zh-TW" altLang="zh-TW" sz="3200" dirty="0" smtClean="0"/>
                        <a:t>郭秀琴</a:t>
                      </a:r>
                      <a:endParaRPr lang="zh-TW" altLang="en-US" sz="3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u="none" strike="noStrike" dirty="0" smtClean="0">
                          <a:effectLst/>
                        </a:rPr>
                        <a:t>導護</a:t>
                      </a:r>
                      <a:r>
                        <a:rPr lang="en-US" altLang="zh-TW" sz="3200" u="none" strike="noStrike" dirty="0" smtClean="0">
                          <a:effectLst/>
                        </a:rPr>
                        <a:t>3</a:t>
                      </a:r>
                      <a:endParaRPr lang="zh-TW" altLang="en-US" sz="3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3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43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 smtClean="0"/>
                        <a:t>@</a:t>
                      </a:r>
                      <a:r>
                        <a:rPr lang="zh-TW" altLang="zh-TW" sz="3200" dirty="0" smtClean="0"/>
                        <a:t>謝佳惠</a:t>
                      </a:r>
                      <a:endParaRPr lang="zh-TW" altLang="en-US" sz="3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u="none" strike="noStrike" dirty="0" smtClean="0">
                          <a:effectLst/>
                        </a:rPr>
                        <a:t>學務處</a:t>
                      </a:r>
                      <a:endParaRPr lang="zh-TW" altLang="en-US" sz="3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 smtClean="0">
                          <a:effectLst/>
                        </a:rPr>
                        <a:t>715</a:t>
                      </a:r>
                      <a:r>
                        <a:rPr lang="zh-TW" altLang="en-US" sz="2400" u="none" strike="noStrike" dirty="0" smtClean="0">
                          <a:effectLst/>
                        </a:rPr>
                        <a:t>涂</a:t>
                      </a:r>
                      <a:r>
                        <a:rPr lang="zh-TW" altLang="en-US" sz="2400" u="none" strike="noStrike" dirty="0">
                          <a:effectLst/>
                        </a:rPr>
                        <a:t>泳成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7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 smtClean="0"/>
                        <a:t>@</a:t>
                      </a:r>
                      <a:r>
                        <a:rPr lang="zh-TW" altLang="zh-TW" sz="3200" dirty="0" smtClean="0"/>
                        <a:t>姚欣梅</a:t>
                      </a:r>
                      <a:endParaRPr lang="zh-TW" altLang="en-US" sz="3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u="none" strike="noStrike" dirty="0" smtClean="0">
                          <a:effectLst/>
                        </a:rPr>
                        <a:t>學務處</a:t>
                      </a:r>
                      <a:endParaRPr lang="zh-TW" altLang="en-US" sz="3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 smtClean="0">
                          <a:effectLst/>
                        </a:rPr>
                        <a:t>816</a:t>
                      </a:r>
                      <a:r>
                        <a:rPr lang="zh-TW" altLang="en-US" sz="2400" u="none" strike="noStrike" dirty="0" smtClean="0">
                          <a:effectLst/>
                        </a:rPr>
                        <a:t>王</a:t>
                      </a:r>
                      <a:r>
                        <a:rPr lang="zh-TW" altLang="en-US" sz="2400" u="none" strike="noStrike" dirty="0">
                          <a:effectLst/>
                        </a:rPr>
                        <a:t>姸婷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7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 smtClean="0"/>
                        <a:t>@</a:t>
                      </a:r>
                      <a:r>
                        <a:rPr lang="zh-TW" altLang="zh-TW" sz="3200" dirty="0" smtClean="0"/>
                        <a:t>沈淑媛</a:t>
                      </a:r>
                      <a:endParaRPr lang="zh-TW" altLang="en-US" sz="3200" dirty="0" smtClean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u="none" strike="noStrike" dirty="0" smtClean="0">
                          <a:effectLst/>
                        </a:rPr>
                        <a:t>圖書館</a:t>
                      </a:r>
                      <a:endParaRPr lang="zh-TW" altLang="en-US" sz="3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 smtClean="0">
                          <a:effectLst/>
                        </a:rPr>
                        <a:t>716</a:t>
                      </a:r>
                      <a:r>
                        <a:rPr lang="zh-TW" altLang="en-US" sz="2400" u="none" strike="noStrike" dirty="0" smtClean="0">
                          <a:effectLst/>
                        </a:rPr>
                        <a:t>房</a:t>
                      </a:r>
                      <a:r>
                        <a:rPr lang="zh-TW" altLang="en-US" sz="2400" u="none" strike="noStrike" dirty="0">
                          <a:effectLst/>
                        </a:rPr>
                        <a:t>則言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37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 smtClean="0"/>
                        <a:t>@</a:t>
                      </a:r>
                      <a:r>
                        <a:rPr lang="zh-TW" altLang="zh-TW" sz="3200" dirty="0" smtClean="0"/>
                        <a:t>丁美方</a:t>
                      </a:r>
                      <a:endParaRPr lang="zh-TW" altLang="en-US" sz="3200" dirty="0" smtClean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圖書館</a:t>
                      </a:r>
                      <a:endParaRPr kumimoji="0" lang="zh-TW" altLang="en-US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 smtClean="0">
                          <a:effectLst/>
                        </a:rPr>
                        <a:t>701</a:t>
                      </a:r>
                      <a:r>
                        <a:rPr lang="zh-TW" altLang="en-US" sz="2400" u="none" strike="noStrike" dirty="0" smtClean="0">
                          <a:effectLst/>
                        </a:rPr>
                        <a:t>詹</a:t>
                      </a:r>
                      <a:r>
                        <a:rPr lang="zh-TW" altLang="en-US" sz="2400" u="none" strike="noStrike" dirty="0">
                          <a:effectLst/>
                        </a:rPr>
                        <a:t>立崴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55079632"/>
                  </a:ext>
                </a:extLst>
              </a:tr>
              <a:tr h="5837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 smtClean="0"/>
                        <a:t>@</a:t>
                      </a:r>
                      <a:r>
                        <a:rPr lang="zh-TW" altLang="zh-TW" sz="3200" dirty="0" smtClean="0"/>
                        <a:t>陳映佐</a:t>
                      </a:r>
                      <a:endParaRPr lang="zh-TW" altLang="en-US" sz="3200" dirty="0" smtClean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u="none" strike="noStrike" kern="1200" cap="none" spc="0" normalizeH="0" baseline="0" noProof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圖書館</a:t>
                      </a:r>
                      <a:endParaRPr kumimoji="0" lang="zh-TW" altLang="en-US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u="none" strike="noStrike" dirty="0" smtClean="0">
                          <a:effectLst/>
                        </a:rPr>
                        <a:t>709</a:t>
                      </a:r>
                      <a:r>
                        <a:rPr lang="zh-TW" altLang="en-US" sz="2400" u="none" strike="noStrike" dirty="0" smtClean="0">
                          <a:effectLst/>
                        </a:rPr>
                        <a:t>蔡昕霖</a:t>
                      </a:r>
                      <a:endParaRPr lang="zh-TW" altLang="en-US" sz="2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8807853"/>
                  </a:ext>
                </a:extLst>
              </a:tr>
              <a:tr h="5837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 smtClean="0"/>
                        <a:t>@</a:t>
                      </a:r>
                      <a:r>
                        <a:rPr lang="zh-TW" altLang="zh-TW" sz="3200" dirty="0" smtClean="0"/>
                        <a:t>張梅芸</a:t>
                      </a:r>
                      <a:endParaRPr lang="zh-TW" altLang="en-US" sz="3200" dirty="0" smtClean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圖書館</a:t>
                      </a:r>
                      <a:endParaRPr kumimoji="0" lang="zh-TW" altLang="en-US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3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24119733"/>
                  </a:ext>
                </a:extLst>
              </a:tr>
              <a:tr h="5837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 smtClean="0"/>
                        <a:t>@</a:t>
                      </a:r>
                      <a:r>
                        <a:rPr lang="zh-TW" altLang="zh-TW" sz="3200" dirty="0" smtClean="0"/>
                        <a:t>洪玉燕</a:t>
                      </a:r>
                      <a:endParaRPr lang="zh-TW" altLang="en-US" sz="3200" dirty="0" smtClean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圖書館</a:t>
                      </a:r>
                      <a:endParaRPr kumimoji="0" lang="zh-TW" altLang="en-US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 smtClean="0">
                          <a:effectLst/>
                        </a:rPr>
                        <a:t>711</a:t>
                      </a:r>
                      <a:r>
                        <a:rPr lang="zh-TW" altLang="en-US" sz="2400" u="none" strike="noStrike" dirty="0" smtClean="0">
                          <a:effectLst/>
                        </a:rPr>
                        <a:t>郭</a:t>
                      </a:r>
                      <a:r>
                        <a:rPr lang="zh-TW" altLang="en-US" sz="2400" u="none" strike="noStrike" dirty="0">
                          <a:effectLst/>
                        </a:rPr>
                        <a:t>佳晉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770119422"/>
                  </a:ext>
                </a:extLst>
              </a:tr>
              <a:tr h="5837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dirty="0" smtClean="0"/>
                        <a:t>@</a:t>
                      </a:r>
                      <a:r>
                        <a:rPr lang="zh-TW" altLang="en-US" sz="3200" dirty="0" smtClean="0"/>
                        <a:t>蘇淑鈴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補校</a:t>
                      </a:r>
                      <a:endParaRPr kumimoji="0" lang="zh-TW" altLang="en-US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97256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98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39752" y="2709714"/>
            <a:ext cx="4464496" cy="1296144"/>
          </a:xfrm>
          <a:solidFill>
            <a:schemeClr val="bg1"/>
          </a:solidFill>
        </p:spPr>
        <p:txBody>
          <a:bodyPr/>
          <a:lstStyle/>
          <a:p>
            <a:r>
              <a:rPr lang="zh-TW" altLang="en-US" sz="5400" dirty="0" smtClean="0"/>
              <a:t>志工業務報告</a:t>
            </a:r>
            <a:endParaRPr lang="en-US" sz="5400" dirty="0"/>
          </a:p>
        </p:txBody>
      </p:sp>
      <p:sp>
        <p:nvSpPr>
          <p:cNvPr id="3" name="文字方塊 2"/>
          <p:cNvSpPr txBox="1"/>
          <p:nvPr/>
        </p:nvSpPr>
        <p:spPr>
          <a:xfrm>
            <a:off x="1259632" y="837506"/>
            <a:ext cx="1080120" cy="7920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1080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61443"/>
            <a:ext cx="8229600" cy="1080119"/>
          </a:xfrm>
        </p:spPr>
        <p:txBody>
          <a:bodyPr/>
          <a:lstStyle/>
          <a:p>
            <a:r>
              <a:rPr lang="en-US" altLang="zh-TW" sz="5400" dirty="0" smtClean="0">
                <a:solidFill>
                  <a:schemeClr val="accent5">
                    <a:lumMod val="75000"/>
                  </a:schemeClr>
                </a:solidFill>
                <a:latin typeface="文鼎超顏楷" panose="03000A09000000000000" pitchFamily="65" charset="-120"/>
                <a:ea typeface="文鼎超顏楷" panose="03000A09000000000000" pitchFamily="65" charset="-120"/>
              </a:rPr>
              <a:t>106</a:t>
            </a:r>
            <a:r>
              <a:rPr lang="zh-TW" altLang="en-US" sz="5400" dirty="0" smtClean="0">
                <a:solidFill>
                  <a:schemeClr val="accent5">
                    <a:lumMod val="75000"/>
                  </a:schemeClr>
                </a:solidFill>
                <a:latin typeface="文鼎超顏楷" panose="03000A09000000000000" pitchFamily="65" charset="-120"/>
                <a:ea typeface="文鼎超顏楷" panose="03000A09000000000000" pitchFamily="65" charset="-120"/>
              </a:rPr>
              <a:t>學年度回顧</a:t>
            </a:r>
            <a:endParaRPr lang="zh-TW" altLang="en-US" sz="5400" dirty="0">
              <a:solidFill>
                <a:schemeClr val="accent5">
                  <a:lumMod val="75000"/>
                </a:schemeClr>
              </a:solidFill>
              <a:latin typeface="文鼎超顏楷" panose="03000A09000000000000" pitchFamily="65" charset="-120"/>
              <a:ea typeface="文鼎超顏楷" panose="03000A09000000000000" pitchFamily="65" charset="-12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1520" y="1118694"/>
            <a:ext cx="8712968" cy="4399333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zh-TW" altLang="en-US" sz="2800" dirty="0"/>
              <a:t>　　　　</a:t>
            </a:r>
            <a:endParaRPr lang="en-US" sz="2800" dirty="0">
              <a:latin typeface="arial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055139"/>
              </p:ext>
            </p:extLst>
          </p:nvPr>
        </p:nvGraphicFramePr>
        <p:xfrm>
          <a:off x="244305" y="2330093"/>
          <a:ext cx="8568952" cy="3456384"/>
        </p:xfrm>
        <a:graphic>
          <a:graphicData uri="http://schemas.openxmlformats.org/drawingml/2006/table">
            <a:tbl>
              <a:tblPr firstRow="1" firstCol="1" bandRow="1"/>
              <a:tblGrid>
                <a:gridCol w="2368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80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2160">
                  <a:extLst>
                    <a:ext uri="{9D8B030D-6E8A-4147-A177-3AD203B41FA5}">
                      <a16:colId xmlns:a16="http://schemas.microsoft.com/office/drawing/2014/main" val="1483210248"/>
                    </a:ext>
                  </a:extLst>
                </a:gridCol>
              </a:tblGrid>
              <a:tr h="5994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時間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B6F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活動名稱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B6F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地點</a:t>
                      </a:r>
                      <a:endParaRPr lang="zh-TW" sz="20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B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56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9/26(</a:t>
                      </a:r>
                      <a:r>
                        <a:rPr lang="zh-TW" altLang="zh-TW" sz="1800" kern="1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二</a:t>
                      </a:r>
                      <a:r>
                        <a:rPr lang="en-US" altLang="zh-TW" sz="1800" kern="1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zh-TW" sz="1800" kern="1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9:30-11:30</a:t>
                      </a:r>
                      <a:endParaRPr lang="zh-TW" altLang="zh-TW" sz="1800" kern="1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B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00" dirty="0" smtClean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志工大會</a:t>
                      </a:r>
                      <a:endParaRPr lang="en-US" altLang="zh-TW" sz="1800" kern="100" dirty="0" smtClean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00" dirty="0" smtClean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志工特殊訓練</a:t>
                      </a:r>
                      <a:r>
                        <a:rPr lang="en-US" altLang="zh-TW" sz="1800" kern="100" dirty="0" smtClean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-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00" dirty="0" smtClean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(1)</a:t>
                      </a: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危機處處見</a:t>
                      </a:r>
                      <a:r>
                        <a:rPr lang="en-US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,</a:t>
                      </a: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如何保護自己與他人安全</a:t>
                      </a:r>
                      <a:endParaRPr lang="en-US" altLang="zh-TW" sz="1800" kern="100" dirty="0" smtClean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00" dirty="0" smtClean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(2)</a:t>
                      </a:r>
                      <a:r>
                        <a:rPr lang="zh-TW" altLang="zh-TW" sz="1800" kern="100" dirty="0" smtClean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各項服務工作講習訓練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kern="100" noProof="0" dirty="0" smtClean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B6F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00" dirty="0" smtClean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本校四樓會議室</a:t>
                      </a:r>
                      <a:endParaRPr lang="zh-TW" altLang="zh-TW" sz="1800" kern="100" dirty="0" smtClean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B6F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540007"/>
                  </a:ext>
                </a:extLst>
              </a:tr>
              <a:tr h="10713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10/12(</a:t>
                      </a:r>
                      <a:r>
                        <a:rPr lang="zh-TW" altLang="zh-TW" sz="1800" kern="1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四</a:t>
                      </a:r>
                      <a:r>
                        <a:rPr lang="en-US" altLang="zh-TW" sz="1800" kern="1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zh-TW" sz="1800" kern="1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19:00-21:00</a:t>
                      </a:r>
                      <a:endParaRPr lang="zh-TW" altLang="zh-TW" sz="1800" kern="1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B6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00" dirty="0" smtClean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志工特殊訓練</a:t>
                      </a:r>
                      <a:r>
                        <a:rPr lang="en-US" altLang="zh-TW" sz="1800" kern="100" dirty="0" smtClean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-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懂法律你就贏了！</a:t>
                      </a:r>
                      <a:r>
                        <a:rPr lang="en-US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-</a:t>
                      </a:r>
                      <a:r>
                        <a:rPr lang="zh-TW" altLang="zh-TW" sz="1800" kern="1200" dirty="0" smtClean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談生活中常見法律問題與因應</a:t>
                      </a:r>
                      <a:endParaRPr lang="zh-TW" altLang="zh-TW" sz="1800" kern="100" dirty="0" smtClean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B6F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00" dirty="0" smtClean="0">
                          <a:solidFill>
                            <a:schemeClr val="dk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/>
                        </a:rPr>
                        <a:t>本校四樓會議室</a:t>
                      </a:r>
                      <a:endParaRPr lang="zh-TW" altLang="zh-TW" sz="1800" kern="100" dirty="0" smtClean="0">
                        <a:solidFill>
                          <a:schemeClr val="dk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B6F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010242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 bwMode="auto">
          <a:xfrm>
            <a:off x="3131839" y="1264195"/>
            <a:ext cx="2952329" cy="114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89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77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66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54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zh-TW" altLang="en-US" sz="4800" b="1" dirty="0" smtClean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第一學期</a:t>
            </a:r>
            <a:endParaRPr lang="en-US" sz="4800" b="1" dirty="0"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152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/>
          <p:cNvSpPr txBox="1"/>
          <p:nvPr/>
        </p:nvSpPr>
        <p:spPr>
          <a:xfrm>
            <a:off x="349489" y="112685"/>
            <a:ext cx="5590663" cy="6463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3600" kern="100" dirty="0">
                <a:solidFill>
                  <a:schemeClr val="bg2">
                    <a:lumMod val="10000"/>
                  </a:schemeClr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感謝家長會贊助活動費用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211960" y="3402637"/>
            <a:ext cx="280831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09.26-</a:t>
            </a:r>
            <a:r>
              <a:rPr lang="zh-TW" altLang="en-US" dirty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志工成立大會</a:t>
            </a:r>
            <a:endParaRPr lang="zh-TW" altLang="en-US" sz="1600" dirty="0">
              <a:solidFill>
                <a:prstClr val="black"/>
              </a:solidFill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707904" y="6278091"/>
            <a:ext cx="223224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9.26-</a:t>
            </a:r>
            <a:r>
              <a:rPr lang="zh-TW" altLang="en-US" dirty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志</a:t>
            </a:r>
            <a:r>
              <a:rPr lang="zh-TW" altLang="en-US" dirty="0" smtClean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工成立大會</a:t>
            </a:r>
            <a:endParaRPr lang="zh-TW" altLang="en-US" sz="1600" dirty="0">
              <a:solidFill>
                <a:prstClr val="black"/>
              </a:solidFill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</p:txBody>
      </p:sp>
      <p:pic>
        <p:nvPicPr>
          <p:cNvPr id="16" name="圖片 15" descr="Y:\842資料組長\共用資料\照片\1060926志工大會相片\1060926志工大會相片 (4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2" y="663012"/>
            <a:ext cx="4032448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圖片 16" descr="Y:\842資料組長\共用資料\照片\1060926志工大會相片\1060926志工大會相片 (15)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" t="24095" r="10306" b="21856"/>
          <a:stretch/>
        </p:blipFill>
        <p:spPr bwMode="auto">
          <a:xfrm>
            <a:off x="1835696" y="3800128"/>
            <a:ext cx="5580380" cy="2463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84" y="787175"/>
            <a:ext cx="3276364" cy="280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67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/>
          <p:cNvSpPr txBox="1"/>
          <p:nvPr/>
        </p:nvSpPr>
        <p:spPr>
          <a:xfrm>
            <a:off x="586906" y="313797"/>
            <a:ext cx="2400918" cy="646331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3600" kern="100" dirty="0" smtClean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校慶活</a:t>
            </a:r>
            <a:r>
              <a:rPr lang="zh-TW" altLang="en-US" sz="3600" kern="100" dirty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動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6516216" y="2853730"/>
            <a:ext cx="230425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12.12-</a:t>
            </a:r>
            <a:r>
              <a:rPr lang="zh-TW" altLang="en-US" dirty="0" smtClean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校慶頒獎</a:t>
            </a:r>
            <a:endParaRPr lang="zh-TW" altLang="en-US" sz="1600" dirty="0">
              <a:solidFill>
                <a:prstClr val="black"/>
              </a:solidFill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491880" y="6272871"/>
            <a:ext cx="223224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TW" dirty="0" smtClean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12.12-</a:t>
            </a:r>
            <a:r>
              <a:rPr lang="zh-TW" altLang="en-US" dirty="0" smtClean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校慶活動</a:t>
            </a:r>
            <a:endParaRPr lang="zh-TW" altLang="en-US" sz="1600" dirty="0">
              <a:solidFill>
                <a:prstClr val="black"/>
              </a:solidFill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313797"/>
            <a:ext cx="4418969" cy="2508302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2894060"/>
            <a:ext cx="5328592" cy="3378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82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1520" y="4725938"/>
            <a:ext cx="8712968" cy="187220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altLang="zh-TW" sz="2800" dirty="0">
              <a:latin typeface="arial"/>
            </a:endParaRPr>
          </a:p>
          <a:p>
            <a:pPr marL="0" lvl="0" indent="0" algn="ctr">
              <a:buNone/>
            </a:pPr>
            <a:r>
              <a:rPr lang="en-US" altLang="zh-TW" sz="2800" dirty="0" smtClean="0">
                <a:solidFill>
                  <a:schemeClr val="accent6">
                    <a:lumMod val="50000"/>
                  </a:schemeClr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107</a:t>
            </a:r>
            <a:r>
              <a:rPr lang="zh-TW" altLang="en-US" sz="2800" dirty="0" smtClean="0">
                <a:solidFill>
                  <a:schemeClr val="accent6">
                    <a:lumMod val="50000"/>
                  </a:schemeClr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年度</a:t>
            </a:r>
            <a:r>
              <a:rPr lang="zh-TW" altLang="en-US" sz="2800" dirty="0">
                <a:solidFill>
                  <a:schemeClr val="accent6">
                    <a:lumMod val="50000"/>
                  </a:schemeClr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資深優良志工及愛心服務站代表推薦</a:t>
            </a:r>
            <a:endParaRPr lang="en-US" altLang="zh-TW" sz="2800" dirty="0">
              <a:solidFill>
                <a:schemeClr val="accent6">
                  <a:lumMod val="50000"/>
                </a:schemeClr>
              </a:solidFill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  <a:p>
            <a:pPr marL="0" lvl="0" indent="0" algn="ctr">
              <a:buNone/>
            </a:pPr>
            <a:r>
              <a:rPr lang="zh-TW" altLang="en-US" sz="2800" dirty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    </a:t>
            </a:r>
            <a:r>
              <a:rPr lang="zh-TW" altLang="en-US" sz="3500" dirty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資深優良志工</a:t>
            </a:r>
            <a:r>
              <a:rPr lang="zh-TW" altLang="en-US" sz="3500" dirty="0" smtClean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：謝秀蜜</a:t>
            </a:r>
            <a:endParaRPr lang="en-US" altLang="zh-TW" sz="3500" dirty="0" smtClean="0">
              <a:solidFill>
                <a:prstClr val="black"/>
              </a:solidFill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  <a:p>
            <a:pPr marL="0" lvl="0" indent="0" algn="ctr">
              <a:buNone/>
            </a:pPr>
            <a:r>
              <a:rPr lang="zh-TW" altLang="en-US" sz="3500" dirty="0" smtClean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    </a:t>
            </a:r>
            <a:endParaRPr lang="en-US" altLang="zh-TW" sz="3500" dirty="0"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TW" sz="2800" dirty="0" smtClean="0">
              <a:latin typeface="arial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TW" sz="2800" dirty="0">
              <a:latin typeface="arial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TW" sz="2800" dirty="0" smtClean="0">
              <a:latin typeface="arial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TW" sz="2800" dirty="0">
              <a:latin typeface="arial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TW" sz="2800" dirty="0" smtClean="0">
              <a:latin typeface="arial"/>
            </a:endParaRPr>
          </a:p>
          <a:p>
            <a:pPr>
              <a:buFont typeface="Wingdings" panose="05000000000000000000" pitchFamily="2" charset="2"/>
              <a:buChar char="l"/>
            </a:pPr>
            <a:endParaRPr lang="en-US" altLang="zh-TW" sz="2800" dirty="0">
              <a:latin typeface="arial"/>
            </a:endParaRPr>
          </a:p>
          <a:p>
            <a:pPr marL="0" indent="0">
              <a:buNone/>
            </a:pPr>
            <a:endParaRPr lang="en-US" altLang="zh-TW" sz="2800" dirty="0" smtClean="0">
              <a:latin typeface="arial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11438" y="3771415"/>
            <a:ext cx="336466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</a:pPr>
            <a:r>
              <a:rPr lang="en-US" altLang="zh-TW" dirty="0" smtClean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106.09.26</a:t>
            </a:r>
            <a:r>
              <a:rPr lang="zh-TW" altLang="en-US" dirty="0" smtClean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志工特訓研習</a:t>
            </a:r>
            <a:endParaRPr lang="zh-TW" altLang="en-US" dirty="0">
              <a:solidFill>
                <a:prstClr val="black"/>
              </a:solidFill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788024" y="4186717"/>
            <a:ext cx="3804381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</a:pPr>
            <a:r>
              <a:rPr lang="en-US" altLang="zh-TW" dirty="0" smtClean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107.05.16</a:t>
            </a:r>
            <a:r>
              <a:rPr lang="zh-TW" altLang="en-US" dirty="0" smtClean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期末聚餐</a:t>
            </a:r>
            <a:r>
              <a:rPr lang="zh-TW" altLang="en-US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聯誼</a:t>
            </a:r>
            <a:endParaRPr lang="zh-TW" altLang="en-US" dirty="0">
              <a:solidFill>
                <a:prstClr val="black"/>
              </a:solidFill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</p:txBody>
      </p:sp>
      <p:pic>
        <p:nvPicPr>
          <p:cNvPr id="15" name="圖片 14" descr="Y:\842資料組長\共用資料\照片\1060926志工大會相片\1060926志工大會相片 (20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10" y="1096890"/>
            <a:ext cx="3378186" cy="263563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文字方塊 15"/>
          <p:cNvSpPr txBox="1"/>
          <p:nvPr/>
        </p:nvSpPr>
        <p:spPr>
          <a:xfrm>
            <a:off x="86092" y="205483"/>
            <a:ext cx="4773940" cy="584775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TW" altLang="en-US" sz="3200" kern="100" dirty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感謝家長會贊助活動費用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278" y="642704"/>
            <a:ext cx="5536109" cy="354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4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67636"/>
            <a:ext cx="8229600" cy="1143265"/>
          </a:xfrm>
        </p:spPr>
        <p:txBody>
          <a:bodyPr/>
          <a:lstStyle/>
          <a:p>
            <a:r>
              <a:rPr lang="en-US" altLang="zh-TW" sz="4800" dirty="0" smtClean="0"/>
              <a:t>107</a:t>
            </a:r>
            <a:r>
              <a:rPr lang="zh-TW" altLang="en-US" sz="4800" dirty="0" smtClean="0"/>
              <a:t>學年度志工組別</a:t>
            </a:r>
            <a:endParaRPr lang="en-US" sz="480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9423" y="1485578"/>
            <a:ext cx="8229600" cy="4527011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endParaRPr lang="en-US" altLang="zh-TW" sz="2800" dirty="0" smtClean="0"/>
          </a:p>
          <a:p>
            <a:pPr marL="514350" indent="-514350" algn="l">
              <a:buFont typeface="+mj-lt"/>
              <a:buAutoNum type="arabicPeriod"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41484"/>
              </p:ext>
            </p:extLst>
          </p:nvPr>
        </p:nvGraphicFramePr>
        <p:xfrm>
          <a:off x="65584" y="1557586"/>
          <a:ext cx="9012832" cy="5199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0701">
                  <a:extLst>
                    <a:ext uri="{9D8B030D-6E8A-4147-A177-3AD203B41FA5}">
                      <a16:colId xmlns:a16="http://schemas.microsoft.com/office/drawing/2014/main" val="1233747278"/>
                    </a:ext>
                  </a:extLst>
                </a:gridCol>
                <a:gridCol w="4117931">
                  <a:extLst>
                    <a:ext uri="{9D8B030D-6E8A-4147-A177-3AD203B41FA5}">
                      <a16:colId xmlns:a16="http://schemas.microsoft.com/office/drawing/2014/main" val="3007151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788711521"/>
                    </a:ext>
                  </a:extLst>
                </a:gridCol>
                <a:gridCol w="2316088">
                  <a:extLst>
                    <a:ext uri="{9D8B030D-6E8A-4147-A177-3AD203B41FA5}">
                      <a16:colId xmlns:a16="http://schemas.microsoft.com/office/drawing/2014/main" val="2091067873"/>
                    </a:ext>
                  </a:extLst>
                </a:gridCol>
              </a:tblGrid>
              <a:tr h="85252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組別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工作內容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需求</a:t>
                      </a:r>
                      <a:endParaRPr lang="en-US" altLang="zh-TW" sz="2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/>
                        <a:t>單位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/>
                        <a:t>負責人</a:t>
                      </a:r>
                      <a:endParaRPr lang="zh-TW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2932386"/>
                  </a:ext>
                </a:extLst>
              </a:tr>
              <a:tr h="77839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交通導護組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標楷體" pitchFamily="65" charset="-120"/>
                          <a:ea typeface="標楷體" pitchFamily="65" charset="-120"/>
                        </a:rPr>
                        <a:t>協助學生上、下學導護，交通指揮、學生校外生活指導，並協助處理偶發事件。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學務處</a:t>
                      </a:r>
                      <a:endPara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田欽文主任</a:t>
                      </a:r>
                      <a:r>
                        <a:rPr lang="en-US" altLang="zh-TW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分機 </a:t>
                      </a:r>
                      <a:r>
                        <a:rPr lang="en-US" altLang="zh-TW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820)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謝俊祥組長</a:t>
                      </a:r>
                      <a:r>
                        <a:rPr lang="en-US" altLang="zh-TW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分機 </a:t>
                      </a:r>
                      <a:r>
                        <a:rPr lang="en-US" altLang="zh-TW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821)</a:t>
                      </a:r>
                      <a:endParaRPr lang="zh-TW" altLang="en-US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黃碧瑩組長</a:t>
                      </a:r>
                      <a:r>
                        <a:rPr kumimoji="0" lang="en-US" altLang="zh-TW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(</a:t>
                      </a:r>
                      <a:r>
                        <a:rPr kumimoji="0" lang="zh-TW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分機 </a:t>
                      </a:r>
                      <a:r>
                        <a:rPr kumimoji="0" lang="en-US" altLang="zh-TW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822)</a:t>
                      </a:r>
                      <a:endPara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883207"/>
                  </a:ext>
                </a:extLst>
              </a:tr>
              <a:tr h="77839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學務活動組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標楷體" pitchFamily="65" charset="-120"/>
                          <a:ea typeface="標楷體" pitchFamily="65" charset="-120"/>
                        </a:rPr>
                        <a:t>協助學生社區服務、活動服務支援等工作。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學務處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65717"/>
                  </a:ext>
                </a:extLst>
              </a:tr>
              <a:tr h="77839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圖書管理組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標楷體" pitchFamily="65" charset="-120"/>
                          <a:ea typeface="標楷體" pitchFamily="65" charset="-120"/>
                        </a:rPr>
                        <a:t>協助師生借閱圖書、書籍上架、修補破損，及新書建檔工作。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教務處</a:t>
                      </a:r>
                      <a:endPara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林玲伊主任</a:t>
                      </a:r>
                      <a:r>
                        <a:rPr lang="en-US" altLang="zh-TW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分機 </a:t>
                      </a:r>
                      <a:r>
                        <a:rPr lang="en-US" altLang="zh-TW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810)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賴冠宜組長</a:t>
                      </a:r>
                      <a:r>
                        <a:rPr lang="en-US" altLang="zh-TW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分機 </a:t>
                      </a:r>
                      <a:r>
                        <a:rPr lang="en-US" altLang="zh-TW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813)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endPara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4420679"/>
                  </a:ext>
                </a:extLst>
              </a:tr>
              <a:tr h="77839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認輔關懷組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標楷體" pitchFamily="65" charset="-120"/>
                          <a:ea typeface="標楷體" pitchFamily="65" charset="-120"/>
                        </a:rPr>
                        <a:t>認輔適應困難與情緒困擾學生，及協助身心障礙學生。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輔導處</a:t>
                      </a:r>
                      <a:endPara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黃純美主任</a:t>
                      </a:r>
                      <a:r>
                        <a:rPr kumimoji="0" lang="en-US" altLang="zh-TW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(</a:t>
                      </a:r>
                      <a:r>
                        <a:rPr kumimoji="0" lang="zh-TW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分機 </a:t>
                      </a:r>
                      <a:r>
                        <a:rPr kumimoji="0" lang="en-US" altLang="zh-TW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840)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林冠辰組長</a:t>
                      </a:r>
                      <a:r>
                        <a:rPr kumimoji="0" lang="en-US" altLang="zh-TW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(</a:t>
                      </a:r>
                      <a:r>
                        <a:rPr kumimoji="0" lang="zh-TW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分機 </a:t>
                      </a:r>
                      <a:r>
                        <a:rPr kumimoji="0" lang="en-US" altLang="zh-TW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843)</a:t>
                      </a:r>
                      <a:endParaRPr kumimoji="0" lang="zh-TW" altLang="en-US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5766414"/>
                  </a:ext>
                </a:extLst>
              </a:tr>
              <a:tr h="77839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 smtClean="0">
                          <a:solidFill>
                            <a:srgbClr val="FF0000"/>
                          </a:solidFill>
                          <a:latin typeface="標楷體" pitchFamily="65" charset="-120"/>
                          <a:ea typeface="標楷體" pitchFamily="65" charset="-120"/>
                        </a:rPr>
                        <a:t>修繕綠化組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標楷體" pitchFamily="65" charset="-120"/>
                          <a:ea typeface="標楷體" pitchFamily="65" charset="-120"/>
                        </a:rPr>
                        <a:t>協助校園修繕、環境綠化美化工作項目。</a:t>
                      </a:r>
                      <a:endParaRPr lang="en-US" altLang="zh-TW" sz="2000" dirty="0" smtClean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總務處</a:t>
                      </a:r>
                      <a:endPara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陳皇志主任</a:t>
                      </a:r>
                      <a:r>
                        <a:rPr kumimoji="0" lang="en-US" altLang="zh-TW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(</a:t>
                      </a:r>
                      <a:r>
                        <a:rPr kumimoji="0" lang="zh-TW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分機 </a:t>
                      </a:r>
                      <a:r>
                        <a:rPr kumimoji="0" lang="en-US" altLang="zh-TW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830)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遲久芸小姐</a:t>
                      </a:r>
                      <a:r>
                        <a:rPr lang="en-US" altLang="zh-TW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分機 </a:t>
                      </a:r>
                      <a:r>
                        <a:rPr lang="en-US" altLang="zh-TW" sz="14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835)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1364036"/>
                  </a:ext>
                </a:extLst>
              </a:tr>
            </a:tbl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4978520" y="1182854"/>
            <a:ext cx="4104456" cy="400110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solidFill>
                  <a:schemeClr val="accent6">
                    <a:lumMod val="50000"/>
                  </a:schemeClr>
                </a:solidFill>
              </a:rPr>
              <a:t>志</a:t>
            </a:r>
            <a:r>
              <a:rPr lang="zh-TW" altLang="en-US" sz="2000" dirty="0" smtClean="0">
                <a:solidFill>
                  <a:schemeClr val="accent6">
                    <a:lumMod val="50000"/>
                  </a:schemeClr>
                </a:solidFill>
              </a:rPr>
              <a:t>工業務：輔導處資料組長林淑宛</a:t>
            </a:r>
            <a:endParaRPr lang="zh-TW" altLang="en-US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4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558226"/>
              </p:ext>
            </p:extLst>
          </p:nvPr>
        </p:nvGraphicFramePr>
        <p:xfrm>
          <a:off x="611560" y="128455"/>
          <a:ext cx="7992888" cy="15011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{5A111915-BE36-4E01-A7E5-04B1672EAD32}</a:tableStyleId>
              </a:tblPr>
              <a:tblGrid>
                <a:gridCol w="1272141">
                  <a:extLst>
                    <a:ext uri="{9D8B030D-6E8A-4147-A177-3AD203B41FA5}">
                      <a16:colId xmlns:a16="http://schemas.microsoft.com/office/drawing/2014/main" val="1023711511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2687928920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2333705177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2142446742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1016092542"/>
                    </a:ext>
                  </a:extLst>
                </a:gridCol>
                <a:gridCol w="1632183">
                  <a:extLst>
                    <a:ext uri="{9D8B030D-6E8A-4147-A177-3AD203B41FA5}">
                      <a16:colId xmlns:a16="http://schemas.microsoft.com/office/drawing/2014/main" val="3631194871"/>
                    </a:ext>
                  </a:extLst>
                </a:gridCol>
              </a:tblGrid>
              <a:tr h="71843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導護</a:t>
                      </a:r>
                      <a:r>
                        <a:rPr lang="en-US" sz="2400" kern="100" dirty="0">
                          <a:effectLst/>
                        </a:rPr>
                        <a:t>1</a:t>
                      </a:r>
                      <a:endParaRPr lang="zh-TW" sz="24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(</a:t>
                      </a:r>
                      <a:r>
                        <a:rPr lang="zh-TW" sz="1400" kern="1200" dirty="0">
                          <a:effectLst/>
                        </a:rPr>
                        <a:t>徐耳鼻喉科</a:t>
                      </a:r>
                      <a:r>
                        <a:rPr lang="en-US" sz="1400" kern="100" dirty="0" smtClean="0">
                          <a:effectLst/>
                        </a:rPr>
                        <a:t>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TW" sz="1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一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二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三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四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五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346959308"/>
                  </a:ext>
                </a:extLst>
              </a:tr>
              <a:tr h="2158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高美華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莊登珠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林美蘭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高美華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68321"/>
                  </a:ext>
                </a:extLst>
              </a:tr>
              <a:tr h="21651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736197"/>
                  </a:ext>
                </a:extLst>
              </a:tr>
              <a:tr h="31430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4926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697770"/>
              </p:ext>
            </p:extLst>
          </p:nvPr>
        </p:nvGraphicFramePr>
        <p:xfrm>
          <a:off x="608294" y="1917626"/>
          <a:ext cx="8068162" cy="148589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{F2DE63D5-997A-4646-A377-4702673A728D}</a:tableStyleId>
              </a:tblPr>
              <a:tblGrid>
                <a:gridCol w="1272685">
                  <a:extLst>
                    <a:ext uri="{9D8B030D-6E8A-4147-A177-3AD203B41FA5}">
                      <a16:colId xmlns:a16="http://schemas.microsoft.com/office/drawing/2014/main" val="3576343923"/>
                    </a:ext>
                  </a:extLst>
                </a:gridCol>
                <a:gridCol w="1272685">
                  <a:extLst>
                    <a:ext uri="{9D8B030D-6E8A-4147-A177-3AD203B41FA5}">
                      <a16:colId xmlns:a16="http://schemas.microsoft.com/office/drawing/2014/main" val="3001401269"/>
                    </a:ext>
                  </a:extLst>
                </a:gridCol>
                <a:gridCol w="1272685">
                  <a:extLst>
                    <a:ext uri="{9D8B030D-6E8A-4147-A177-3AD203B41FA5}">
                      <a16:colId xmlns:a16="http://schemas.microsoft.com/office/drawing/2014/main" val="1969498761"/>
                    </a:ext>
                  </a:extLst>
                </a:gridCol>
                <a:gridCol w="1272685">
                  <a:extLst>
                    <a:ext uri="{9D8B030D-6E8A-4147-A177-3AD203B41FA5}">
                      <a16:colId xmlns:a16="http://schemas.microsoft.com/office/drawing/2014/main" val="1838534670"/>
                    </a:ext>
                  </a:extLst>
                </a:gridCol>
                <a:gridCol w="1272685">
                  <a:extLst>
                    <a:ext uri="{9D8B030D-6E8A-4147-A177-3AD203B41FA5}">
                      <a16:colId xmlns:a16="http://schemas.microsoft.com/office/drawing/2014/main" val="3025086753"/>
                    </a:ext>
                  </a:extLst>
                </a:gridCol>
                <a:gridCol w="1704737">
                  <a:extLst>
                    <a:ext uri="{9D8B030D-6E8A-4147-A177-3AD203B41FA5}">
                      <a16:colId xmlns:a16="http://schemas.microsoft.com/office/drawing/2014/main" val="3660162774"/>
                    </a:ext>
                  </a:extLst>
                </a:gridCol>
              </a:tblGrid>
              <a:tr h="360040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導護</a:t>
                      </a:r>
                      <a:r>
                        <a:rPr lang="en-US" sz="2400" kern="100" dirty="0">
                          <a:effectLst/>
                        </a:rPr>
                        <a:t>2</a:t>
                      </a:r>
                      <a:endParaRPr lang="zh-TW" sz="24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(</a:t>
                      </a:r>
                      <a:r>
                        <a:rPr lang="zh-TW" sz="1800" kern="100" dirty="0">
                          <a:effectLst/>
                        </a:rPr>
                        <a:t>合庫路口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一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二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三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四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五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986056029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郭金鳳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郭金鳳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王碧鈴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劉順隆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黃姿苑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476953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邱惠珍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李宛蓁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李彥葶</a:t>
                      </a: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蔡銘昇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廖秀玲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848317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 </a:t>
                      </a:r>
                      <a:endParaRPr lang="zh-TW" sz="2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 </a:t>
                      </a:r>
                      <a:endParaRPr lang="zh-TW" sz="2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 </a:t>
                      </a:r>
                      <a:endParaRPr lang="zh-TW" sz="2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 </a:t>
                      </a:r>
                      <a:endParaRPr lang="zh-TW" sz="2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 </a:t>
                      </a:r>
                      <a:endParaRPr lang="zh-TW" sz="20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535487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852007"/>
              </p:ext>
            </p:extLst>
          </p:nvPr>
        </p:nvGraphicFramePr>
        <p:xfrm>
          <a:off x="608294" y="3645819"/>
          <a:ext cx="8068162" cy="99441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{F2DE63D5-997A-4646-A377-4702673A728D}</a:tableStyleId>
              </a:tblPr>
              <a:tblGrid>
                <a:gridCol w="1272685">
                  <a:extLst>
                    <a:ext uri="{9D8B030D-6E8A-4147-A177-3AD203B41FA5}">
                      <a16:colId xmlns:a16="http://schemas.microsoft.com/office/drawing/2014/main" val="2329320832"/>
                    </a:ext>
                  </a:extLst>
                </a:gridCol>
                <a:gridCol w="1272685">
                  <a:extLst>
                    <a:ext uri="{9D8B030D-6E8A-4147-A177-3AD203B41FA5}">
                      <a16:colId xmlns:a16="http://schemas.microsoft.com/office/drawing/2014/main" val="3947623494"/>
                    </a:ext>
                  </a:extLst>
                </a:gridCol>
                <a:gridCol w="1272685">
                  <a:extLst>
                    <a:ext uri="{9D8B030D-6E8A-4147-A177-3AD203B41FA5}">
                      <a16:colId xmlns:a16="http://schemas.microsoft.com/office/drawing/2014/main" val="2399423138"/>
                    </a:ext>
                  </a:extLst>
                </a:gridCol>
                <a:gridCol w="1272685">
                  <a:extLst>
                    <a:ext uri="{9D8B030D-6E8A-4147-A177-3AD203B41FA5}">
                      <a16:colId xmlns:a16="http://schemas.microsoft.com/office/drawing/2014/main" val="2409189392"/>
                    </a:ext>
                  </a:extLst>
                </a:gridCol>
                <a:gridCol w="1272685">
                  <a:extLst>
                    <a:ext uri="{9D8B030D-6E8A-4147-A177-3AD203B41FA5}">
                      <a16:colId xmlns:a16="http://schemas.microsoft.com/office/drawing/2014/main" val="3536050055"/>
                    </a:ext>
                  </a:extLst>
                </a:gridCol>
                <a:gridCol w="1704737">
                  <a:extLst>
                    <a:ext uri="{9D8B030D-6E8A-4147-A177-3AD203B41FA5}">
                      <a16:colId xmlns:a16="http://schemas.microsoft.com/office/drawing/2014/main" val="719813912"/>
                    </a:ext>
                  </a:extLst>
                </a:gridCol>
              </a:tblGrid>
              <a:tr h="26601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導護</a:t>
                      </a:r>
                      <a:r>
                        <a:rPr lang="en-US" sz="2400" kern="100" dirty="0">
                          <a:effectLst/>
                        </a:rPr>
                        <a:t>2</a:t>
                      </a:r>
                      <a:endParaRPr lang="zh-TW" sz="24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(</a:t>
                      </a:r>
                      <a:r>
                        <a:rPr lang="zh-TW" sz="1800" kern="100" dirty="0">
                          <a:effectLst/>
                        </a:rPr>
                        <a:t>校門口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一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二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三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四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五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511789597"/>
                  </a:ext>
                </a:extLst>
              </a:tr>
              <a:tr h="4540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>
                          <a:effectLst/>
                        </a:rPr>
                        <a:t>劉橋玲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kern="100" dirty="0" smtClean="0">
                          <a:effectLst/>
                          <a:highlight>
                            <a:srgbClr val="00FF00"/>
                          </a:highlight>
                        </a:rPr>
                        <a:t>組長：</a:t>
                      </a:r>
                      <a:endParaRPr lang="en-US" altLang="zh-TW" sz="1600" kern="100" dirty="0" smtClean="0">
                        <a:effectLst/>
                        <a:highlight>
                          <a:srgbClr val="00FF00"/>
                        </a:highlight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 smtClean="0">
                          <a:effectLst/>
                          <a:highlight>
                            <a:srgbClr val="00FF00"/>
                          </a:highlight>
                        </a:rPr>
                        <a:t>廖秀玲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蔡銘昇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579575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422620"/>
              </p:ext>
            </p:extLst>
          </p:nvPr>
        </p:nvGraphicFramePr>
        <p:xfrm>
          <a:off x="608294" y="4702220"/>
          <a:ext cx="8068162" cy="201724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{17292A2E-F333-43FB-9621-5CBBE7FDCDCB}</a:tableStyleId>
              </a:tblPr>
              <a:tblGrid>
                <a:gridCol w="1272685">
                  <a:extLst>
                    <a:ext uri="{9D8B030D-6E8A-4147-A177-3AD203B41FA5}">
                      <a16:colId xmlns:a16="http://schemas.microsoft.com/office/drawing/2014/main" val="3175154003"/>
                    </a:ext>
                  </a:extLst>
                </a:gridCol>
                <a:gridCol w="1272685">
                  <a:extLst>
                    <a:ext uri="{9D8B030D-6E8A-4147-A177-3AD203B41FA5}">
                      <a16:colId xmlns:a16="http://schemas.microsoft.com/office/drawing/2014/main" val="73396201"/>
                    </a:ext>
                  </a:extLst>
                </a:gridCol>
                <a:gridCol w="1272685">
                  <a:extLst>
                    <a:ext uri="{9D8B030D-6E8A-4147-A177-3AD203B41FA5}">
                      <a16:colId xmlns:a16="http://schemas.microsoft.com/office/drawing/2014/main" val="1867674784"/>
                    </a:ext>
                  </a:extLst>
                </a:gridCol>
                <a:gridCol w="1272685">
                  <a:extLst>
                    <a:ext uri="{9D8B030D-6E8A-4147-A177-3AD203B41FA5}">
                      <a16:colId xmlns:a16="http://schemas.microsoft.com/office/drawing/2014/main" val="1484747248"/>
                    </a:ext>
                  </a:extLst>
                </a:gridCol>
                <a:gridCol w="1272685">
                  <a:extLst>
                    <a:ext uri="{9D8B030D-6E8A-4147-A177-3AD203B41FA5}">
                      <a16:colId xmlns:a16="http://schemas.microsoft.com/office/drawing/2014/main" val="1309104565"/>
                    </a:ext>
                  </a:extLst>
                </a:gridCol>
                <a:gridCol w="1704737">
                  <a:extLst>
                    <a:ext uri="{9D8B030D-6E8A-4147-A177-3AD203B41FA5}">
                      <a16:colId xmlns:a16="http://schemas.microsoft.com/office/drawing/2014/main" val="1070789137"/>
                    </a:ext>
                  </a:extLst>
                </a:gridCol>
              </a:tblGrid>
              <a:tr h="419976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</a:rPr>
                        <a:t>導護</a:t>
                      </a:r>
                      <a:r>
                        <a:rPr lang="en-US" sz="2500" kern="100" dirty="0">
                          <a:effectLst/>
                        </a:rPr>
                        <a:t>3</a:t>
                      </a:r>
                      <a:endParaRPr lang="zh-TW" sz="25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(</a:t>
                      </a:r>
                      <a:r>
                        <a:rPr lang="zh-TW" sz="1800" kern="100" dirty="0">
                          <a:effectLst/>
                        </a:rPr>
                        <a:t>漢唐路口</a:t>
                      </a:r>
                      <a:r>
                        <a:rPr lang="en-US" sz="1800" kern="100" dirty="0">
                          <a:effectLst/>
                        </a:rPr>
                        <a:t>)</a:t>
                      </a:r>
                      <a:endParaRPr lang="zh-TW" sz="18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>
                          <a:effectLst/>
                        </a:rPr>
                        <a:t>一</a:t>
                      </a:r>
                      <a:endParaRPr lang="zh-TW" sz="25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>
                          <a:effectLst/>
                        </a:rPr>
                        <a:t>二</a:t>
                      </a:r>
                      <a:endParaRPr lang="zh-TW" sz="25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>
                          <a:effectLst/>
                        </a:rPr>
                        <a:t>三</a:t>
                      </a:r>
                      <a:endParaRPr lang="zh-TW" sz="25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>
                          <a:effectLst/>
                        </a:rPr>
                        <a:t>四</a:t>
                      </a:r>
                      <a:endParaRPr lang="zh-TW" sz="25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>
                          <a:effectLst/>
                        </a:rPr>
                        <a:t>五</a:t>
                      </a:r>
                      <a:endParaRPr lang="zh-TW" sz="25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4020405374"/>
                  </a:ext>
                </a:extLst>
              </a:tr>
              <a:tr h="41997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吳金心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李彥葶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吳玉雯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王進國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>
                          <a:effectLst/>
                        </a:rPr>
                        <a:t>莊麗珠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177769"/>
                  </a:ext>
                </a:extLst>
              </a:tr>
              <a:tr h="41997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>
                          <a:effectLst/>
                        </a:rPr>
                        <a:t>莊麗珠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張程瑞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許真足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 smtClean="0">
                          <a:effectLst/>
                        </a:rPr>
                        <a:t>侯素惠</a:t>
                      </a:r>
                      <a:endParaRPr lang="en-US" altLang="zh-TW" sz="2400" kern="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200" kern="0" dirty="0" smtClean="0">
                          <a:effectLst/>
                        </a:rPr>
                        <a:t>暫</a:t>
                      </a:r>
                      <a:r>
                        <a:rPr lang="zh-TW" sz="1200" kern="0" dirty="0">
                          <a:effectLst/>
                        </a:rPr>
                        <a:t>休一</a:t>
                      </a:r>
                      <a:r>
                        <a:rPr lang="zh-TW" sz="1200" kern="0" dirty="0" smtClean="0">
                          <a:effectLst/>
                        </a:rPr>
                        <a:t>學期</a:t>
                      </a:r>
                      <a:endParaRPr lang="zh-TW" sz="1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highlight>
                            <a:srgbClr val="FFFF00"/>
                          </a:highlight>
                        </a:rPr>
                        <a:t>@</a:t>
                      </a:r>
                      <a:r>
                        <a:rPr lang="zh-TW" sz="2400" kern="0" dirty="0">
                          <a:effectLst/>
                          <a:highlight>
                            <a:srgbClr val="FFFF00"/>
                          </a:highlight>
                        </a:rPr>
                        <a:t>郭秀琴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880443"/>
                  </a:ext>
                </a:extLst>
              </a:tr>
              <a:tr h="41997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 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 smtClean="0">
                          <a:effectLst/>
                          <a:highlight>
                            <a:srgbClr val="00FF00"/>
                          </a:highlight>
                        </a:rPr>
                        <a:t>組長：</a:t>
                      </a:r>
                      <a:endParaRPr lang="en-US" altLang="zh-TW" sz="1600" kern="100" dirty="0" smtClean="0">
                        <a:effectLst/>
                        <a:highlight>
                          <a:srgbClr val="00FF00"/>
                        </a:highlight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 smtClean="0">
                          <a:effectLst/>
                          <a:highlight>
                            <a:srgbClr val="00FF00"/>
                          </a:highlight>
                        </a:rPr>
                        <a:t>許真足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 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762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986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874110"/>
              </p:ext>
            </p:extLst>
          </p:nvPr>
        </p:nvGraphicFramePr>
        <p:xfrm>
          <a:off x="611560" y="333450"/>
          <a:ext cx="8280924" cy="20882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{F2DE63D5-997A-4646-A377-4702673A728D}</a:tableStyleId>
              </a:tblPr>
              <a:tblGrid>
                <a:gridCol w="1380154">
                  <a:extLst>
                    <a:ext uri="{9D8B030D-6E8A-4147-A177-3AD203B41FA5}">
                      <a16:colId xmlns:a16="http://schemas.microsoft.com/office/drawing/2014/main" val="3321268034"/>
                    </a:ext>
                  </a:extLst>
                </a:gridCol>
                <a:gridCol w="1380154">
                  <a:extLst>
                    <a:ext uri="{9D8B030D-6E8A-4147-A177-3AD203B41FA5}">
                      <a16:colId xmlns:a16="http://schemas.microsoft.com/office/drawing/2014/main" val="186860049"/>
                    </a:ext>
                  </a:extLst>
                </a:gridCol>
                <a:gridCol w="1380154">
                  <a:extLst>
                    <a:ext uri="{9D8B030D-6E8A-4147-A177-3AD203B41FA5}">
                      <a16:colId xmlns:a16="http://schemas.microsoft.com/office/drawing/2014/main" val="1401923335"/>
                    </a:ext>
                  </a:extLst>
                </a:gridCol>
                <a:gridCol w="1380154">
                  <a:extLst>
                    <a:ext uri="{9D8B030D-6E8A-4147-A177-3AD203B41FA5}">
                      <a16:colId xmlns:a16="http://schemas.microsoft.com/office/drawing/2014/main" val="1978588793"/>
                    </a:ext>
                  </a:extLst>
                </a:gridCol>
                <a:gridCol w="1380154">
                  <a:extLst>
                    <a:ext uri="{9D8B030D-6E8A-4147-A177-3AD203B41FA5}">
                      <a16:colId xmlns:a16="http://schemas.microsoft.com/office/drawing/2014/main" val="1423478401"/>
                    </a:ext>
                  </a:extLst>
                </a:gridCol>
                <a:gridCol w="1380154">
                  <a:extLst>
                    <a:ext uri="{9D8B030D-6E8A-4147-A177-3AD203B41FA5}">
                      <a16:colId xmlns:a16="http://schemas.microsoft.com/office/drawing/2014/main" val="2180128248"/>
                    </a:ext>
                  </a:extLst>
                </a:gridCol>
              </a:tblGrid>
              <a:tr h="419777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學</a:t>
                      </a:r>
                      <a:r>
                        <a:rPr lang="zh-TW" sz="2400" kern="100" dirty="0" smtClean="0">
                          <a:effectLst/>
                        </a:rPr>
                        <a:t>務</a:t>
                      </a:r>
                      <a:endParaRPr lang="en-US" altLang="zh-TW" sz="2400" kern="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 smtClean="0">
                          <a:effectLst/>
                        </a:rPr>
                        <a:t>活動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一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二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三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四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五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465104379"/>
                  </a:ext>
                </a:extLst>
              </a:tr>
              <a:tr h="41977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馮月琴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謝培雅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曹靜怡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沈淑汝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莊雅筑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286785"/>
                  </a:ext>
                </a:extLst>
              </a:tr>
              <a:tr h="828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 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葛巧鳳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highlight>
                            <a:srgbClr val="FFFF00"/>
                          </a:highlight>
                        </a:rPr>
                        <a:t>@</a:t>
                      </a:r>
                      <a:r>
                        <a:rPr lang="zh-TW" sz="2400" kern="100" dirty="0">
                          <a:effectLst/>
                          <a:highlight>
                            <a:srgbClr val="FFFF00"/>
                          </a:highlight>
                        </a:rPr>
                        <a:t>謝佳惠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 smtClean="0">
                          <a:effectLst/>
                          <a:highlight>
                            <a:srgbClr val="00FF00"/>
                          </a:highlight>
                        </a:rPr>
                        <a:t>組長：</a:t>
                      </a:r>
                      <a:endParaRPr lang="en-US" altLang="zh-TW" sz="1600" kern="100" dirty="0" smtClean="0">
                        <a:effectLst/>
                        <a:highlight>
                          <a:srgbClr val="00FF00"/>
                        </a:highlight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 smtClean="0">
                          <a:effectLst/>
                          <a:highlight>
                            <a:srgbClr val="00FF00"/>
                          </a:highlight>
                        </a:rPr>
                        <a:t>林美妙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陳綰萍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517544"/>
                  </a:ext>
                </a:extLst>
              </a:tr>
              <a:tr h="41977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 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 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>
                          <a:effectLst/>
                        </a:rPr>
                        <a:t>鄭伽如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highlight>
                            <a:srgbClr val="FFFF00"/>
                          </a:highlight>
                        </a:rPr>
                        <a:t>@</a:t>
                      </a:r>
                      <a:r>
                        <a:rPr lang="zh-TW" sz="2400" kern="100" dirty="0">
                          <a:effectLst/>
                          <a:highlight>
                            <a:srgbClr val="FFFF00"/>
                          </a:highlight>
                        </a:rPr>
                        <a:t>姚欣梅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118119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709939"/>
              </p:ext>
            </p:extLst>
          </p:nvPr>
        </p:nvGraphicFramePr>
        <p:xfrm>
          <a:off x="611558" y="2565698"/>
          <a:ext cx="8280924" cy="36004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{5A111915-BE36-4E01-A7E5-04B1672EAD32}</a:tableStyleId>
              </a:tblPr>
              <a:tblGrid>
                <a:gridCol w="1380154">
                  <a:extLst>
                    <a:ext uri="{9D8B030D-6E8A-4147-A177-3AD203B41FA5}">
                      <a16:colId xmlns:a16="http://schemas.microsoft.com/office/drawing/2014/main" val="3926142640"/>
                    </a:ext>
                  </a:extLst>
                </a:gridCol>
                <a:gridCol w="1380154">
                  <a:extLst>
                    <a:ext uri="{9D8B030D-6E8A-4147-A177-3AD203B41FA5}">
                      <a16:colId xmlns:a16="http://schemas.microsoft.com/office/drawing/2014/main" val="2072213982"/>
                    </a:ext>
                  </a:extLst>
                </a:gridCol>
                <a:gridCol w="1380154">
                  <a:extLst>
                    <a:ext uri="{9D8B030D-6E8A-4147-A177-3AD203B41FA5}">
                      <a16:colId xmlns:a16="http://schemas.microsoft.com/office/drawing/2014/main" val="2065509648"/>
                    </a:ext>
                  </a:extLst>
                </a:gridCol>
                <a:gridCol w="1380154">
                  <a:extLst>
                    <a:ext uri="{9D8B030D-6E8A-4147-A177-3AD203B41FA5}">
                      <a16:colId xmlns:a16="http://schemas.microsoft.com/office/drawing/2014/main" val="1181356667"/>
                    </a:ext>
                  </a:extLst>
                </a:gridCol>
                <a:gridCol w="1380154">
                  <a:extLst>
                    <a:ext uri="{9D8B030D-6E8A-4147-A177-3AD203B41FA5}">
                      <a16:colId xmlns:a16="http://schemas.microsoft.com/office/drawing/2014/main" val="2531345998"/>
                    </a:ext>
                  </a:extLst>
                </a:gridCol>
                <a:gridCol w="1380154">
                  <a:extLst>
                    <a:ext uri="{9D8B030D-6E8A-4147-A177-3AD203B41FA5}">
                      <a16:colId xmlns:a16="http://schemas.microsoft.com/office/drawing/2014/main" val="2094729746"/>
                    </a:ext>
                  </a:extLst>
                </a:gridCol>
              </a:tblGrid>
              <a:tr h="416760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 smtClean="0">
                          <a:effectLst/>
                        </a:rPr>
                        <a:t>圖書</a:t>
                      </a:r>
                      <a:endParaRPr lang="en-US" altLang="zh-TW" sz="2500" kern="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 smtClean="0">
                          <a:effectLst/>
                        </a:rPr>
                        <a:t>管理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</a:rPr>
                        <a:t>一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</a:rPr>
                        <a:t>二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>
                          <a:effectLst/>
                        </a:rPr>
                        <a:t>三</a:t>
                      </a:r>
                      <a:endParaRPr lang="zh-TW" sz="25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>
                          <a:effectLst/>
                        </a:rPr>
                        <a:t>四</a:t>
                      </a:r>
                      <a:endParaRPr lang="zh-TW" sz="25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>
                          <a:effectLst/>
                        </a:rPr>
                        <a:t>五</a:t>
                      </a:r>
                      <a:endParaRPr lang="zh-TW" sz="25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162216307"/>
                  </a:ext>
                </a:extLst>
              </a:tr>
              <a:tr h="40049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楊美雲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王焙錦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>
                          <a:effectLst/>
                        </a:rPr>
                        <a:t>詹淑娟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徐淑鳳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林秋月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531235"/>
                  </a:ext>
                </a:extLst>
              </a:tr>
              <a:tr h="7908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>
                          <a:effectLst/>
                        </a:rPr>
                        <a:t>蔡佩君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highlight>
                            <a:srgbClr val="FFFF00"/>
                          </a:highlight>
                        </a:rPr>
                        <a:t>@</a:t>
                      </a:r>
                      <a:r>
                        <a:rPr lang="zh-TW" sz="2400" kern="0" dirty="0">
                          <a:effectLst/>
                          <a:highlight>
                            <a:srgbClr val="FFFF00"/>
                          </a:highlight>
                        </a:rPr>
                        <a:t>沈淑媛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highlight>
                            <a:srgbClr val="FFFF00"/>
                          </a:highlight>
                        </a:rPr>
                        <a:t>@</a:t>
                      </a:r>
                      <a:r>
                        <a:rPr lang="zh-TW" sz="2400" kern="0" dirty="0">
                          <a:effectLst/>
                          <a:highlight>
                            <a:srgbClr val="FFFF00"/>
                          </a:highlight>
                        </a:rPr>
                        <a:t>丁美方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highlight>
                            <a:srgbClr val="FFFF00"/>
                          </a:highlight>
                        </a:rPr>
                        <a:t>@</a:t>
                      </a:r>
                      <a:r>
                        <a:rPr lang="zh-TW" sz="2400" kern="0" dirty="0">
                          <a:effectLst/>
                          <a:highlight>
                            <a:srgbClr val="FFFF00"/>
                          </a:highlight>
                        </a:rPr>
                        <a:t>陳映佐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楊麗雲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864356"/>
                  </a:ext>
                </a:extLst>
              </a:tr>
              <a:tr h="40049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李沁霖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謝秀蜜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魏家玲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陳淑敏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林月卿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654823"/>
                  </a:ext>
                </a:extLst>
              </a:tr>
              <a:tr h="7908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highlight>
                            <a:srgbClr val="FFFF00"/>
                          </a:highlight>
                        </a:rPr>
                        <a:t>@</a:t>
                      </a:r>
                      <a:r>
                        <a:rPr lang="zh-TW" sz="2400" kern="0" dirty="0">
                          <a:effectLst/>
                          <a:highlight>
                            <a:srgbClr val="FFFF00"/>
                          </a:highlight>
                        </a:rPr>
                        <a:t>張梅芸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  <a:highlight>
                            <a:srgbClr val="FFFF00"/>
                          </a:highlight>
                        </a:rPr>
                        <a:t>@</a:t>
                      </a:r>
                      <a:r>
                        <a:rPr lang="zh-TW" sz="2400" kern="0" dirty="0">
                          <a:effectLst/>
                          <a:highlight>
                            <a:srgbClr val="FFFF00"/>
                          </a:highlight>
                        </a:rPr>
                        <a:t>洪玉燕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 smtClean="0">
                          <a:effectLst/>
                          <a:highlight>
                            <a:srgbClr val="00FF00"/>
                          </a:highlight>
                        </a:rPr>
                        <a:t>組長：</a:t>
                      </a:r>
                      <a:endParaRPr lang="en-US" altLang="zh-TW" sz="2400" kern="100" dirty="0" smtClean="0">
                        <a:effectLst/>
                        <a:highlight>
                          <a:srgbClr val="00FF00"/>
                        </a:highlight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 smtClean="0">
                          <a:effectLst/>
                          <a:highlight>
                            <a:srgbClr val="00FF00"/>
                          </a:highlight>
                        </a:rPr>
                        <a:t>宋素珠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施及元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呂淑娥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403687"/>
                  </a:ext>
                </a:extLst>
              </a:tr>
              <a:tr h="40049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314478"/>
                  </a:ext>
                </a:extLst>
              </a:tr>
              <a:tr h="40049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243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184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502407"/>
              </p:ext>
            </p:extLst>
          </p:nvPr>
        </p:nvGraphicFramePr>
        <p:xfrm>
          <a:off x="539552" y="485919"/>
          <a:ext cx="7632846" cy="119502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{72833802-FEF1-4C79-8D5D-14CF1EAF98D9}</a:tableStyleId>
              </a:tblPr>
              <a:tblGrid>
                <a:gridCol w="1272141">
                  <a:extLst>
                    <a:ext uri="{9D8B030D-6E8A-4147-A177-3AD203B41FA5}">
                      <a16:colId xmlns:a16="http://schemas.microsoft.com/office/drawing/2014/main" val="4001874518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3056662204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2268107215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260764351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2069067428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1059830851"/>
                    </a:ext>
                  </a:extLst>
                </a:gridCol>
              </a:tblGrid>
              <a:tr h="20360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200" dirty="0" smtClean="0">
                          <a:effectLst/>
                        </a:rPr>
                        <a:t>修繕</a:t>
                      </a:r>
                      <a:endParaRPr lang="en-US" altLang="zh-TW" sz="2500" kern="12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200" dirty="0" smtClean="0">
                          <a:effectLst/>
                        </a:rPr>
                        <a:t>綠化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</a:rPr>
                        <a:t>一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</a:rPr>
                        <a:t>二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</a:rPr>
                        <a:t>三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</a:rPr>
                        <a:t>四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</a:rPr>
                        <a:t>五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040253872"/>
                  </a:ext>
                </a:extLst>
              </a:tr>
              <a:tr h="40225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200" dirty="0">
                          <a:effectLst/>
                        </a:rPr>
                        <a:t>黃磬敏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 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 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200">
                          <a:effectLst/>
                        </a:rPr>
                        <a:t>王進國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 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821732"/>
                  </a:ext>
                </a:extLst>
              </a:tr>
              <a:tr h="40225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 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kern="0">
                          <a:effectLst/>
                        </a:rPr>
                        <a:t> 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>
                          <a:effectLst/>
                        </a:rPr>
                        <a:t>蔡長材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070312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434809"/>
              </p:ext>
            </p:extLst>
          </p:nvPr>
        </p:nvGraphicFramePr>
        <p:xfrm>
          <a:off x="542678" y="2061642"/>
          <a:ext cx="7632846" cy="147513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{F2DE63D5-997A-4646-A377-4702673A728D}</a:tableStyleId>
              </a:tblPr>
              <a:tblGrid>
                <a:gridCol w="1272141">
                  <a:extLst>
                    <a:ext uri="{9D8B030D-6E8A-4147-A177-3AD203B41FA5}">
                      <a16:colId xmlns:a16="http://schemas.microsoft.com/office/drawing/2014/main" val="3662930690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4162558158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2576418849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3263627584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3950499470"/>
                    </a:ext>
                  </a:extLst>
                </a:gridCol>
                <a:gridCol w="1272141">
                  <a:extLst>
                    <a:ext uri="{9D8B030D-6E8A-4147-A177-3AD203B41FA5}">
                      <a16:colId xmlns:a16="http://schemas.microsoft.com/office/drawing/2014/main" val="1434879482"/>
                    </a:ext>
                  </a:extLst>
                </a:gridCol>
              </a:tblGrid>
              <a:tr h="43652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</a:rPr>
                        <a:t>認</a:t>
                      </a:r>
                      <a:r>
                        <a:rPr lang="zh-TW" sz="2500" kern="100" dirty="0" smtClean="0">
                          <a:effectLst/>
                        </a:rPr>
                        <a:t>輔</a:t>
                      </a:r>
                      <a:endParaRPr lang="en-US" altLang="zh-TW" sz="2500" kern="1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 smtClean="0">
                          <a:effectLst/>
                        </a:rPr>
                        <a:t>關懷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 dirty="0">
                          <a:effectLst/>
                        </a:rPr>
                        <a:t>一</a:t>
                      </a:r>
                      <a:endParaRPr lang="zh-TW" sz="25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>
                          <a:effectLst/>
                        </a:rPr>
                        <a:t>二</a:t>
                      </a:r>
                      <a:endParaRPr lang="zh-TW" sz="25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>
                          <a:effectLst/>
                        </a:rPr>
                        <a:t>三</a:t>
                      </a:r>
                      <a:endParaRPr lang="zh-TW" sz="25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>
                          <a:effectLst/>
                        </a:rPr>
                        <a:t>四</a:t>
                      </a:r>
                      <a:endParaRPr lang="zh-TW" sz="25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500" kern="100">
                          <a:effectLst/>
                        </a:rPr>
                        <a:t>五</a:t>
                      </a:r>
                      <a:endParaRPr lang="zh-TW" sz="25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666962604"/>
                  </a:ext>
                </a:extLst>
              </a:tr>
              <a:tr h="41948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kern="0" dirty="0" smtClean="0">
                          <a:effectLst/>
                          <a:highlight>
                            <a:srgbClr val="00FF00"/>
                          </a:highlight>
                        </a:rPr>
                        <a:t>組長：</a:t>
                      </a:r>
                      <a:endParaRPr lang="en-US" altLang="zh-TW" sz="1600" kern="0" dirty="0" smtClean="0">
                        <a:effectLst/>
                        <a:highlight>
                          <a:srgbClr val="00FF00"/>
                        </a:highlight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 smtClean="0">
                          <a:effectLst/>
                          <a:highlight>
                            <a:srgbClr val="00FF00"/>
                          </a:highlight>
                        </a:rPr>
                        <a:t>孔</a:t>
                      </a:r>
                      <a:r>
                        <a:rPr lang="zh-TW" sz="2400" kern="0" dirty="0">
                          <a:effectLst/>
                          <a:highlight>
                            <a:srgbClr val="00FF00"/>
                          </a:highlight>
                        </a:rPr>
                        <a:t>柳燕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李沁霖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高麗貞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邱鳳姬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黃美玲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665490"/>
                  </a:ext>
                </a:extLst>
              </a:tr>
              <a:tr h="41948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邱碧蓮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>
                          <a:effectLst/>
                        </a:rPr>
                        <a:t>李慧如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 </a:t>
                      </a:r>
                      <a:r>
                        <a:rPr lang="zh-TW" sz="2400" kern="0" dirty="0">
                          <a:effectLst/>
                        </a:rPr>
                        <a:t>周 </a:t>
                      </a:r>
                      <a:r>
                        <a:rPr lang="zh-TW" altLang="en-US" sz="2400" kern="0" dirty="0" smtClean="0">
                          <a:effectLst/>
                        </a:rPr>
                        <a:t>力</a:t>
                      </a:r>
                      <a:r>
                        <a:rPr lang="en-US" sz="2400" kern="10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204837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5229994"/>
            <a:ext cx="3744416" cy="1296144"/>
          </a:xfrm>
          <a:solidFill>
            <a:schemeClr val="bg1">
              <a:alpha val="80000"/>
            </a:schemeClr>
          </a:solidFill>
          <a:ln w="76200">
            <a:solidFill>
              <a:srgbClr val="FFD85B"/>
            </a:solidFill>
          </a:ln>
        </p:spPr>
        <p:txBody>
          <a:bodyPr/>
          <a:lstStyle/>
          <a:p>
            <a:pPr algn="l"/>
            <a:r>
              <a:rPr lang="zh-TW" altLang="en-US" sz="3200" b="1" dirty="0" smtClean="0">
                <a:latin typeface="+mn-ea"/>
                <a:ea typeface="+mn-ea"/>
              </a:rPr>
              <a:t>志工人數共計</a:t>
            </a:r>
            <a:r>
              <a:rPr lang="en-US" altLang="zh-TW" sz="3200" b="1" dirty="0" smtClean="0">
                <a:latin typeface="+mn-ea"/>
                <a:ea typeface="+mn-ea"/>
              </a:rPr>
              <a:t>63</a:t>
            </a:r>
            <a:r>
              <a:rPr lang="zh-TW" altLang="en-US" sz="3200" b="1" dirty="0" smtClean="0">
                <a:latin typeface="+mn-ea"/>
                <a:ea typeface="+mn-ea"/>
              </a:rPr>
              <a:t>人</a:t>
            </a:r>
            <a:endParaRPr lang="zh-TW" altLang="en-US" sz="3200" b="1" dirty="0">
              <a:latin typeface="+mn-ea"/>
              <a:ea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571412"/>
              </p:ext>
            </p:extLst>
          </p:nvPr>
        </p:nvGraphicFramePr>
        <p:xfrm>
          <a:off x="539552" y="3717826"/>
          <a:ext cx="7632848" cy="129614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{5A111915-BE36-4E01-A7E5-04B1672EAD32}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183989211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418452605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44932372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4003051308"/>
                    </a:ext>
                  </a:extLst>
                </a:gridCol>
                <a:gridCol w="1274957">
                  <a:extLst>
                    <a:ext uri="{9D8B030D-6E8A-4147-A177-3AD203B41FA5}">
                      <a16:colId xmlns:a16="http://schemas.microsoft.com/office/drawing/2014/main" val="2939324188"/>
                    </a:ext>
                  </a:extLst>
                </a:gridCol>
                <a:gridCol w="1245323">
                  <a:extLst>
                    <a:ext uri="{9D8B030D-6E8A-4147-A177-3AD203B41FA5}">
                      <a16:colId xmlns:a16="http://schemas.microsoft.com/office/drawing/2014/main" val="20077802"/>
                    </a:ext>
                  </a:extLst>
                </a:gridCol>
              </a:tblGrid>
              <a:tr h="41904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補校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一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二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三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四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>
                          <a:effectLst/>
                        </a:rPr>
                        <a:t>五</a:t>
                      </a:r>
                      <a:endParaRPr lang="zh-TW" sz="2400" kern="10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945014307"/>
                  </a:ext>
                </a:extLst>
              </a:tr>
              <a:tr h="87710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 smtClean="0">
                          <a:effectLst/>
                        </a:rPr>
                        <a:t>張玉燕</a:t>
                      </a:r>
                      <a:endParaRPr lang="en-US" altLang="zh-TW" sz="2400" kern="100" dirty="0" smtClean="0">
                        <a:effectLst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2400" kern="0" dirty="0" smtClean="0">
                          <a:effectLst/>
                          <a:highlight>
                            <a:srgbClr val="FFFF00"/>
                          </a:highlight>
                        </a:rPr>
                        <a:t>蘇淑鈴</a:t>
                      </a:r>
                      <a:endParaRPr lang="zh-TW" sz="2400" kern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標楷體" panose="03000509000000000000" pitchFamily="65" charset="-12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0" dirty="0" smtClean="0">
                          <a:effectLst/>
                        </a:rPr>
                        <a:t>吳秀霞</a:t>
                      </a:r>
                      <a:endParaRPr lang="en-US" altLang="zh-TW" sz="2400" kern="0" dirty="0" smtClean="0">
                        <a:effectLst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2400" kern="0" dirty="0" smtClean="0">
                          <a:effectLst/>
                          <a:highlight>
                            <a:srgbClr val="FFFF00"/>
                          </a:highlight>
                        </a:rPr>
                        <a:t>蘇淑鈴</a:t>
                      </a:r>
                      <a:endParaRPr lang="zh-TW" sz="2400" kern="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標楷體" panose="03000509000000000000" pitchFamily="65" charset="-12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effectLst/>
                        </a:rPr>
                        <a:t> </a:t>
                      </a:r>
                      <a:endParaRPr lang="zh-TW" sz="24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764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186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0408" y="22554"/>
            <a:ext cx="8229600" cy="1080120"/>
          </a:xfrm>
          <a:solidFill>
            <a:schemeClr val="bg1">
              <a:alpha val="68000"/>
            </a:schemeClr>
          </a:solidFill>
        </p:spPr>
        <p:txBody>
          <a:bodyPr/>
          <a:lstStyle/>
          <a:p>
            <a:pPr algn="l"/>
            <a:r>
              <a:rPr lang="zh-TW" altLang="en-US" sz="4000" dirty="0" smtClean="0">
                <a:latin typeface="+mj-ea"/>
              </a:rPr>
              <a:t>「基礎</a:t>
            </a:r>
            <a:r>
              <a:rPr lang="zh-TW" altLang="en-US" sz="4000" dirty="0">
                <a:latin typeface="+mj-ea"/>
              </a:rPr>
              <a:t>訓練」</a:t>
            </a:r>
            <a:r>
              <a:rPr lang="zh-TW" altLang="en-US" sz="4000" dirty="0" smtClean="0">
                <a:latin typeface="+mj-ea"/>
              </a:rPr>
              <a:t>與「特殊</a:t>
            </a:r>
            <a:r>
              <a:rPr lang="zh-TW" altLang="en-US" sz="4000" dirty="0">
                <a:latin typeface="+mj-ea"/>
              </a:rPr>
              <a:t>訓練」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95592" y="1053530"/>
            <a:ext cx="8712968" cy="510580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l" fontAlgn="auto">
              <a:spcBef>
                <a:spcPts val="0"/>
              </a:spcBef>
              <a:spcAft>
                <a:spcPts val="0"/>
              </a:spcAft>
            </a:pPr>
            <a:r>
              <a:rPr lang="en-US" altLang="zh-TW" sz="2600" dirty="0" smtClean="0">
                <a:solidFill>
                  <a:prstClr val="black"/>
                </a:solidFill>
                <a:latin typeface="+mn-ea"/>
                <a:ea typeface="+mn-ea"/>
              </a:rPr>
              <a:t>1.</a:t>
            </a:r>
            <a:r>
              <a:rPr lang="zh-TW" altLang="en-US" sz="2600" dirty="0">
                <a:solidFill>
                  <a:prstClr val="black"/>
                </a:solidFill>
                <a:latin typeface="+mn-ea"/>
                <a:ea typeface="+mn-ea"/>
                <a:cs typeface="+mn-cs"/>
              </a:rPr>
              <a:t>基礎</a:t>
            </a:r>
            <a:r>
              <a:rPr lang="zh-TW" altLang="en-US" sz="2600" dirty="0" smtClean="0">
                <a:solidFill>
                  <a:prstClr val="black"/>
                </a:solidFill>
                <a:latin typeface="+mn-ea"/>
                <a:ea typeface="+mn-ea"/>
                <a:cs typeface="+mn-cs"/>
              </a:rPr>
              <a:t>訓練</a:t>
            </a:r>
            <a:r>
              <a:rPr lang="en-US" altLang="zh-TW" sz="2600" dirty="0" smtClean="0">
                <a:solidFill>
                  <a:prstClr val="black"/>
                </a:solidFill>
                <a:latin typeface="+mn-ea"/>
                <a:ea typeface="+mn-ea"/>
                <a:cs typeface="+mn-cs"/>
              </a:rPr>
              <a:t>-</a:t>
            </a:r>
            <a:r>
              <a:rPr lang="en-US" altLang="zh-TW" sz="2600" dirty="0" smtClean="0">
                <a:solidFill>
                  <a:srgbClr val="9F5FCF"/>
                </a:solidFill>
                <a:latin typeface="+mn-ea"/>
                <a:ea typeface="+mn-ea"/>
                <a:cs typeface="+mn-cs"/>
              </a:rPr>
              <a:t>6</a:t>
            </a:r>
            <a:r>
              <a:rPr lang="zh-TW" altLang="en-US" sz="2600" dirty="0" smtClean="0">
                <a:solidFill>
                  <a:srgbClr val="9F5FCF"/>
                </a:solidFill>
                <a:latin typeface="+mn-ea"/>
                <a:ea typeface="+mn-ea"/>
                <a:cs typeface="+mn-cs"/>
              </a:rPr>
              <a:t>小時</a:t>
            </a:r>
            <a:endParaRPr lang="en-US" altLang="zh-TW" sz="2600" dirty="0">
              <a:solidFill>
                <a:srgbClr val="9F5FCF"/>
              </a:solidFill>
              <a:latin typeface="+mn-ea"/>
              <a:ea typeface="+mn-ea"/>
              <a:cs typeface="+mn-cs"/>
            </a:endParaRPr>
          </a:p>
          <a:p>
            <a:pPr lvl="0" algn="l"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2800" b="1" dirty="0">
                <a:solidFill>
                  <a:srgbClr val="FF0000"/>
                </a:solidFill>
                <a:latin typeface="+mn-ea"/>
                <a:ea typeface="+mn-ea"/>
                <a:cs typeface="+mn-cs"/>
              </a:rPr>
              <a:t>台北</a:t>
            </a:r>
            <a:r>
              <a:rPr lang="en-US" altLang="zh-TW" sz="2800" b="1" dirty="0">
                <a:solidFill>
                  <a:srgbClr val="FF0000"/>
                </a:solidFill>
                <a:latin typeface="+mn-ea"/>
                <a:ea typeface="+mn-ea"/>
                <a:cs typeface="+mn-cs"/>
              </a:rPr>
              <a:t>e</a:t>
            </a:r>
            <a:r>
              <a:rPr lang="zh-TW" altLang="en-US" sz="2800" b="1" dirty="0">
                <a:solidFill>
                  <a:srgbClr val="FF0000"/>
                </a:solidFill>
                <a:latin typeface="+mn-ea"/>
                <a:ea typeface="+mn-ea"/>
                <a:cs typeface="+mn-cs"/>
              </a:rPr>
              <a:t>大學習網</a:t>
            </a:r>
            <a:r>
              <a:rPr lang="zh-TW" altLang="en-US" sz="1800" dirty="0">
                <a:solidFill>
                  <a:prstClr val="black"/>
                </a:solidFill>
                <a:latin typeface="+mn-ea"/>
                <a:ea typeface="+mn-ea"/>
                <a:cs typeface="+mn-cs"/>
              </a:rPr>
              <a:t> </a:t>
            </a:r>
            <a:r>
              <a:rPr lang="en-US" altLang="zh-TW" sz="2600" dirty="0">
                <a:solidFill>
                  <a:prstClr val="black"/>
                </a:solidFill>
                <a:latin typeface="+mn-ea"/>
                <a:ea typeface="+mn-ea"/>
                <a:cs typeface="+mn-cs"/>
              </a:rPr>
              <a:t>(</a:t>
            </a:r>
            <a:r>
              <a:rPr lang="en-US" altLang="zh-TW" sz="2600" dirty="0">
                <a:solidFill>
                  <a:prstClr val="black"/>
                </a:solidFill>
                <a:latin typeface="+mn-ea"/>
                <a:ea typeface="+mn-ea"/>
                <a:cs typeface="+mn-cs"/>
                <a:hlinkClick r:id="rId3"/>
              </a:rPr>
              <a:t>https://</a:t>
            </a:r>
            <a:r>
              <a:rPr lang="en-US" altLang="zh-TW" sz="2600" dirty="0" err="1">
                <a:solidFill>
                  <a:prstClr val="black"/>
                </a:solidFill>
                <a:latin typeface="+mn-ea"/>
                <a:ea typeface="+mn-ea"/>
                <a:cs typeface="+mn-cs"/>
                <a:hlinkClick r:id="rId3"/>
              </a:rPr>
              <a:t>elearning.taipei.gov.tw</a:t>
            </a:r>
            <a:r>
              <a:rPr lang="en-US" altLang="zh-TW" sz="2600" dirty="0">
                <a:solidFill>
                  <a:prstClr val="black"/>
                </a:solidFill>
                <a:latin typeface="+mn-ea"/>
                <a:ea typeface="+mn-ea"/>
                <a:cs typeface="+mn-cs"/>
              </a:rPr>
              <a:t> )</a:t>
            </a:r>
            <a:endParaRPr lang="en-US" altLang="zh-TW" sz="2600" b="1" dirty="0">
              <a:solidFill>
                <a:srgbClr val="FF0000"/>
              </a:solidFill>
              <a:latin typeface="+mn-ea"/>
              <a:ea typeface="+mn-ea"/>
              <a:cs typeface="+mn-cs"/>
            </a:endParaRPr>
          </a:p>
          <a:p>
            <a:pPr lvl="0" algn="just"/>
            <a:r>
              <a:rPr lang="zh-TW" altLang="zh-TW" sz="1800" dirty="0"/>
              <a:t>志工基礎訓練課程規定依衛生福利部</a:t>
            </a:r>
            <a:r>
              <a:rPr lang="en-US" altLang="zh-TW" sz="1800" dirty="0"/>
              <a:t>107</a:t>
            </a:r>
            <a:r>
              <a:rPr lang="zh-TW" altLang="zh-TW" sz="1800" dirty="0"/>
              <a:t>年</a:t>
            </a:r>
            <a:r>
              <a:rPr lang="en-US" altLang="zh-TW" sz="1800" dirty="0"/>
              <a:t>5</a:t>
            </a:r>
            <a:r>
              <a:rPr lang="zh-TW" altLang="zh-TW" sz="1800" dirty="0"/>
              <a:t>月</a:t>
            </a:r>
            <a:r>
              <a:rPr lang="en-US" altLang="zh-TW" sz="1800" dirty="0"/>
              <a:t>14</a:t>
            </a:r>
            <a:r>
              <a:rPr lang="zh-TW" altLang="zh-TW" sz="1800" dirty="0"/>
              <a:t>日衛部救字第</a:t>
            </a:r>
            <a:r>
              <a:rPr lang="en-US" altLang="zh-TW" sz="1800" dirty="0"/>
              <a:t>1071361771</a:t>
            </a:r>
            <a:r>
              <a:rPr lang="zh-TW" altLang="zh-TW" sz="1800" dirty="0"/>
              <a:t>號公告修正，由原</a:t>
            </a:r>
            <a:r>
              <a:rPr lang="en-US" altLang="zh-TW" sz="1800" dirty="0"/>
              <a:t>6</a:t>
            </a:r>
            <a:r>
              <a:rPr lang="zh-TW" altLang="zh-TW" sz="1800" dirty="0"/>
              <a:t>課目、</a:t>
            </a:r>
            <a:r>
              <a:rPr lang="en-US" altLang="zh-TW" sz="1800" dirty="0"/>
              <a:t>12</a:t>
            </a:r>
            <a:r>
              <a:rPr lang="zh-TW" altLang="zh-TW" sz="1800" dirty="0"/>
              <a:t>小時修正為</a:t>
            </a:r>
            <a:r>
              <a:rPr lang="en-US" altLang="zh-TW" sz="1800" dirty="0">
                <a:solidFill>
                  <a:srgbClr val="FF0000"/>
                </a:solidFill>
              </a:rPr>
              <a:t>3</a:t>
            </a:r>
            <a:r>
              <a:rPr lang="zh-TW" altLang="zh-TW" sz="1800" dirty="0">
                <a:solidFill>
                  <a:srgbClr val="FF0000"/>
                </a:solidFill>
              </a:rPr>
              <a:t>課目、</a:t>
            </a:r>
            <a:r>
              <a:rPr lang="en-US" altLang="zh-TW" sz="1800" dirty="0">
                <a:solidFill>
                  <a:srgbClr val="FF0000"/>
                </a:solidFill>
              </a:rPr>
              <a:t>6</a:t>
            </a:r>
            <a:r>
              <a:rPr lang="zh-TW" altLang="zh-TW" sz="1800" dirty="0">
                <a:solidFill>
                  <a:srgbClr val="FF0000"/>
                </a:solidFill>
              </a:rPr>
              <a:t>小時</a:t>
            </a:r>
            <a:r>
              <a:rPr lang="zh-TW" altLang="zh-TW" sz="1800" dirty="0"/>
              <a:t>，並自本</a:t>
            </a:r>
            <a:r>
              <a:rPr lang="en-US" altLang="zh-TW" sz="1800" dirty="0"/>
              <a:t>(107)</a:t>
            </a:r>
            <a:r>
              <a:rPr lang="zh-TW" altLang="zh-TW" sz="1800" dirty="0"/>
              <a:t>年</a:t>
            </a:r>
            <a:r>
              <a:rPr lang="en-US" altLang="zh-TW" sz="1800" dirty="0"/>
              <a:t>6</a:t>
            </a:r>
            <a:r>
              <a:rPr lang="zh-TW" altLang="zh-TW" sz="1800" dirty="0"/>
              <a:t>月</a:t>
            </a:r>
            <a:r>
              <a:rPr lang="en-US" altLang="zh-TW" sz="1800" dirty="0"/>
              <a:t>1</a:t>
            </a:r>
            <a:r>
              <a:rPr lang="zh-TW" altLang="zh-TW" sz="1800" dirty="0"/>
              <a:t>日生效。</a:t>
            </a:r>
            <a:endParaRPr lang="en-US" altLang="zh-TW" sz="1100" dirty="0" smtClean="0">
              <a:solidFill>
                <a:prstClr val="black"/>
              </a:solidFill>
              <a:latin typeface="+mn-ea"/>
              <a:ea typeface="+mn-ea"/>
            </a:endParaRPr>
          </a:p>
          <a:p>
            <a:pPr lvl="0" algn="just"/>
            <a:endParaRPr lang="en-US" altLang="zh-TW" sz="2800" dirty="0" smtClean="0">
              <a:solidFill>
                <a:prstClr val="black"/>
              </a:solidFill>
              <a:latin typeface="+mn-ea"/>
              <a:ea typeface="+mn-ea"/>
            </a:endParaRPr>
          </a:p>
          <a:p>
            <a:pPr algn="just"/>
            <a:r>
              <a:rPr lang="en-US" altLang="zh-TW" sz="2800" dirty="0" smtClean="0">
                <a:solidFill>
                  <a:prstClr val="black"/>
                </a:solidFill>
                <a:latin typeface="+mn-ea"/>
                <a:ea typeface="+mn-ea"/>
              </a:rPr>
              <a:t>2.</a:t>
            </a:r>
            <a:r>
              <a:rPr lang="zh-TW" altLang="en-US" sz="2800" dirty="0" smtClean="0">
                <a:solidFill>
                  <a:prstClr val="black"/>
                </a:solidFill>
                <a:latin typeface="+mn-ea"/>
                <a:ea typeface="+mn-ea"/>
              </a:rPr>
              <a:t>特殊訓練</a:t>
            </a:r>
            <a:r>
              <a:rPr lang="en-US" altLang="zh-TW" sz="2800" dirty="0">
                <a:solidFill>
                  <a:prstClr val="black"/>
                </a:solidFill>
                <a:latin typeface="+mn-ea"/>
              </a:rPr>
              <a:t>-</a:t>
            </a:r>
            <a:r>
              <a:rPr lang="en-US" altLang="zh-TW" sz="2800" dirty="0">
                <a:solidFill>
                  <a:srgbClr val="9F5FCF"/>
                </a:solidFill>
                <a:latin typeface="+mn-ea"/>
              </a:rPr>
              <a:t>6</a:t>
            </a:r>
            <a:r>
              <a:rPr lang="zh-TW" altLang="en-US" sz="2800" dirty="0">
                <a:solidFill>
                  <a:srgbClr val="9F5FCF"/>
                </a:solidFill>
                <a:latin typeface="+mn-ea"/>
              </a:rPr>
              <a:t>小時</a:t>
            </a:r>
            <a:endParaRPr lang="en-US" altLang="zh-TW" sz="2800" dirty="0">
              <a:solidFill>
                <a:srgbClr val="9F5FCF"/>
              </a:solidFill>
              <a:latin typeface="+mn-ea"/>
            </a:endParaRPr>
          </a:p>
          <a:p>
            <a:pPr lvl="0" algn="just"/>
            <a:r>
              <a:rPr lang="zh-TW" altLang="en-US" sz="2400" dirty="0" smtClean="0">
                <a:solidFill>
                  <a:prstClr val="black"/>
                </a:solidFill>
                <a:latin typeface="+mn-ea"/>
                <a:ea typeface="+mn-ea"/>
              </a:rPr>
              <a:t>依據</a:t>
            </a:r>
            <a:r>
              <a:rPr lang="zh-TW" altLang="en-US" sz="2400" dirty="0">
                <a:solidFill>
                  <a:prstClr val="black"/>
                </a:solidFill>
                <a:latin typeface="+mn-ea"/>
                <a:ea typeface="+mn-ea"/>
              </a:rPr>
              <a:t>「新北市政府推行志願服務實施計畫」第</a:t>
            </a:r>
            <a:r>
              <a:rPr lang="en-US" altLang="zh-TW" sz="2400" dirty="0">
                <a:solidFill>
                  <a:prstClr val="black"/>
                </a:solidFill>
                <a:latin typeface="+mn-ea"/>
                <a:ea typeface="+mn-ea"/>
              </a:rPr>
              <a:t>2</a:t>
            </a:r>
            <a:r>
              <a:rPr lang="zh-TW" altLang="en-US" sz="2400" dirty="0">
                <a:solidFill>
                  <a:prstClr val="black"/>
                </a:solidFill>
                <a:latin typeface="+mn-ea"/>
                <a:ea typeface="+mn-ea"/>
              </a:rPr>
              <a:t>點第</a:t>
            </a:r>
            <a:r>
              <a:rPr lang="en-US" altLang="zh-TW" sz="2400" dirty="0">
                <a:solidFill>
                  <a:prstClr val="black"/>
                </a:solidFill>
                <a:latin typeface="+mn-ea"/>
                <a:ea typeface="+mn-ea"/>
              </a:rPr>
              <a:t>2</a:t>
            </a:r>
            <a:r>
              <a:rPr lang="zh-TW" altLang="en-US" sz="2400" dirty="0">
                <a:solidFill>
                  <a:prstClr val="black"/>
                </a:solidFill>
                <a:latin typeface="+mn-ea"/>
                <a:ea typeface="+mn-ea"/>
              </a:rPr>
              <a:t>項</a:t>
            </a:r>
            <a:r>
              <a:rPr lang="zh-TW" altLang="en-US" sz="2400" dirty="0" smtClean="0">
                <a:solidFill>
                  <a:prstClr val="black"/>
                </a:solidFill>
                <a:latin typeface="+mn-ea"/>
                <a:ea typeface="+mn-ea"/>
              </a:rPr>
              <a:t>規定</a:t>
            </a:r>
            <a:r>
              <a:rPr lang="zh-TW" altLang="en-US" sz="2400" dirty="0">
                <a:solidFill>
                  <a:prstClr val="black"/>
                </a:solidFill>
                <a:latin typeface="+mn-ea"/>
                <a:ea typeface="+mn-ea"/>
              </a:rPr>
              <a:t>：「特殊訓練課程內容與時數之訂定，中央各目的</a:t>
            </a:r>
            <a:r>
              <a:rPr lang="zh-TW" altLang="en-US" sz="2400" dirty="0" smtClean="0">
                <a:solidFill>
                  <a:prstClr val="black"/>
                </a:solidFill>
                <a:latin typeface="+mn-ea"/>
                <a:ea typeface="+mn-ea"/>
              </a:rPr>
              <a:t>事業主管機關</a:t>
            </a:r>
            <a:r>
              <a:rPr lang="zh-TW" altLang="en-US" sz="2400" dirty="0">
                <a:solidFill>
                  <a:prstClr val="black"/>
                </a:solidFill>
                <a:latin typeface="+mn-ea"/>
                <a:ea typeface="+mn-ea"/>
              </a:rPr>
              <a:t>已訂定者，從其規定；中央未規定者，由各</a:t>
            </a:r>
            <a:r>
              <a:rPr lang="zh-TW" altLang="en-US" sz="2400" dirty="0" smtClean="0">
                <a:solidFill>
                  <a:prstClr val="black"/>
                </a:solidFill>
                <a:latin typeface="+mn-ea"/>
                <a:ea typeface="+mn-ea"/>
              </a:rPr>
              <a:t>機關依</a:t>
            </a:r>
            <a:r>
              <a:rPr lang="zh-TW" altLang="en-US" sz="2400" dirty="0">
                <a:solidFill>
                  <a:prstClr val="black"/>
                </a:solidFill>
                <a:latin typeface="+mn-ea"/>
                <a:ea typeface="+mn-ea"/>
              </a:rPr>
              <a:t>需求自行訂定，惟以</a:t>
            </a:r>
            <a:r>
              <a:rPr lang="en-US" altLang="zh-TW" sz="2400" dirty="0">
                <a:solidFill>
                  <a:prstClr val="black"/>
                </a:solidFill>
                <a:latin typeface="+mn-ea"/>
                <a:ea typeface="+mn-ea"/>
              </a:rPr>
              <a:t>1</a:t>
            </a:r>
            <a:r>
              <a:rPr lang="zh-TW" altLang="en-US" sz="2400" dirty="0">
                <a:solidFill>
                  <a:prstClr val="black"/>
                </a:solidFill>
                <a:latin typeface="+mn-ea"/>
                <a:ea typeface="+mn-ea"/>
              </a:rPr>
              <a:t>日（</a:t>
            </a:r>
            <a:r>
              <a:rPr lang="en-US" altLang="zh-TW" sz="2400" dirty="0">
                <a:solidFill>
                  <a:prstClr val="black"/>
                </a:solidFill>
                <a:latin typeface="+mn-ea"/>
                <a:ea typeface="+mn-ea"/>
              </a:rPr>
              <a:t>6</a:t>
            </a:r>
            <a:r>
              <a:rPr lang="zh-TW" altLang="en-US" sz="2400" dirty="0">
                <a:solidFill>
                  <a:prstClr val="black"/>
                </a:solidFill>
                <a:latin typeface="+mn-ea"/>
                <a:ea typeface="+mn-ea"/>
              </a:rPr>
              <a:t>至</a:t>
            </a:r>
            <a:r>
              <a:rPr lang="en-US" altLang="zh-TW" sz="2400" dirty="0">
                <a:solidFill>
                  <a:prstClr val="black"/>
                </a:solidFill>
                <a:latin typeface="+mn-ea"/>
                <a:ea typeface="+mn-ea"/>
              </a:rPr>
              <a:t>8</a:t>
            </a:r>
            <a:r>
              <a:rPr lang="zh-TW" altLang="en-US" sz="2400" dirty="0">
                <a:solidFill>
                  <a:prstClr val="black"/>
                </a:solidFill>
                <a:latin typeface="+mn-ea"/>
                <a:ea typeface="+mn-ea"/>
              </a:rPr>
              <a:t>小時）為原則，以</a:t>
            </a:r>
            <a:r>
              <a:rPr lang="zh-TW" altLang="en-US" sz="2400" dirty="0" smtClean="0">
                <a:solidFill>
                  <a:prstClr val="black"/>
                </a:solidFill>
                <a:latin typeface="+mn-ea"/>
                <a:ea typeface="+mn-ea"/>
              </a:rPr>
              <a:t>方便志</a:t>
            </a:r>
            <a:r>
              <a:rPr lang="zh-TW" altLang="en-US" sz="2400" dirty="0">
                <a:solidFill>
                  <a:prstClr val="black"/>
                </a:solidFill>
                <a:latin typeface="+mn-ea"/>
                <a:ea typeface="+mn-ea"/>
              </a:rPr>
              <a:t>工參與並完成訓練。」</a:t>
            </a:r>
            <a:r>
              <a:rPr lang="zh-TW" altLang="en-US" sz="2400" b="1" dirty="0">
                <a:solidFill>
                  <a:srgbClr val="FF0000"/>
                </a:solidFill>
                <a:latin typeface="+mn-ea"/>
                <a:ea typeface="+mn-ea"/>
              </a:rPr>
              <a:t>故各志願服務運用單位</a:t>
            </a:r>
            <a:r>
              <a:rPr lang="en-US" altLang="zh-TW" sz="2400" b="1" dirty="0">
                <a:solidFill>
                  <a:srgbClr val="FF0000"/>
                </a:solidFill>
                <a:latin typeface="+mn-ea"/>
                <a:ea typeface="+mn-ea"/>
              </a:rPr>
              <a:t>(</a:t>
            </a:r>
            <a:r>
              <a:rPr lang="zh-TW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學校及</a:t>
            </a:r>
            <a:r>
              <a:rPr lang="zh-TW" altLang="en-US" sz="2400" b="1" dirty="0" smtClean="0">
                <a:solidFill>
                  <a:srgbClr val="FF0000"/>
                </a:solidFill>
                <a:latin typeface="+mn-ea"/>
                <a:ea typeface="+mn-ea"/>
              </a:rPr>
              <a:t>備案</a:t>
            </a:r>
            <a:r>
              <a:rPr lang="zh-TW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單位</a:t>
            </a:r>
            <a:r>
              <a:rPr lang="en-US" altLang="zh-TW" sz="2400" b="1" dirty="0">
                <a:solidFill>
                  <a:srgbClr val="FF0000"/>
                </a:solidFill>
                <a:latin typeface="+mn-ea"/>
                <a:ea typeface="+mn-ea"/>
              </a:rPr>
              <a:t>)</a:t>
            </a:r>
            <a:r>
              <a:rPr lang="zh-TW" altLang="en-US" sz="2400" b="1" dirty="0">
                <a:solidFill>
                  <a:srgbClr val="FF0000"/>
                </a:solidFill>
                <a:latin typeface="+mn-ea"/>
                <a:ea typeface="+mn-ea"/>
              </a:rPr>
              <a:t>辦理志工特殊訓練至少應有</a:t>
            </a:r>
            <a:r>
              <a:rPr lang="en-US" altLang="zh-TW" sz="2400" b="1" dirty="0">
                <a:solidFill>
                  <a:srgbClr val="FF0000"/>
                </a:solidFill>
                <a:latin typeface="+mn-ea"/>
                <a:ea typeface="+mn-ea"/>
              </a:rPr>
              <a:t>6</a:t>
            </a:r>
            <a:r>
              <a:rPr lang="zh-TW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小時以上之課程</a:t>
            </a:r>
            <a:r>
              <a:rPr lang="zh-TW" altLang="en-US" sz="2400" b="1" dirty="0" smtClean="0">
                <a:solidFill>
                  <a:srgbClr val="FF0000"/>
                </a:solidFill>
                <a:latin typeface="+mn-ea"/>
                <a:ea typeface="+mn-ea"/>
              </a:rPr>
              <a:t>。</a:t>
            </a:r>
            <a:endParaRPr lang="en-US" altLang="zh-TW" sz="2400" b="1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 lvl="0" algn="just"/>
            <a:endParaRPr lang="en-US" altLang="zh-TW" sz="28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lvl="0" algn="l"/>
            <a:endParaRPr lang="en-US" altLang="zh-TW" sz="28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0954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16070" y="333450"/>
            <a:ext cx="8229600" cy="1080120"/>
          </a:xfrm>
          <a:solidFill>
            <a:schemeClr val="bg1">
              <a:alpha val="56000"/>
            </a:schemeClr>
          </a:solidFill>
        </p:spPr>
        <p:txBody>
          <a:bodyPr/>
          <a:lstStyle/>
          <a:p>
            <a:pPr algn="l"/>
            <a:r>
              <a:rPr lang="zh-TW" altLang="en-US" sz="4000" dirty="0" smtClean="0">
                <a:latin typeface="+mj-ea"/>
              </a:rPr>
              <a:t>特殊訓練</a:t>
            </a:r>
            <a:endParaRPr lang="zh-TW" altLang="en-US" sz="4000" dirty="0">
              <a:latin typeface="+mj-ea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79512" y="1420334"/>
            <a:ext cx="8712968" cy="510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l" fontAlgn="auto">
              <a:spcBef>
                <a:spcPts val="0"/>
              </a:spcBef>
              <a:spcAft>
                <a:spcPts val="0"/>
              </a:spcAft>
            </a:pPr>
            <a:r>
              <a:rPr lang="zh-TW" altLang="en-US" sz="2800" dirty="0" smtClean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地點</a:t>
            </a:r>
            <a:r>
              <a:rPr lang="zh-TW" altLang="en-US" sz="2800" dirty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：本校四樓第一</a:t>
            </a:r>
            <a:r>
              <a:rPr lang="zh-TW" altLang="en-US" sz="2800" dirty="0" smtClean="0">
                <a:solidFill>
                  <a:prstClr val="black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會議室</a:t>
            </a:r>
            <a:endParaRPr kumimoji="0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873830"/>
              </p:ext>
            </p:extLst>
          </p:nvPr>
        </p:nvGraphicFramePr>
        <p:xfrm>
          <a:off x="140023" y="2228662"/>
          <a:ext cx="8752457" cy="2857315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839689">
                  <a:extLst>
                    <a:ext uri="{9D8B030D-6E8A-4147-A177-3AD203B41FA5}">
                      <a16:colId xmlns:a16="http://schemas.microsoft.com/office/drawing/2014/main" val="1765457181"/>
                    </a:ext>
                  </a:extLst>
                </a:gridCol>
                <a:gridCol w="5040330">
                  <a:extLst>
                    <a:ext uri="{9D8B030D-6E8A-4147-A177-3AD203B41FA5}">
                      <a16:colId xmlns:a16="http://schemas.microsoft.com/office/drawing/2014/main" val="530655430"/>
                    </a:ext>
                  </a:extLst>
                </a:gridCol>
                <a:gridCol w="1872438">
                  <a:extLst>
                    <a:ext uri="{9D8B030D-6E8A-4147-A177-3AD203B41FA5}">
                      <a16:colId xmlns:a16="http://schemas.microsoft.com/office/drawing/2014/main" val="1959357812"/>
                    </a:ext>
                  </a:extLst>
                </a:gridCol>
              </a:tblGrid>
              <a:tr h="629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600" kern="100" dirty="0">
                          <a:effectLst/>
                        </a:rPr>
                        <a:t>時間</a:t>
                      </a:r>
                      <a:endParaRPr lang="zh-TW" sz="2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600" kern="100" dirty="0">
                          <a:effectLst/>
                        </a:rPr>
                        <a:t> </a:t>
                      </a:r>
                      <a:r>
                        <a:rPr lang="zh-TW" sz="2600" kern="100" dirty="0">
                          <a:effectLst/>
                        </a:rPr>
                        <a:t>課程內容</a:t>
                      </a:r>
                      <a:r>
                        <a:rPr lang="en-US" sz="2600" kern="100" dirty="0">
                          <a:effectLst/>
                        </a:rPr>
                        <a:t>(</a:t>
                      </a:r>
                      <a:r>
                        <a:rPr lang="zh-TW" sz="2600" kern="100" dirty="0">
                          <a:effectLst/>
                        </a:rPr>
                        <a:t>主題</a:t>
                      </a:r>
                      <a:r>
                        <a:rPr lang="en-US" sz="2600" kern="100" dirty="0">
                          <a:effectLst/>
                        </a:rPr>
                        <a:t>)</a:t>
                      </a:r>
                      <a:endParaRPr lang="zh-TW" sz="2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600" kern="100" dirty="0">
                          <a:effectLst/>
                        </a:rPr>
                        <a:t>講師</a:t>
                      </a:r>
                      <a:endParaRPr lang="zh-TW" sz="2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731109"/>
                  </a:ext>
                </a:extLst>
              </a:tr>
              <a:tr h="1065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kern="100" dirty="0" smtClean="0">
                          <a:effectLst/>
                        </a:rPr>
                        <a:t>9</a:t>
                      </a:r>
                      <a:r>
                        <a:rPr lang="zh-TW" sz="2200" kern="100" dirty="0" smtClean="0">
                          <a:effectLst/>
                        </a:rPr>
                        <a:t>月</a:t>
                      </a:r>
                      <a:r>
                        <a:rPr lang="en-US" sz="2200" kern="100" dirty="0" smtClean="0">
                          <a:effectLst/>
                        </a:rPr>
                        <a:t>2</a:t>
                      </a:r>
                      <a:r>
                        <a:rPr lang="en-US" altLang="zh-TW" sz="2200" kern="100" dirty="0" smtClean="0">
                          <a:effectLst/>
                        </a:rPr>
                        <a:t>5</a:t>
                      </a:r>
                      <a:r>
                        <a:rPr lang="zh-TW" sz="2200" kern="100" dirty="0" smtClean="0">
                          <a:effectLst/>
                        </a:rPr>
                        <a:t>日</a:t>
                      </a:r>
                      <a:r>
                        <a:rPr lang="en-US" sz="2200" kern="100" dirty="0">
                          <a:effectLst/>
                        </a:rPr>
                        <a:t>(</a:t>
                      </a:r>
                      <a:r>
                        <a:rPr lang="zh-TW" sz="2200" kern="100" dirty="0">
                          <a:effectLst/>
                        </a:rPr>
                        <a:t>二</a:t>
                      </a:r>
                      <a:r>
                        <a:rPr lang="en-US" sz="2200" kern="100" dirty="0">
                          <a:effectLst/>
                        </a:rPr>
                        <a:t>)</a:t>
                      </a:r>
                      <a:endParaRPr lang="zh-TW" sz="22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</a:rPr>
                        <a:t>9:30-11:30</a:t>
                      </a:r>
                      <a:endParaRPr lang="zh-TW" sz="2200" kern="100" dirty="0"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2200" kern="100" dirty="0" smtClean="0">
                          <a:effectLst/>
                        </a:rPr>
                        <a:t>(1)</a:t>
                      </a:r>
                      <a:r>
                        <a:rPr lang="zh-TW" altLang="zh-TW" sz="2000" kern="1200" dirty="0" smtClean="0">
                          <a:effectLst/>
                        </a:rPr>
                        <a:t>守護身心健康、守護愛</a:t>
                      </a:r>
                      <a:r>
                        <a:rPr lang="en-US" altLang="zh-TW" sz="2000" kern="1200" dirty="0" smtClean="0">
                          <a:effectLst/>
                        </a:rPr>
                        <a:t>(</a:t>
                      </a:r>
                      <a:r>
                        <a:rPr lang="zh-TW" altLang="zh-TW" sz="2000" kern="1200" dirty="0" smtClean="0">
                          <a:effectLst/>
                        </a:rPr>
                        <a:t>別讓身體不開心：談體內秘密殺手發炎反應</a:t>
                      </a:r>
                      <a:r>
                        <a:rPr lang="en-US" altLang="zh-TW" sz="2000" kern="1200" dirty="0" smtClean="0">
                          <a:effectLst/>
                        </a:rPr>
                        <a:t>)</a:t>
                      </a:r>
                      <a:endParaRPr lang="zh-TW" altLang="en-US" sz="2400" kern="100" dirty="0" smtClean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TW" sz="2200" kern="100" dirty="0" smtClean="0">
                          <a:effectLst/>
                        </a:rPr>
                        <a:t>(2)</a:t>
                      </a:r>
                      <a:r>
                        <a:rPr lang="zh-TW" altLang="en-US" sz="2200" kern="100" dirty="0" smtClean="0">
                          <a:effectLst/>
                        </a:rPr>
                        <a:t>各項服務工作講習訓練</a:t>
                      </a:r>
                      <a:endParaRPr lang="zh-TW" altLang="en-US" sz="2200" kern="1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E89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2200" kern="100" dirty="0" smtClean="0">
                          <a:effectLst/>
                        </a:rPr>
                        <a:t>樸慧珍</a:t>
                      </a:r>
                      <a:r>
                        <a:rPr lang="zh-TW" altLang="zh-TW" sz="2200" kern="100" dirty="0" smtClean="0">
                          <a:effectLst/>
                        </a:rPr>
                        <a:t>講師</a:t>
                      </a:r>
                      <a:endParaRPr lang="en-US" altLang="zh-TW" sz="2200" kern="100" dirty="0" smtClean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sz="2200" kern="100" dirty="0" smtClean="0">
                          <a:effectLst/>
                        </a:rPr>
                        <a:t>各</a:t>
                      </a:r>
                      <a:r>
                        <a:rPr lang="zh-TW" sz="2200" kern="100" dirty="0">
                          <a:effectLst/>
                        </a:rPr>
                        <a:t>組組長</a:t>
                      </a:r>
                      <a:endParaRPr lang="zh-TW" sz="2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E8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537756"/>
                  </a:ext>
                </a:extLst>
              </a:tr>
              <a:tr h="11622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</a:rPr>
                        <a:t>10</a:t>
                      </a:r>
                      <a:r>
                        <a:rPr lang="zh-TW" sz="2200" kern="100" dirty="0" smtClean="0">
                          <a:effectLst/>
                        </a:rPr>
                        <a:t>月</a:t>
                      </a:r>
                      <a:r>
                        <a:rPr lang="en-US" altLang="zh-TW" sz="2200" kern="100" dirty="0" smtClean="0">
                          <a:effectLst/>
                        </a:rPr>
                        <a:t>05</a:t>
                      </a:r>
                      <a:r>
                        <a:rPr lang="zh-TW" sz="2200" kern="100" dirty="0" smtClean="0">
                          <a:effectLst/>
                        </a:rPr>
                        <a:t>日</a:t>
                      </a:r>
                      <a:r>
                        <a:rPr lang="en-US" sz="2200" kern="100" dirty="0" smtClean="0">
                          <a:effectLst/>
                        </a:rPr>
                        <a:t>(</a:t>
                      </a:r>
                      <a:r>
                        <a:rPr lang="zh-TW" altLang="en-US" sz="2200" kern="100" dirty="0" smtClean="0">
                          <a:effectLst/>
                        </a:rPr>
                        <a:t>五</a:t>
                      </a:r>
                      <a:r>
                        <a:rPr lang="en-US" sz="2200" kern="100" dirty="0" smtClean="0">
                          <a:effectLst/>
                        </a:rPr>
                        <a:t>)</a:t>
                      </a:r>
                      <a:endParaRPr lang="zh-TW" sz="22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</a:rPr>
                        <a:t>19:00-21:00</a:t>
                      </a:r>
                      <a:endParaRPr lang="zh-TW" sz="2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zh-TW" sz="2000" kern="1200" dirty="0" smtClean="0">
                          <a:effectLst/>
                        </a:rPr>
                        <a:t>訓練孩子的軟實力</a:t>
                      </a:r>
                      <a:r>
                        <a:rPr lang="en-US" altLang="zh-TW" sz="2000" kern="1200" dirty="0" smtClean="0">
                          <a:effectLst/>
                        </a:rPr>
                        <a:t>~</a:t>
                      </a:r>
                      <a:r>
                        <a:rPr lang="zh-TW" altLang="zh-TW" sz="2000" kern="1200" dirty="0" smtClean="0">
                          <a:effectLst/>
                        </a:rPr>
                        <a:t>同理心培養</a:t>
                      </a:r>
                      <a:endParaRPr lang="zh-TW" sz="2400" b="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E89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2000" kern="100" dirty="0" smtClean="0">
                          <a:effectLst/>
                        </a:rPr>
                        <a:t>許淑瑛心理</a:t>
                      </a:r>
                      <a:r>
                        <a:rPr lang="zh-TW" sz="2000" kern="100" dirty="0">
                          <a:effectLst/>
                        </a:rPr>
                        <a:t>師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rgbClr val="FFE8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031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138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251520" y="405458"/>
            <a:ext cx="8712968" cy="5760640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514350" lvl="0" indent="-514350" algn="l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kumimoji="0" lang="zh-TW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完成基本訓練和特殊訓練者，可申請新北市</a:t>
            </a:r>
            <a:r>
              <a:rPr lang="zh-TW" altLang="zh-TW" sz="3200" b="1" dirty="0" smtClean="0">
                <a:solidFill>
                  <a:srgbClr val="FF0000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  <a:cs typeface="Times New Roman" panose="02020603050405020304" pitchFamily="18" charset="0"/>
              </a:rPr>
              <a:t>教育</a:t>
            </a:r>
            <a:r>
              <a:rPr lang="zh-TW" altLang="zh-TW" sz="3200" b="1" dirty="0">
                <a:solidFill>
                  <a:srgbClr val="FF0000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  <a:cs typeface="Times New Roman" panose="02020603050405020304" pitchFamily="18" charset="0"/>
              </a:rPr>
              <a:t>業務志</a:t>
            </a:r>
            <a:r>
              <a:rPr lang="zh-TW" altLang="zh-TW" sz="3200" b="1" dirty="0" smtClean="0">
                <a:solidFill>
                  <a:srgbClr val="FF0000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  <a:cs typeface="Times New Roman" panose="02020603050405020304" pitchFamily="18" charset="0"/>
              </a:rPr>
              <a:t>工</a:t>
            </a:r>
            <a:r>
              <a:rPr kumimoji="0" lang="zh-TW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手冊</a:t>
            </a:r>
            <a:r>
              <a:rPr kumimoji="0" lang="zh-TW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，服務時數方可計算。</a:t>
            </a:r>
            <a:endParaRPr kumimoji="0" lang="en-US" altLang="zh-TW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  <a:p>
            <a:pPr marL="514350" lvl="0" indent="-514350" algn="l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altLang="zh-TW" sz="3200" dirty="0">
              <a:solidFill>
                <a:prstClr val="black"/>
              </a:solidFill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  <a:p>
            <a:pPr marL="514350" lvl="0" indent="-514350" algn="l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kumimoji="0" lang="en-US" altLang="zh-TW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  <a:p>
            <a:pPr marL="514350" lvl="0" indent="-514350" algn="l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TW" altLang="zh-TW" sz="3200" b="1" dirty="0">
                <a:solidFill>
                  <a:srgbClr val="FF0000"/>
                </a:solidFill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志願服務榮譽卡</a:t>
            </a:r>
            <a:r>
              <a:rPr lang="zh-TW" altLang="zh-TW" sz="3200" b="1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新申請（第</a:t>
            </a:r>
            <a:r>
              <a:rPr lang="en-US" altLang="zh-TW" sz="3200" b="1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1</a:t>
            </a:r>
            <a:r>
              <a:rPr lang="zh-TW" altLang="zh-TW" sz="3200" b="1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次申請）</a:t>
            </a:r>
            <a:r>
              <a:rPr lang="zh-TW" altLang="zh-TW" sz="3200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資格：（二者缺一不可）</a:t>
            </a:r>
            <a:endParaRPr lang="en-US" altLang="zh-TW" sz="3200" dirty="0"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  <a:p>
            <a:pPr marL="971550" lvl="1" indent="-51435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altLang="zh-TW" sz="3200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已領有志願服務紀錄冊。</a:t>
            </a:r>
            <a:endParaRPr lang="en-US" altLang="zh-TW" sz="3200" dirty="0"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  <a:p>
            <a:pPr marL="971550" lvl="1" indent="-51435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altLang="zh-TW" sz="3200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志工服務年資滿</a:t>
            </a:r>
            <a:r>
              <a:rPr lang="en-US" altLang="zh-TW" sz="3200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3</a:t>
            </a:r>
            <a:r>
              <a:rPr lang="zh-TW" altLang="zh-TW" sz="3200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年，且服務時數達</a:t>
            </a:r>
            <a:r>
              <a:rPr lang="en-US" altLang="zh-TW" sz="3200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300</a:t>
            </a:r>
            <a:r>
              <a:rPr lang="zh-TW" altLang="zh-TW" sz="3200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小時以上者</a:t>
            </a:r>
            <a:r>
              <a:rPr lang="zh-TW" altLang="zh-TW" sz="3200" dirty="0" smtClean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。</a:t>
            </a:r>
            <a:endParaRPr lang="en-US" altLang="zh-TW" sz="3200" dirty="0" smtClean="0">
              <a:latin typeface="文鼎簽字筆體E" panose="04090A00000000000000" pitchFamily="82" charset="-120"/>
              <a:ea typeface="文鼎簽字筆體E" panose="04090A00000000000000" pitchFamily="82" charset="-120"/>
            </a:endParaRPr>
          </a:p>
          <a:p>
            <a:pPr marL="971550" lvl="1" indent="-51435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altLang="en-US" sz="3200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辦理時間（原則每</a:t>
            </a:r>
            <a:r>
              <a:rPr lang="en-US" altLang="zh-TW" sz="3200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2</a:t>
            </a:r>
            <a:r>
              <a:rPr lang="zh-TW" altLang="en-US" sz="3200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個月</a:t>
            </a:r>
            <a:r>
              <a:rPr lang="en-US" altLang="zh-TW" sz="3200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1</a:t>
            </a:r>
            <a:r>
              <a:rPr lang="zh-TW" altLang="en-US" sz="3200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次</a:t>
            </a:r>
            <a:r>
              <a:rPr lang="en-US" altLang="zh-TW" sz="3200" dirty="0">
                <a:latin typeface="文鼎簽字筆體E" panose="04090A00000000000000" pitchFamily="82" charset="-120"/>
                <a:ea typeface="文鼎簽字筆體E" panose="04090A00000000000000" pitchFamily="82" charset="-120"/>
              </a:rPr>
              <a:t>)</a:t>
            </a:r>
          </a:p>
          <a:p>
            <a:pPr lvl="0" algn="l" fontAlgn="auto">
              <a:spcBef>
                <a:spcPts val="0"/>
              </a:spcBef>
              <a:spcAft>
                <a:spcPts val="0"/>
              </a:spcAft>
            </a:pPr>
            <a:endParaRPr lang="en-US" altLang="zh-TW" sz="3200" dirty="0">
              <a:latin typeface="文鼎簽字筆體E" panose="04090A00000000000000" pitchFamily="82" charset="-120"/>
              <a:ea typeface="文鼎簽字筆體E" panose="04090A00000000000000" pitchFamily="82" charset="-120"/>
              <a:cs typeface="+mn-cs"/>
            </a:endParaRPr>
          </a:p>
          <a:p>
            <a:pPr lvl="0" algn="l" fontAlgn="auto">
              <a:spcBef>
                <a:spcPts val="0"/>
              </a:spcBef>
              <a:spcAft>
                <a:spcPts val="0"/>
              </a:spcAft>
            </a:pPr>
            <a:endParaRPr kumimoji="0" lang="en-US" altLang="zh-TW" sz="2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/>
            </a:r>
            <a:br>
              <a:rPr kumimoji="0" lang="en-US" altLang="zh-TW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</a:br>
            <a:endParaRPr kumimoji="0" lang="en-US" altLang="zh-TW" sz="2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6378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8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77933" y="-31592"/>
            <a:ext cx="8229600" cy="1143265"/>
          </a:xfrm>
          <a:solidFill>
            <a:schemeClr val="bg1">
              <a:alpha val="67000"/>
            </a:schemeClr>
          </a:solidFill>
        </p:spPr>
        <p:txBody>
          <a:bodyPr/>
          <a:lstStyle/>
          <a:p>
            <a:r>
              <a:rPr lang="zh-TW" altLang="en-US" sz="4800" dirty="0" smtClean="0"/>
              <a:t>校慶志工領獎名單</a:t>
            </a:r>
            <a:r>
              <a:rPr lang="en-US" altLang="zh-TW" sz="3600" dirty="0" smtClean="0"/>
              <a:t>(</a:t>
            </a:r>
            <a:r>
              <a:rPr lang="zh-TW" altLang="en-US" sz="3600" dirty="0" smtClean="0"/>
              <a:t>校慶頒獎</a:t>
            </a:r>
            <a:r>
              <a:rPr lang="en-US" altLang="zh-TW" sz="3600" dirty="0" smtClean="0"/>
              <a:t>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9423" y="1485578"/>
            <a:ext cx="8229600" cy="4527011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endParaRPr lang="en-US" altLang="zh-TW" sz="2800" dirty="0" smtClean="0"/>
          </a:p>
          <a:p>
            <a:pPr marL="514350" indent="-514350" algn="l">
              <a:buFont typeface="+mj-lt"/>
              <a:buAutoNum type="arabicPeriod"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323528" y="1413570"/>
            <a:ext cx="8820472" cy="45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endParaRPr lang="en-US" altLang="zh-TW" sz="4800" b="1" dirty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826039"/>
              </p:ext>
            </p:extLst>
          </p:nvPr>
        </p:nvGraphicFramePr>
        <p:xfrm>
          <a:off x="696189" y="1010069"/>
          <a:ext cx="7992834" cy="4913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1423">
                  <a:extLst>
                    <a:ext uri="{9D8B030D-6E8A-4147-A177-3AD203B41FA5}">
                      <a16:colId xmlns:a16="http://schemas.microsoft.com/office/drawing/2014/main" val="1233747278"/>
                    </a:ext>
                  </a:extLst>
                </a:gridCol>
                <a:gridCol w="5861411">
                  <a:extLst>
                    <a:ext uri="{9D8B030D-6E8A-4147-A177-3AD203B41FA5}">
                      <a16:colId xmlns:a16="http://schemas.microsoft.com/office/drawing/2014/main" val="30071514"/>
                    </a:ext>
                  </a:extLst>
                </a:gridCol>
              </a:tblGrid>
              <a:tr h="1684784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</a:rPr>
                        <a:t>服務滿</a:t>
                      </a:r>
                      <a:r>
                        <a:rPr kumimoji="0" lang="en-US" altLang="zh-TW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  <a:r>
                        <a:rPr kumimoji="0" lang="zh-TW" alt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</a:rPr>
                        <a:t>年</a:t>
                      </a:r>
                      <a:endParaRPr lang="zh-TW" altLang="en-US" sz="28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蔡銘昇    導護</a:t>
                      </a:r>
                      <a:r>
                        <a:rPr lang="en-US" altLang="zh-TW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  <a:p>
                      <a:r>
                        <a:rPr lang="zh-TW" altLang="en-US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林秋月    圖書室</a:t>
                      </a:r>
                      <a:endParaRPr lang="en-US" altLang="zh-TW" sz="2600" b="0" dirty="0" smtClean="0">
                        <a:solidFill>
                          <a:srgbClr val="FF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zh-TW" altLang="en-US" sz="2600" b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邱碧蓮    </a:t>
                      </a:r>
                      <a:r>
                        <a:rPr lang="zh-TW" altLang="en-US" sz="2600" b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輔導處</a:t>
                      </a:r>
                      <a:endParaRPr lang="en-US" altLang="zh-TW" sz="2600" b="0" dirty="0" smtClean="0">
                        <a:solidFill>
                          <a:srgbClr val="FF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zh-TW" altLang="en-US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劉順隆    </a:t>
                      </a:r>
                      <a:r>
                        <a:rPr lang="zh-TW" altLang="en-US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導護</a:t>
                      </a:r>
                      <a:r>
                        <a:rPr lang="en-US" altLang="zh-TW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  <a:endParaRPr lang="zh-TW" altLang="en-US" sz="2600" b="0" dirty="0" smtClean="0">
                        <a:solidFill>
                          <a:srgbClr val="FF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318480"/>
                  </a:ext>
                </a:extLst>
              </a:tr>
              <a:tr h="849235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</a:rPr>
                        <a:t>服務滿</a:t>
                      </a:r>
                      <a:r>
                        <a:rPr kumimoji="0" lang="en-US" altLang="zh-TW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</a:rPr>
                        <a:t>9</a:t>
                      </a:r>
                      <a:r>
                        <a:rPr kumimoji="0" lang="zh-TW" alt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</a:rPr>
                        <a:t>年</a:t>
                      </a:r>
                      <a:endParaRPr lang="zh-TW" altLang="en-US" sz="28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林美蘭    導護</a:t>
                      </a:r>
                      <a:r>
                        <a:rPr lang="en-US" altLang="zh-TW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廖秀玲    導護</a:t>
                      </a:r>
                      <a:r>
                        <a:rPr lang="en-US" altLang="zh-TW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4420679"/>
                  </a:ext>
                </a:extLst>
              </a:tr>
              <a:tr h="955509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</a:rPr>
                        <a:t>服務滿</a:t>
                      </a:r>
                      <a:r>
                        <a:rPr kumimoji="0" lang="en-US" altLang="zh-TW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r>
                        <a:rPr kumimoji="0" lang="zh-TW" alt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</a:rPr>
                        <a:t>年</a:t>
                      </a:r>
                      <a:endParaRPr lang="zh-TW" altLang="en-US" sz="28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呂淑娥    圖書室</a:t>
                      </a:r>
                      <a:endParaRPr lang="en-US" altLang="zh-TW" sz="2600" b="0" dirty="0" smtClean="0">
                        <a:solidFill>
                          <a:srgbClr val="FF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施及元    圖書室</a:t>
                      </a:r>
                      <a:endParaRPr lang="en-US" altLang="zh-TW" sz="2600" b="0" dirty="0" smtClean="0">
                        <a:solidFill>
                          <a:srgbClr val="FF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李宛蓁    導護</a:t>
                      </a:r>
                      <a:r>
                        <a:rPr lang="en-US" altLang="zh-TW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黃姿苑    導護</a:t>
                      </a:r>
                      <a:r>
                        <a:rPr lang="en-US" altLang="zh-TW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5766414"/>
                  </a:ext>
                </a:extLst>
              </a:tr>
              <a:tr h="6683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</a:rPr>
                        <a:t>服務滿</a:t>
                      </a:r>
                      <a:r>
                        <a:rPr kumimoji="0" lang="en-US" altLang="zh-TW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r>
                        <a:rPr kumimoji="0" lang="zh-TW" alt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標楷體" pitchFamily="65" charset="-120"/>
                          <a:ea typeface="標楷體" pitchFamily="65" charset="-120"/>
                        </a:rPr>
                        <a:t>年</a:t>
                      </a:r>
                      <a:endParaRPr lang="zh-TW" altLang="en-US" sz="28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6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王焙錦    圖書室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4438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612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3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訂 1">
      <a:majorFont>
        <a:latin typeface="Calibri"/>
        <a:ea typeface="文鼎超顏楷"/>
        <a:cs typeface=""/>
      </a:majorFont>
      <a:minorFont>
        <a:latin typeface="Calibri"/>
        <a:ea typeface="文鼎簽字筆體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13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180</Template>
  <TotalTime>1575</TotalTime>
  <Words>1172</Words>
  <Application>Microsoft Office PowerPoint</Application>
  <PresentationFormat>自訂</PresentationFormat>
  <Paragraphs>361</Paragraphs>
  <Slides>17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17</vt:i4>
      </vt:variant>
    </vt:vector>
  </HeadingPairs>
  <TitlesOfParts>
    <vt:vector size="28" baseType="lpstr">
      <vt:lpstr>Times New Roman</vt:lpstr>
      <vt:lpstr>Arial</vt:lpstr>
      <vt:lpstr>Arial</vt:lpstr>
      <vt:lpstr>文鼎簽字筆體E</vt:lpstr>
      <vt:lpstr>標楷體</vt:lpstr>
      <vt:lpstr>Calibri</vt:lpstr>
      <vt:lpstr>文鼎超顏楷</vt:lpstr>
      <vt:lpstr>新細明體</vt:lpstr>
      <vt:lpstr>Wingdings</vt:lpstr>
      <vt:lpstr>134</vt:lpstr>
      <vt:lpstr>1_134</vt:lpstr>
      <vt:lpstr>新北市中平國中 107學年度 志工大會</vt:lpstr>
      <vt:lpstr>流程</vt:lpstr>
      <vt:lpstr>頒發聘書</vt:lpstr>
      <vt:lpstr>新進志工介紹</vt:lpstr>
      <vt:lpstr>志工業務報告</vt:lpstr>
      <vt:lpstr>106學年度回顧</vt:lpstr>
      <vt:lpstr>PowerPoint 簡報</vt:lpstr>
      <vt:lpstr>PowerPoint 簡報</vt:lpstr>
      <vt:lpstr>PowerPoint 簡報</vt:lpstr>
      <vt:lpstr>107學年度志工組別</vt:lpstr>
      <vt:lpstr>PowerPoint 簡報</vt:lpstr>
      <vt:lpstr>PowerPoint 簡報</vt:lpstr>
      <vt:lpstr>志工人數共計63人</vt:lpstr>
      <vt:lpstr>「基礎訓練」與「特殊訓練」</vt:lpstr>
      <vt:lpstr>特殊訓練</vt:lpstr>
      <vt:lpstr>PowerPoint 簡報</vt:lpstr>
      <vt:lpstr>校慶志工領獎名單(校慶頒獎)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輔導處</dc:title>
  <dc:creator>Z13</dc:creator>
  <cp:lastModifiedBy>user</cp:lastModifiedBy>
  <cp:revision>185</cp:revision>
  <cp:lastPrinted>2018-10-29T08:23:05Z</cp:lastPrinted>
  <dcterms:created xsi:type="dcterms:W3CDTF">2015-08-19T14:03:39Z</dcterms:created>
  <dcterms:modified xsi:type="dcterms:W3CDTF">2018-10-29T08:28:36Z</dcterms:modified>
</cp:coreProperties>
</file>