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1" r:id="rId2"/>
    <p:sldId id="275" r:id="rId3"/>
    <p:sldId id="272" r:id="rId4"/>
    <p:sldId id="289" r:id="rId5"/>
    <p:sldId id="281" r:id="rId6"/>
    <p:sldId id="282" r:id="rId7"/>
    <p:sldId id="283" r:id="rId8"/>
    <p:sldId id="284" r:id="rId9"/>
    <p:sldId id="285" r:id="rId10"/>
    <p:sldId id="286" r:id="rId11"/>
    <p:sldId id="287" r:id="rId12"/>
    <p:sldId id="288" r:id="rId13"/>
    <p:sldId id="276" r:id="rId14"/>
    <p:sldId id="277" r:id="rId15"/>
    <p:sldId id="278" r:id="rId16"/>
    <p:sldId id="279" r:id="rId17"/>
    <p:sldId id="280" r:id="rId18"/>
    <p:sldId id="274" r:id="rId19"/>
    <p:sldId id="268" r:id="rId20"/>
    <p:sldId id="269" r:id="rId21"/>
    <p:sldId id="270" r:id="rId2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EDAE2"/>
    <a:srgbClr val="FFCCCC"/>
    <a:srgbClr val="FFCCFF"/>
    <a:srgbClr val="CC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91" autoAdjust="0"/>
    <p:restoredTop sz="94660"/>
  </p:normalViewPr>
  <p:slideViewPr>
    <p:cSldViewPr>
      <p:cViewPr varScale="1">
        <p:scale>
          <a:sx n="109" d="100"/>
          <a:sy n="109" d="100"/>
        </p:scale>
        <p:origin x="1644" y="10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6332B9-2DC7-493B-944D-54D047E5D116}" type="datetimeFigureOut">
              <a:rPr lang="zh-TW" altLang="en-US" smtClean="0"/>
              <a:t>2018/10/4</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6FCFE-4A20-44E8-92FF-59AE5118741A}" type="slidenum">
              <a:rPr lang="zh-TW" altLang="en-US" smtClean="0"/>
              <a:t>‹#›</a:t>
            </a:fld>
            <a:endParaRPr lang="zh-TW" altLang="en-US"/>
          </a:p>
        </p:txBody>
      </p:sp>
    </p:spTree>
    <p:extLst>
      <p:ext uri="{BB962C8B-B14F-4D97-AF65-F5344CB8AC3E}">
        <p14:creationId xmlns:p14="http://schemas.microsoft.com/office/powerpoint/2010/main" val="2443471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BE6FCFE-4A20-44E8-92FF-59AE5118741A}" type="slidenum">
              <a:rPr lang="zh-TW" altLang="en-US" smtClean="0"/>
              <a:t>7</a:t>
            </a:fld>
            <a:endParaRPr lang="zh-TW" altLang="en-US"/>
          </a:p>
        </p:txBody>
      </p:sp>
    </p:spTree>
    <p:extLst>
      <p:ext uri="{BB962C8B-B14F-4D97-AF65-F5344CB8AC3E}">
        <p14:creationId xmlns:p14="http://schemas.microsoft.com/office/powerpoint/2010/main" val="107908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731998-2C70-4D3F-BC1D-F3E864BE6C8C}" type="slidenum">
              <a:rPr lang="zh-TW" altLang="en-US" smtClean="0"/>
              <a:t>13</a:t>
            </a:fld>
            <a:endParaRPr lang="zh-TW" altLang="en-US"/>
          </a:p>
        </p:txBody>
      </p:sp>
    </p:spTree>
    <p:extLst>
      <p:ext uri="{BB962C8B-B14F-4D97-AF65-F5344CB8AC3E}">
        <p14:creationId xmlns:p14="http://schemas.microsoft.com/office/powerpoint/2010/main" val="605330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731998-2C70-4D3F-BC1D-F3E864BE6C8C}" type="slidenum">
              <a:rPr lang="zh-TW" altLang="en-US" smtClean="0"/>
              <a:t>15</a:t>
            </a:fld>
            <a:endParaRPr lang="zh-TW" altLang="en-US"/>
          </a:p>
        </p:txBody>
      </p:sp>
    </p:spTree>
    <p:extLst>
      <p:ext uri="{BB962C8B-B14F-4D97-AF65-F5344CB8AC3E}">
        <p14:creationId xmlns:p14="http://schemas.microsoft.com/office/powerpoint/2010/main" val="455077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731998-2C70-4D3F-BC1D-F3E864BE6C8C}" type="slidenum">
              <a:rPr lang="zh-TW" altLang="en-US" smtClean="0"/>
              <a:t>16</a:t>
            </a:fld>
            <a:endParaRPr lang="zh-TW" altLang="en-US"/>
          </a:p>
        </p:txBody>
      </p:sp>
    </p:spTree>
    <p:extLst>
      <p:ext uri="{BB962C8B-B14F-4D97-AF65-F5344CB8AC3E}">
        <p14:creationId xmlns:p14="http://schemas.microsoft.com/office/powerpoint/2010/main" val="10923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731998-2C70-4D3F-BC1D-F3E864BE6C8C}" type="slidenum">
              <a:rPr lang="zh-TW" altLang="en-US" smtClean="0"/>
              <a:t>17</a:t>
            </a:fld>
            <a:endParaRPr lang="zh-TW" altLang="en-US"/>
          </a:p>
        </p:txBody>
      </p:sp>
    </p:spTree>
    <p:extLst>
      <p:ext uri="{BB962C8B-B14F-4D97-AF65-F5344CB8AC3E}">
        <p14:creationId xmlns:p14="http://schemas.microsoft.com/office/powerpoint/2010/main" val="2201846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2018/10/4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t>2018/10/4</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36939;&#21205;&#26371;&#23526;&#26045;&#35336;&#30059;.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a:xfrm>
            <a:off x="1619672" y="1049418"/>
            <a:ext cx="6753773" cy="782206"/>
          </a:xfrm>
          <a:prstGeom prst="rect">
            <a:avLst/>
          </a:prstGeom>
        </p:spPr>
        <p:txBody>
          <a:bodyPr vert="horz" lIns="91440" tIns="45720" rIns="91440" bIns="45720" rtlCol="0" anchor="b">
            <a:normAutofit fontScale="75000" lnSpcReduction="20000"/>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altLang="zh-TW" sz="5400" b="1"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107-1【</a:t>
            </a:r>
            <a:r>
              <a:rPr lang="zh-TW" altLang="en-US" b="1" dirty="0">
                <a:solidFill>
                  <a:sysClr val="windowText" lastClr="000000"/>
                </a:solidFill>
                <a:latin typeface="微軟正黑體" panose="020B0604030504040204" pitchFamily="34" charset="-120"/>
                <a:ea typeface="微軟正黑體" panose="020B0604030504040204" pitchFamily="34" charset="-120"/>
              </a:rPr>
              <a:t>十</a:t>
            </a:r>
            <a:r>
              <a:rPr kumimoji="0" lang="zh-TW" altLang="en-US" sz="5400" b="1"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月份</a:t>
            </a:r>
            <a:r>
              <a:rPr kumimoji="0" lang="en-US" altLang="zh-TW" sz="5400" b="1"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a:t>
            </a:r>
            <a:r>
              <a:rPr kumimoji="0" lang="zh-TW" altLang="en-US" sz="5400" b="1"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導師會報</a:t>
            </a:r>
            <a:endParaRPr kumimoji="0" lang="zh-TW" altLang="en-US" sz="5400" b="1" i="0" u="none" strike="noStrike" kern="120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p:txBody>
      </p:sp>
      <p:sp>
        <p:nvSpPr>
          <p:cNvPr id="9" name="標題 1"/>
          <p:cNvSpPr txBox="1">
            <a:spLocks/>
          </p:cNvSpPr>
          <p:nvPr/>
        </p:nvSpPr>
        <p:spPr>
          <a:xfrm>
            <a:off x="1979712" y="2369225"/>
            <a:ext cx="6753773" cy="782206"/>
          </a:xfrm>
          <a:prstGeom prst="rect">
            <a:avLst/>
          </a:prstGeom>
        </p:spPr>
        <p:txBody>
          <a:bodyPr vert="horz" lIns="91440" tIns="45720" rIns="91440" bIns="45720" rtlCol="0" anchor="b">
            <a:normAutofit fontScale="97500"/>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zh-TW" altLang="en-US" sz="4000" b="0" i="0" u="none" strike="noStrike" kern="1200" cap="none" spc="0" normalizeH="0" baseline="0" noProof="0" dirty="0" smtClean="0">
                <a:ln>
                  <a:noFill/>
                </a:ln>
                <a:solidFill>
                  <a:schemeClr val="bg2">
                    <a:lumMod val="10000"/>
                  </a:schemeClr>
                </a:solidFill>
                <a:effectLst/>
                <a:uLnTx/>
                <a:uFillTx/>
                <a:latin typeface="微軟正黑體" panose="020B0604030504040204" pitchFamily="34" charset="-120"/>
                <a:ea typeface="微軟正黑體" panose="020B0604030504040204" pitchFamily="34" charset="-120"/>
              </a:rPr>
              <a:t>學務處業務報告</a:t>
            </a:r>
            <a:r>
              <a:rPr kumimoji="0" lang="en-US" altLang="zh-TW" sz="4000" b="0" i="0" u="none" strike="noStrike" kern="1200" cap="none" spc="0" normalizeH="0" baseline="0" noProof="0" dirty="0" smtClean="0">
                <a:ln>
                  <a:noFill/>
                </a:ln>
                <a:solidFill>
                  <a:schemeClr val="bg2">
                    <a:lumMod val="10000"/>
                  </a:schemeClr>
                </a:solidFill>
                <a:effectLst/>
                <a:uLnTx/>
                <a:uFillTx/>
                <a:latin typeface="微軟正黑體" panose="020B0604030504040204" pitchFamily="34" charset="-120"/>
                <a:ea typeface="微軟正黑體" panose="020B0604030504040204" pitchFamily="34" charset="-120"/>
              </a:rPr>
              <a:t>1071005</a:t>
            </a:r>
            <a:endParaRPr kumimoji="0" lang="zh-TW" altLang="en-US" sz="4000" b="0" i="0" u="none" strike="noStrike" kern="1200" cap="none" spc="0" normalizeH="0" baseline="0" noProof="0" dirty="0">
              <a:ln>
                <a:noFill/>
              </a:ln>
              <a:solidFill>
                <a:schemeClr val="bg2">
                  <a:lumMod val="10000"/>
                </a:schemeClr>
              </a:solidFill>
              <a:effectLst/>
              <a:uLnTx/>
              <a:uFillTx/>
              <a:latin typeface="微軟正黑體" panose="020B0604030504040204" pitchFamily="34" charset="-120"/>
              <a:ea typeface="微軟正黑體" panose="020B0604030504040204" pitchFamily="34" charset="-120"/>
            </a:endParaRPr>
          </a:p>
        </p:txBody>
      </p:sp>
      <p:sp>
        <p:nvSpPr>
          <p:cNvPr id="5" name="副標題 4"/>
          <p:cNvSpPr>
            <a:spLocks noGrp="1"/>
          </p:cNvSpPr>
          <p:nvPr>
            <p:ph type="subTitle" idx="1"/>
          </p:nvPr>
        </p:nvSpPr>
        <p:spPr/>
        <p:txBody>
          <a:bodyPr/>
          <a:lstStyle/>
          <a:p>
            <a:endParaRPr lang="zh-TW" altLang="en-US" dirty="0"/>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633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252028" y="172146"/>
            <a:ext cx="2262158" cy="923330"/>
          </a:xfrm>
          <a:prstGeom prst="rect">
            <a:avLst/>
          </a:prstGeom>
          <a:ln w="3175">
            <a:solidFill>
              <a:schemeClr val="tx1"/>
            </a:solidFill>
          </a:ln>
        </p:spPr>
        <p:txBody>
          <a:bodyPr wrap="none">
            <a:spAutoFit/>
          </a:bodyPr>
          <a:lstStyle/>
          <a:p>
            <a:r>
              <a:rPr lang="zh-TW" altLang="en-US" sz="5400" dirty="0" smtClean="0">
                <a:solidFill>
                  <a:srgbClr val="008000"/>
                </a:solidFill>
                <a:latin typeface="文鼎超黑" pitchFamily="49" charset="-120"/>
                <a:ea typeface="文鼎超黑" pitchFamily="49" charset="-120"/>
              </a:rPr>
              <a:t>七年級</a:t>
            </a:r>
            <a:endParaRPr lang="zh-TW" altLang="en-US" sz="5400" dirty="0">
              <a:solidFill>
                <a:srgbClr val="008000"/>
              </a:solidFill>
              <a:latin typeface="文鼎超黑" pitchFamily="49" charset="-120"/>
              <a:ea typeface="文鼎超黑" pitchFamily="49" charset="-120"/>
            </a:endParaRPr>
          </a:p>
        </p:txBody>
      </p:sp>
      <p:sp>
        <p:nvSpPr>
          <p:cNvPr id="4" name="文字方塊 3"/>
          <p:cNvSpPr txBox="1"/>
          <p:nvPr/>
        </p:nvSpPr>
        <p:spPr>
          <a:xfrm>
            <a:off x="2699792" y="332656"/>
            <a:ext cx="3024336" cy="584775"/>
          </a:xfrm>
          <a:prstGeom prst="rect">
            <a:avLst/>
          </a:prstGeom>
          <a:noFill/>
        </p:spPr>
        <p:txBody>
          <a:bodyPr wrap="square" rtlCol="0">
            <a:spAutoFit/>
          </a:bodyPr>
          <a:lstStyle/>
          <a:p>
            <a:r>
              <a:rPr lang="zh-TW" altLang="en-US" sz="3200" dirty="0" smtClean="0">
                <a:solidFill>
                  <a:srgbClr val="FF0000"/>
                </a:solidFill>
                <a:effectLst>
                  <a:outerShdw blurRad="38100" dist="38100" dir="2700000" algn="tl">
                    <a:srgbClr val="000000">
                      <a:alpha val="43137"/>
                    </a:srgbClr>
                  </a:outerShdw>
                </a:effectLst>
                <a:latin typeface="文鼎俏黑體P" panose="040B0900000000000000" pitchFamily="82" charset="-120"/>
                <a:ea typeface="文鼎俏黑體P" panose="040B0900000000000000" pitchFamily="82" charset="-120"/>
              </a:rPr>
              <a:t>造型秀</a:t>
            </a:r>
            <a:r>
              <a:rPr lang="zh-TW" altLang="en-US" sz="3200" dirty="0" smtClean="0">
                <a:latin typeface="文鼎俏黑體P" panose="040B0900000000000000" pitchFamily="82" charset="-120"/>
                <a:ea typeface="文鼎俏黑體P" panose="040B0900000000000000" pitchFamily="82" charset="-120"/>
              </a:rPr>
              <a:t>說明</a:t>
            </a:r>
            <a:endParaRPr lang="zh-TW" altLang="en-US" sz="3200" dirty="0">
              <a:latin typeface="文鼎俏黑體P" panose="040B0900000000000000" pitchFamily="82" charset="-120"/>
              <a:ea typeface="文鼎俏黑體P" panose="040B0900000000000000" pitchFamily="82" charset="-120"/>
            </a:endParaRPr>
          </a:p>
        </p:txBody>
      </p:sp>
      <p:sp>
        <p:nvSpPr>
          <p:cNvPr id="5" name="文字方塊 4"/>
          <p:cNvSpPr txBox="1"/>
          <p:nvPr/>
        </p:nvSpPr>
        <p:spPr>
          <a:xfrm>
            <a:off x="467544" y="1484784"/>
            <a:ext cx="8064896" cy="3847207"/>
          </a:xfrm>
          <a:prstGeom prst="rect">
            <a:avLst/>
          </a:prstGeom>
          <a:noFill/>
        </p:spPr>
        <p:txBody>
          <a:bodyPr wrap="square" rtlCol="0">
            <a:spAutoFit/>
          </a:bodyPr>
          <a:lstStyle/>
          <a:p>
            <a:r>
              <a:rPr lang="zh-TW" altLang="en-US" sz="2400" dirty="0" smtClean="0"/>
              <a:t>感謝七年級導師，要</a:t>
            </a:r>
            <a:r>
              <a:rPr lang="zh-TW" altLang="en-US" sz="2400" dirty="0"/>
              <a:t>帶領新生建立</a:t>
            </a:r>
            <a:r>
              <a:rPr lang="zh-TW" altLang="en-US" sz="2400" dirty="0" smtClean="0"/>
              <a:t>規矩，還</a:t>
            </a:r>
            <a:r>
              <a:rPr lang="zh-TW" altLang="en-US" sz="2400" dirty="0"/>
              <a:t>要</a:t>
            </a:r>
            <a:r>
              <a:rPr lang="zh-TW" altLang="en-US" sz="2400" dirty="0" smtClean="0"/>
              <a:t>配合諸多處室活動，</a:t>
            </a:r>
            <a:r>
              <a:rPr lang="zh-TW" altLang="en-US" sz="2400" dirty="0"/>
              <a:t>開學至今</a:t>
            </a:r>
            <a:r>
              <a:rPr lang="zh-TW" altLang="en-US" sz="2400" dirty="0" smtClean="0"/>
              <a:t>老師們真的辛苦了</a:t>
            </a:r>
            <a:r>
              <a:rPr lang="en-US" altLang="zh-TW" sz="2400" dirty="0" smtClean="0"/>
              <a:t>!</a:t>
            </a:r>
          </a:p>
          <a:p>
            <a:endParaRPr lang="en-US" altLang="zh-TW" sz="2400" dirty="0"/>
          </a:p>
          <a:p>
            <a:r>
              <a:rPr lang="zh-TW" altLang="en-US" sz="2400" dirty="0" smtClean="0"/>
              <a:t>今年的造型秀以</a:t>
            </a:r>
            <a:r>
              <a:rPr lang="zh-TW" altLang="en-US" sz="2400" b="1" u="sng" dirty="0" smtClean="0">
                <a:solidFill>
                  <a:srgbClr val="FF0000"/>
                </a:solidFill>
                <a:effectLst>
                  <a:outerShdw blurRad="38100" dist="38100" dir="2700000" algn="tl">
                    <a:srgbClr val="000000">
                      <a:alpha val="43137"/>
                    </a:srgbClr>
                  </a:outerShdw>
                </a:effectLst>
                <a:latin typeface="文鼎俏黑體P" panose="040B0900000000000000" pitchFamily="82" charset="-120"/>
                <a:ea typeface="文鼎俏黑體P" panose="040B0900000000000000" pitchFamily="82" charset="-120"/>
              </a:rPr>
              <a:t>正向宣導</a:t>
            </a:r>
            <a:r>
              <a:rPr lang="zh-TW" altLang="en-US" sz="2400" dirty="0" smtClean="0"/>
              <a:t>為主題，但由於未編入校本課程，藝能科老師於課程上的協助時間有限，考量導師事務繁忙與班級練習時間不多，故今年造型秀進場</a:t>
            </a:r>
            <a:r>
              <a:rPr lang="zh-TW" altLang="en-US" sz="2800" b="1" u="sng" dirty="0" smtClean="0">
                <a:solidFill>
                  <a:srgbClr val="FF0000"/>
                </a:solidFill>
                <a:effectLst>
                  <a:outerShdw blurRad="38100" dist="38100" dir="2700000" algn="tl">
                    <a:srgbClr val="000000">
                      <a:alpha val="43137"/>
                    </a:srgbClr>
                  </a:outerShdw>
                </a:effectLst>
                <a:latin typeface="文鼎俏黑體P" panose="040B0900000000000000" pitchFamily="82" charset="-120"/>
                <a:ea typeface="文鼎俏黑體P" panose="040B0900000000000000" pitchFamily="82" charset="-120"/>
              </a:rPr>
              <a:t>取消定點表演</a:t>
            </a:r>
            <a:r>
              <a:rPr lang="zh-TW" altLang="en-US" sz="2400" dirty="0" smtClean="0"/>
              <a:t>，各班僅需</a:t>
            </a:r>
            <a:r>
              <a:rPr lang="zh-TW" altLang="en-US" sz="2400" b="1" dirty="0" smtClean="0">
                <a:solidFill>
                  <a:srgbClr val="0000FF"/>
                </a:solidFill>
                <a:latin typeface="文鼎俏黑體P" panose="040B0900000000000000" pitchFamily="82" charset="-120"/>
                <a:ea typeface="文鼎俏黑體P" panose="040B0900000000000000" pitchFamily="82" charset="-120"/>
              </a:rPr>
              <a:t>主題造型裝扮</a:t>
            </a:r>
            <a:r>
              <a:rPr lang="zh-TW" altLang="en-US" sz="2400" dirty="0" smtClean="0"/>
              <a:t>，可結合</a:t>
            </a:r>
            <a:r>
              <a:rPr lang="zh-TW" altLang="en-US" sz="2400" b="1" dirty="0" smtClean="0">
                <a:solidFill>
                  <a:srgbClr val="0000FF"/>
                </a:solidFill>
                <a:latin typeface="文鼎俏黑體P" panose="040B0900000000000000" pitchFamily="82" charset="-120"/>
                <a:ea typeface="文鼎俏黑體P" panose="040B0900000000000000" pitchFamily="82" charset="-120"/>
              </a:rPr>
              <a:t>手勢或口號、舉牌</a:t>
            </a:r>
            <a:r>
              <a:rPr lang="zh-TW" altLang="en-US" sz="2400" dirty="0" smtClean="0"/>
              <a:t>，並提供</a:t>
            </a:r>
            <a:r>
              <a:rPr lang="zh-TW" altLang="en-US" sz="2400" dirty="0" smtClean="0">
                <a:solidFill>
                  <a:srgbClr val="0000FF"/>
                </a:solidFill>
                <a:latin typeface="文鼎俏黑體P" panose="040B0900000000000000" pitchFamily="82" charset="-120"/>
                <a:ea typeface="文鼎俏黑體P" panose="040B0900000000000000" pitchFamily="82" charset="-120"/>
              </a:rPr>
              <a:t>主題說明與</a:t>
            </a:r>
            <a:r>
              <a:rPr lang="zh-TW" altLang="en-US" sz="2400" b="1" dirty="0" smtClean="0">
                <a:solidFill>
                  <a:srgbClr val="0000FF"/>
                </a:solidFill>
                <a:latin typeface="文鼎俏黑體P" panose="040B0900000000000000" pitchFamily="82" charset="-120"/>
                <a:ea typeface="文鼎俏黑體P" panose="040B0900000000000000" pitchFamily="82" charset="-120"/>
              </a:rPr>
              <a:t>班級介紹詞</a:t>
            </a:r>
            <a:r>
              <a:rPr lang="zh-TW" altLang="en-US" sz="2400" dirty="0" smtClean="0"/>
              <a:t>給司儀於各班進場時朗讀。</a:t>
            </a:r>
            <a:endParaRPr lang="en-US" altLang="zh-TW" sz="2400" dirty="0" smtClean="0"/>
          </a:p>
          <a:p>
            <a:endParaRPr lang="en-US" altLang="zh-TW" sz="2400" dirty="0"/>
          </a:p>
          <a:p>
            <a:r>
              <a:rPr lang="zh-TW" altLang="en-US" sz="2400" dirty="0" smtClean="0"/>
              <a:t>考量操場施工，今年校慶造型秀原則上於</a:t>
            </a:r>
            <a:r>
              <a:rPr lang="zh-TW" altLang="en-US" sz="2400" b="1" dirty="0" smtClean="0">
                <a:solidFill>
                  <a:srgbClr val="FF0000"/>
                </a:solidFill>
              </a:rPr>
              <a:t>風雨操場</a:t>
            </a:r>
            <a:r>
              <a:rPr lang="zh-TW" altLang="en-US" sz="2400" dirty="0" smtClean="0"/>
              <a:t>進場。</a:t>
            </a:r>
            <a:endParaRPr lang="zh-TW" altLang="en-US" sz="2400" dirty="0"/>
          </a:p>
        </p:txBody>
      </p:sp>
    </p:spTree>
    <p:extLst>
      <p:ext uri="{BB962C8B-B14F-4D97-AF65-F5344CB8AC3E}">
        <p14:creationId xmlns:p14="http://schemas.microsoft.com/office/powerpoint/2010/main" val="3594843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79512" y="260648"/>
            <a:ext cx="3647152" cy="923330"/>
          </a:xfrm>
          <a:prstGeom prst="rect">
            <a:avLst/>
          </a:prstGeom>
          <a:ln w="3175">
            <a:solidFill>
              <a:schemeClr val="tx1"/>
            </a:solidFill>
          </a:ln>
        </p:spPr>
        <p:txBody>
          <a:bodyPr wrap="none">
            <a:spAutoFit/>
          </a:bodyPr>
          <a:lstStyle/>
          <a:p>
            <a:r>
              <a:rPr lang="zh-TW" altLang="en-US" sz="5400" dirty="0">
                <a:solidFill>
                  <a:srgbClr val="008000"/>
                </a:solidFill>
                <a:latin typeface="文鼎超黑" pitchFamily="49" charset="-120"/>
                <a:ea typeface="文鼎超黑" pitchFamily="49" charset="-120"/>
              </a:rPr>
              <a:t>八</a:t>
            </a:r>
            <a:r>
              <a:rPr lang="zh-TW" altLang="en-US" sz="5400" dirty="0" smtClean="0">
                <a:solidFill>
                  <a:srgbClr val="008000"/>
                </a:solidFill>
                <a:latin typeface="文鼎超黑" pitchFamily="49" charset="-120"/>
                <a:ea typeface="文鼎超黑" pitchFamily="49" charset="-120"/>
              </a:rPr>
              <a:t>年級事項</a:t>
            </a:r>
            <a:endParaRPr lang="zh-TW" altLang="en-US" sz="5400" dirty="0">
              <a:solidFill>
                <a:srgbClr val="008000"/>
              </a:solidFill>
              <a:latin typeface="文鼎超黑" pitchFamily="49" charset="-120"/>
              <a:ea typeface="文鼎超黑" pitchFamily="49" charset="-12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211063" y="1340768"/>
            <a:ext cx="5314275" cy="707886"/>
          </a:xfrm>
          <a:prstGeom prst="rect">
            <a:avLst/>
          </a:prstGeom>
        </p:spPr>
        <p:txBody>
          <a:bodyPr wrap="none">
            <a:spAutoFit/>
          </a:bodyPr>
          <a:lstStyle/>
          <a:p>
            <a:r>
              <a:rPr lang="en-US" altLang="zh-TW" sz="4000" dirty="0" smtClean="0">
                <a:latin typeface="文鼎超黑" pitchFamily="49" charset="-120"/>
                <a:ea typeface="文鼎超黑" pitchFamily="49" charset="-120"/>
              </a:rPr>
              <a:t>108</a:t>
            </a:r>
            <a:r>
              <a:rPr lang="zh-TW" altLang="en-US" sz="4000" dirty="0" smtClean="0">
                <a:latin typeface="文鼎超黑" pitchFamily="49" charset="-120"/>
                <a:ea typeface="文鼎超黑" pitchFamily="49" charset="-120"/>
              </a:rPr>
              <a:t>學年</a:t>
            </a:r>
            <a:r>
              <a:rPr lang="en-US" altLang="zh-TW" sz="4000" dirty="0" smtClean="0">
                <a:latin typeface="文鼎超黑" pitchFamily="49" charset="-120"/>
                <a:ea typeface="文鼎超黑" pitchFamily="49" charset="-120"/>
              </a:rPr>
              <a:t>9</a:t>
            </a:r>
            <a:r>
              <a:rPr lang="zh-TW" altLang="en-US" sz="4000" dirty="0" smtClean="0">
                <a:latin typeface="文鼎超黑" pitchFamily="49" charset="-120"/>
                <a:ea typeface="文鼎超黑" pitchFamily="49" charset="-120"/>
              </a:rPr>
              <a:t>年級校外教學</a:t>
            </a:r>
            <a:endParaRPr lang="zh-TW" altLang="en-US" sz="4000" dirty="0">
              <a:latin typeface="文鼎超黑" pitchFamily="49" charset="-120"/>
              <a:ea typeface="文鼎超黑" pitchFamily="49" charset="-120"/>
            </a:endParaRPr>
          </a:p>
        </p:txBody>
      </p:sp>
      <p:sp>
        <p:nvSpPr>
          <p:cNvPr id="7" name="矩形 6"/>
          <p:cNvSpPr/>
          <p:nvPr/>
        </p:nvSpPr>
        <p:spPr>
          <a:xfrm>
            <a:off x="323528" y="2262733"/>
            <a:ext cx="8092280" cy="1569660"/>
          </a:xfrm>
          <a:prstGeom prst="rect">
            <a:avLst/>
          </a:prstGeom>
        </p:spPr>
        <p:txBody>
          <a:bodyPr wrap="none">
            <a:spAutoFit/>
          </a:bodyPr>
          <a:lstStyle/>
          <a:p>
            <a:r>
              <a:rPr lang="zh-TW" altLang="en-US" sz="3200" dirty="0" smtClean="0">
                <a:solidFill>
                  <a:srgbClr val="FF0000"/>
                </a:solidFill>
              </a:rPr>
              <a:t>近日將發放調查表</a:t>
            </a:r>
            <a:endParaRPr lang="en-US" altLang="zh-TW" sz="3200" dirty="0" smtClean="0">
              <a:solidFill>
                <a:srgbClr val="FF0000"/>
              </a:solidFill>
            </a:endParaRPr>
          </a:p>
          <a:p>
            <a:r>
              <a:rPr lang="zh-TW" altLang="en-US" sz="3200" dirty="0" smtClean="0">
                <a:solidFill>
                  <a:srgbClr val="FF0000"/>
                </a:solidFill>
              </a:rPr>
              <a:t>煩請老師協助調查</a:t>
            </a:r>
            <a:r>
              <a:rPr lang="en-US" altLang="zh-TW" sz="3200" dirty="0" smtClean="0">
                <a:solidFill>
                  <a:srgbClr val="FF0000"/>
                </a:solidFill>
              </a:rPr>
              <a:t>.10</a:t>
            </a:r>
            <a:r>
              <a:rPr lang="zh-TW" altLang="en-US" sz="3200" dirty="0" smtClean="0">
                <a:solidFill>
                  <a:srgbClr val="FF0000"/>
                </a:solidFill>
              </a:rPr>
              <a:t>月中以後進行招標事宜</a:t>
            </a:r>
            <a:endParaRPr lang="en-US" altLang="zh-TW" sz="3200" dirty="0" smtClean="0">
              <a:solidFill>
                <a:srgbClr val="FF0000"/>
              </a:solidFill>
            </a:endParaRPr>
          </a:p>
          <a:p>
            <a:r>
              <a:rPr lang="zh-TW" altLang="en-US" sz="3200" dirty="0" smtClean="0">
                <a:solidFill>
                  <a:srgbClr val="FF0000"/>
                </a:solidFill>
              </a:rPr>
              <a:t>謝謝老師們</a:t>
            </a:r>
            <a:r>
              <a:rPr lang="en-US" altLang="zh-TW" sz="3200" dirty="0" smtClean="0">
                <a:solidFill>
                  <a:srgbClr val="FF0000"/>
                </a:solidFill>
              </a:rPr>
              <a:t>!</a:t>
            </a:r>
            <a:endParaRPr lang="en-US" altLang="zh-TW" sz="3200" dirty="0">
              <a:solidFill>
                <a:srgbClr val="FF0000"/>
              </a:solidFill>
            </a:endParaRPr>
          </a:p>
        </p:txBody>
      </p:sp>
    </p:spTree>
    <p:extLst>
      <p:ext uri="{BB962C8B-B14F-4D97-AF65-F5344CB8AC3E}">
        <p14:creationId xmlns:p14="http://schemas.microsoft.com/office/powerpoint/2010/main" val="3126627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62866" y="3952495"/>
            <a:ext cx="8303121" cy="2215991"/>
          </a:xfrm>
          <a:prstGeom prst="rect">
            <a:avLst/>
          </a:prstGeom>
        </p:spPr>
        <p:txBody>
          <a:bodyPr wrap="square">
            <a:spAutoFit/>
          </a:bodyPr>
          <a:lstStyle/>
          <a:p>
            <a:pPr lvl="0"/>
            <a:r>
              <a:rPr lang="zh-TW" altLang="en-US" sz="2400" b="1" dirty="0" smtClean="0">
                <a:solidFill>
                  <a:srgbClr val="FF0000"/>
                </a:solidFill>
                <a:latin typeface="微軟正黑體" pitchFamily="34" charset="-120"/>
                <a:ea typeface="微軟正黑體" pitchFamily="34" charset="-120"/>
              </a:rPr>
              <a:t>✽</a:t>
            </a:r>
            <a:r>
              <a:rPr lang="en-US" altLang="zh-TW" sz="2400" b="1" dirty="0" smtClean="0">
                <a:latin typeface="微軟正黑體" pitchFamily="34" charset="-120"/>
                <a:ea typeface="微軟正黑體" pitchFamily="34" charset="-120"/>
              </a:rPr>
              <a:t>10</a:t>
            </a:r>
            <a:r>
              <a:rPr lang="zh-TW" altLang="en-US" sz="2400" b="1" dirty="0" smtClean="0">
                <a:latin typeface="微軟正黑體" pitchFamily="34" charset="-120"/>
                <a:ea typeface="微軟正黑體" pitchFamily="34" charset="-120"/>
              </a:rPr>
              <a:t>月</a:t>
            </a:r>
            <a:r>
              <a:rPr lang="en-US" altLang="zh-TW" sz="2400" b="1" dirty="0" smtClean="0">
                <a:latin typeface="微軟正黑體" pitchFamily="34" charset="-120"/>
                <a:ea typeface="微軟正黑體" pitchFamily="34" charset="-120"/>
              </a:rPr>
              <a:t>15</a:t>
            </a:r>
            <a:r>
              <a:rPr lang="zh-TW" altLang="en-US" sz="2400" b="1" dirty="0" smtClean="0">
                <a:latin typeface="微軟正黑體" pitchFamily="34" charset="-120"/>
                <a:ea typeface="微軟正黑體" pitchFamily="34" charset="-120"/>
              </a:rPr>
              <a:t>日將進行招標事宜，感謝正杰老師、木林老師與</a:t>
            </a:r>
            <a:endParaRPr lang="en-US" altLang="zh-TW" sz="2400" b="1" dirty="0" smtClean="0">
              <a:latin typeface="微軟正黑體" pitchFamily="34" charset="-120"/>
              <a:ea typeface="微軟正黑體" pitchFamily="34" charset="-120"/>
            </a:endParaRPr>
          </a:p>
          <a:p>
            <a:pPr lvl="0"/>
            <a:r>
              <a:rPr lang="zh-TW" altLang="en-US" sz="2400" b="1" dirty="0">
                <a:latin typeface="微軟正黑體" pitchFamily="34" charset="-120"/>
                <a:ea typeface="微軟正黑體" pitchFamily="34" charset="-120"/>
              </a:rPr>
              <a:t> </a:t>
            </a:r>
            <a:r>
              <a:rPr lang="zh-TW" altLang="en-US" sz="2400" b="1" dirty="0" smtClean="0">
                <a:latin typeface="微軟正黑體" pitchFamily="34" charset="-120"/>
                <a:ea typeface="微軟正黑體" pitchFamily="34" charset="-120"/>
              </a:rPr>
              <a:t>   凌統老師，當節課務將進行公假排代。</a:t>
            </a:r>
            <a:endParaRPr lang="en-US" altLang="zh-TW" sz="2400" b="1" dirty="0" smtClean="0">
              <a:latin typeface="微軟正黑體" pitchFamily="34" charset="-120"/>
              <a:ea typeface="微軟正黑體" pitchFamily="34" charset="-120"/>
            </a:endParaRPr>
          </a:p>
          <a:p>
            <a:pPr lvl="0"/>
            <a:r>
              <a:rPr lang="zh-TW" altLang="en-US" sz="2400" b="1" dirty="0" smtClean="0">
                <a:solidFill>
                  <a:srgbClr val="FF0000"/>
                </a:solidFill>
                <a:latin typeface="微軟正黑體" pitchFamily="34" charset="-120"/>
                <a:ea typeface="微軟正黑體" pitchFamily="34" charset="-120"/>
              </a:rPr>
              <a:t>✽</a:t>
            </a:r>
            <a:r>
              <a:rPr lang="zh-TW" altLang="zh-TW" sz="2400" b="1" dirty="0">
                <a:latin typeface="微軟正黑體" pitchFamily="34" charset="-120"/>
                <a:ea typeface="微軟正黑體" pitchFamily="34" charset="-120"/>
              </a:rPr>
              <a:t>預定</a:t>
            </a:r>
            <a:r>
              <a:rPr lang="zh-TW" altLang="en-US" sz="2400" b="1" dirty="0" smtClean="0">
                <a:latin typeface="微軟正黑體" pitchFamily="34" charset="-120"/>
                <a:ea typeface="微軟正黑體" pitchFamily="34" charset="-120"/>
              </a:rPr>
              <a:t>段考後</a:t>
            </a:r>
            <a:r>
              <a:rPr lang="zh-TW" altLang="zh-TW" sz="2400" b="1" dirty="0" smtClean="0">
                <a:latin typeface="微軟正黑體" pitchFamily="34" charset="-120"/>
                <a:ea typeface="微軟正黑體" pitchFamily="34" charset="-120"/>
              </a:rPr>
              <a:t>拍攝</a:t>
            </a:r>
            <a:r>
              <a:rPr lang="zh-TW" altLang="zh-TW" sz="2400" b="1" dirty="0">
                <a:latin typeface="微軟正黑體" pitchFamily="34" charset="-120"/>
                <a:ea typeface="微軟正黑體" pitchFamily="34" charset="-120"/>
              </a:rPr>
              <a:t>畢業紀念冊相關</a:t>
            </a:r>
            <a:r>
              <a:rPr lang="zh-TW" altLang="zh-TW" sz="2400" b="1" dirty="0" smtClean="0">
                <a:latin typeface="微軟正黑體" pitchFamily="34" charset="-120"/>
                <a:ea typeface="微軟正黑體" pitchFamily="34" charset="-120"/>
              </a:rPr>
              <a:t>照片</a:t>
            </a:r>
            <a:endParaRPr lang="en-US" altLang="zh-TW" sz="2400" b="1" dirty="0" smtClean="0">
              <a:latin typeface="微軟正黑體" pitchFamily="34" charset="-120"/>
              <a:ea typeface="微軟正黑體" pitchFamily="34" charset="-120"/>
            </a:endParaRPr>
          </a:p>
          <a:p>
            <a:pPr lvl="0"/>
            <a:r>
              <a:rPr lang="zh-TW" altLang="en-US" sz="2400" b="1" dirty="0" smtClean="0">
                <a:latin typeface="微軟正黑體" pitchFamily="34" charset="-120"/>
                <a:ea typeface="微軟正黑體" pitchFamily="34" charset="-120"/>
              </a:rPr>
              <a:t>  </a:t>
            </a:r>
            <a:r>
              <a:rPr lang="zh-TW" altLang="zh-TW" sz="2400" b="1" dirty="0">
                <a:latin typeface="微軟正黑體" pitchFamily="34" charset="-120"/>
                <a:ea typeface="微軟正黑體" pitchFamily="34" charset="-120"/>
              </a:rPr>
              <a:t>（證件</a:t>
            </a:r>
            <a:r>
              <a:rPr lang="zh-TW" altLang="zh-TW" sz="2400" b="1" dirty="0" smtClean="0">
                <a:latin typeface="微軟正黑體" pitchFamily="34" charset="-120"/>
                <a:ea typeface="微軟正黑體" pitchFamily="34" charset="-120"/>
              </a:rPr>
              <a:t>照</a:t>
            </a:r>
            <a:r>
              <a:rPr lang="zh-TW" altLang="zh-TW" sz="2400" b="1" dirty="0">
                <a:latin typeface="微軟正黑體" pitchFamily="34" charset="-120"/>
                <a:ea typeface="微軟正黑體" pitchFamily="34" charset="-120"/>
              </a:rPr>
              <a:t>、</a:t>
            </a:r>
            <a:r>
              <a:rPr lang="zh-TW" altLang="zh-TW" sz="2400" b="1" dirty="0" smtClean="0">
                <a:latin typeface="微軟正黑體" pitchFamily="34" charset="-120"/>
                <a:ea typeface="微軟正黑體" pitchFamily="34" charset="-120"/>
              </a:rPr>
              <a:t>團體</a:t>
            </a:r>
            <a:r>
              <a:rPr lang="zh-TW" altLang="zh-TW" sz="2400" b="1" dirty="0">
                <a:latin typeface="微軟正黑體" pitchFamily="34" charset="-120"/>
                <a:ea typeface="微軟正黑體" pitchFamily="34" charset="-120"/>
              </a:rPr>
              <a:t>照、生活照、</a:t>
            </a:r>
            <a:r>
              <a:rPr lang="zh-TW" altLang="zh-TW" sz="2400" b="1" dirty="0" smtClean="0">
                <a:latin typeface="微軟正黑體" pitchFamily="34" charset="-120"/>
                <a:ea typeface="微軟正黑體" pitchFamily="34" charset="-120"/>
              </a:rPr>
              <a:t>沙龍照）</a:t>
            </a:r>
            <a:endParaRPr lang="zh-TW" altLang="zh-TW" sz="2400" b="1" dirty="0">
              <a:latin typeface="微軟正黑體" pitchFamily="34" charset="-120"/>
              <a:ea typeface="微軟正黑體" pitchFamily="34" charset="-120"/>
            </a:endParaRPr>
          </a:p>
          <a:p>
            <a:pPr lvl="0"/>
            <a:r>
              <a:rPr lang="zh-TW" altLang="en-US" sz="2400" b="1" dirty="0">
                <a:solidFill>
                  <a:srgbClr val="FF0000"/>
                </a:solidFill>
                <a:latin typeface="微軟正黑體" pitchFamily="34" charset="-120"/>
                <a:ea typeface="微軟正黑體" pitchFamily="34" charset="-120"/>
              </a:rPr>
              <a:t>✽</a:t>
            </a:r>
            <a:r>
              <a:rPr lang="zh-TW" altLang="zh-TW" sz="2400" b="1" dirty="0" smtClean="0">
                <a:latin typeface="微軟正黑體" pitchFamily="34" charset="-120"/>
                <a:ea typeface="微軟正黑體" pitchFamily="34" charset="-120"/>
              </a:rPr>
              <a:t>各</a:t>
            </a:r>
            <a:r>
              <a:rPr lang="zh-TW" altLang="zh-TW" sz="2400" b="1" dirty="0">
                <a:latin typeface="微軟正黑體" pitchFamily="34" charset="-120"/>
                <a:ea typeface="微軟正黑體" pitchFamily="34" charset="-120"/>
              </a:rPr>
              <a:t>班證件照：請老師鼓勵學生踴躍參與，較經濟方便。</a:t>
            </a:r>
          </a:p>
          <a:p>
            <a:endParaRPr lang="zh-TW" altLang="zh-TW" dirty="0"/>
          </a:p>
        </p:txBody>
      </p:sp>
      <p:sp>
        <p:nvSpPr>
          <p:cNvPr id="7" name="矩形 6"/>
          <p:cNvSpPr/>
          <p:nvPr/>
        </p:nvSpPr>
        <p:spPr>
          <a:xfrm>
            <a:off x="293642" y="260648"/>
            <a:ext cx="3647152" cy="923330"/>
          </a:xfrm>
          <a:prstGeom prst="rect">
            <a:avLst/>
          </a:prstGeom>
          <a:ln w="3175">
            <a:solidFill>
              <a:schemeClr val="tx1"/>
            </a:solidFill>
          </a:ln>
        </p:spPr>
        <p:txBody>
          <a:bodyPr wrap="none">
            <a:spAutoFit/>
          </a:bodyPr>
          <a:lstStyle/>
          <a:p>
            <a:r>
              <a:rPr lang="zh-TW" altLang="en-US" sz="5400" dirty="0" smtClean="0">
                <a:solidFill>
                  <a:srgbClr val="008000"/>
                </a:solidFill>
                <a:latin typeface="文鼎超黑" pitchFamily="49" charset="-120"/>
                <a:ea typeface="文鼎超黑" pitchFamily="49" charset="-120"/>
              </a:rPr>
              <a:t>九年級事項</a:t>
            </a:r>
            <a:endParaRPr lang="zh-TW" altLang="en-US" sz="5400" dirty="0">
              <a:solidFill>
                <a:srgbClr val="008000"/>
              </a:solidFill>
              <a:latin typeface="文鼎超黑" pitchFamily="49" charset="-120"/>
              <a:ea typeface="文鼎超黑" pitchFamily="49" charset="-120"/>
            </a:endParaRPr>
          </a:p>
        </p:txBody>
      </p:sp>
      <p:sp>
        <p:nvSpPr>
          <p:cNvPr id="8" name="矩形 7"/>
          <p:cNvSpPr/>
          <p:nvPr/>
        </p:nvSpPr>
        <p:spPr>
          <a:xfrm>
            <a:off x="395536" y="3233946"/>
            <a:ext cx="2749471" cy="707886"/>
          </a:xfrm>
          <a:prstGeom prst="rect">
            <a:avLst/>
          </a:prstGeom>
        </p:spPr>
        <p:txBody>
          <a:bodyPr wrap="none">
            <a:spAutoFit/>
          </a:bodyPr>
          <a:lstStyle/>
          <a:p>
            <a:r>
              <a:rPr lang="zh-TW" altLang="en-US" sz="4000" dirty="0">
                <a:latin typeface="文鼎超黑" pitchFamily="49" charset="-120"/>
                <a:ea typeface="文鼎超黑" pitchFamily="49" charset="-120"/>
              </a:rPr>
              <a:t>畢業紀念冊</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05264"/>
            <a:ext cx="9144000" cy="10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矩形 9"/>
          <p:cNvSpPr/>
          <p:nvPr/>
        </p:nvSpPr>
        <p:spPr>
          <a:xfrm>
            <a:off x="293642" y="1183978"/>
            <a:ext cx="5314275" cy="707886"/>
          </a:xfrm>
          <a:prstGeom prst="rect">
            <a:avLst/>
          </a:prstGeom>
        </p:spPr>
        <p:txBody>
          <a:bodyPr wrap="none">
            <a:spAutoFit/>
          </a:bodyPr>
          <a:lstStyle/>
          <a:p>
            <a:r>
              <a:rPr lang="en-US" altLang="zh-TW" sz="4000" dirty="0" smtClean="0">
                <a:latin typeface="文鼎超黑" pitchFamily="49" charset="-120"/>
                <a:ea typeface="文鼎超黑" pitchFamily="49" charset="-120"/>
              </a:rPr>
              <a:t>107</a:t>
            </a:r>
            <a:r>
              <a:rPr lang="zh-TW" altLang="en-US" sz="4000" dirty="0" smtClean="0">
                <a:latin typeface="文鼎超黑" pitchFamily="49" charset="-120"/>
                <a:ea typeface="文鼎超黑" pitchFamily="49" charset="-120"/>
              </a:rPr>
              <a:t>學年</a:t>
            </a:r>
            <a:r>
              <a:rPr lang="en-US" altLang="zh-TW" sz="4000" dirty="0" smtClean="0">
                <a:latin typeface="文鼎超黑" pitchFamily="49" charset="-120"/>
                <a:ea typeface="文鼎超黑" pitchFamily="49" charset="-120"/>
              </a:rPr>
              <a:t>9</a:t>
            </a:r>
            <a:r>
              <a:rPr lang="zh-TW" altLang="en-US" sz="4000" dirty="0" smtClean="0">
                <a:latin typeface="文鼎超黑" pitchFamily="49" charset="-120"/>
                <a:ea typeface="文鼎超黑" pitchFamily="49" charset="-120"/>
              </a:rPr>
              <a:t>年級校外教學</a:t>
            </a:r>
            <a:endParaRPr lang="zh-TW" altLang="en-US" sz="4000" dirty="0">
              <a:latin typeface="文鼎超黑" pitchFamily="49" charset="-120"/>
              <a:ea typeface="文鼎超黑" pitchFamily="49" charset="-120"/>
            </a:endParaRPr>
          </a:p>
        </p:txBody>
      </p:sp>
      <p:sp>
        <p:nvSpPr>
          <p:cNvPr id="11" name="矩形 10"/>
          <p:cNvSpPr/>
          <p:nvPr/>
        </p:nvSpPr>
        <p:spPr>
          <a:xfrm>
            <a:off x="238890" y="1828804"/>
            <a:ext cx="6965368" cy="584775"/>
          </a:xfrm>
          <a:prstGeom prst="rect">
            <a:avLst/>
          </a:prstGeom>
        </p:spPr>
        <p:txBody>
          <a:bodyPr wrap="none">
            <a:spAutoFit/>
          </a:bodyPr>
          <a:lstStyle/>
          <a:p>
            <a:r>
              <a:rPr lang="en-US" altLang="zh-TW" sz="3200" dirty="0" smtClean="0"/>
              <a:t>10</a:t>
            </a:r>
            <a:r>
              <a:rPr lang="zh-TW" altLang="en-US" sz="3200" dirty="0" smtClean="0"/>
              <a:t>月</a:t>
            </a:r>
            <a:r>
              <a:rPr lang="en-US" altLang="zh-TW" sz="3200" dirty="0" smtClean="0"/>
              <a:t>3</a:t>
            </a:r>
            <a:r>
              <a:rPr lang="zh-TW" altLang="en-US" sz="3200" dirty="0" smtClean="0"/>
              <a:t>日將發下報名表及各班保險資料</a:t>
            </a:r>
            <a:endParaRPr lang="en-US" altLang="zh-TW" sz="3200" dirty="0"/>
          </a:p>
        </p:txBody>
      </p:sp>
      <p:sp>
        <p:nvSpPr>
          <p:cNvPr id="3" name="矩形 2"/>
          <p:cNvSpPr/>
          <p:nvPr/>
        </p:nvSpPr>
        <p:spPr>
          <a:xfrm>
            <a:off x="240034" y="2351037"/>
            <a:ext cx="8652446" cy="523220"/>
          </a:xfrm>
          <a:prstGeom prst="rect">
            <a:avLst/>
          </a:prstGeom>
        </p:spPr>
        <p:txBody>
          <a:bodyPr wrap="square">
            <a:spAutoFit/>
          </a:bodyPr>
          <a:lstStyle/>
          <a:p>
            <a:r>
              <a:rPr lang="zh-TW" altLang="en-US" sz="2000" b="1" dirty="0">
                <a:solidFill>
                  <a:srgbClr val="FF0000"/>
                </a:solidFill>
              </a:rPr>
              <a:t>請</a:t>
            </a:r>
            <a:r>
              <a:rPr lang="zh-TW" altLang="en-US" sz="2000" b="1" dirty="0" smtClean="0">
                <a:solidFill>
                  <a:srgbClr val="FF0000"/>
                </a:solidFill>
              </a:rPr>
              <a:t>班長</a:t>
            </a:r>
            <a:r>
              <a:rPr lang="zh-TW" altLang="en-US" sz="2800" b="1" dirty="0" smtClean="0">
                <a:solidFill>
                  <a:srgbClr val="FF0000"/>
                </a:solidFill>
              </a:rPr>
              <a:t>於指定期限內</a:t>
            </a:r>
            <a:r>
              <a:rPr lang="zh-TW" altLang="en-US" sz="2000" dirty="0" smtClean="0">
                <a:solidFill>
                  <a:srgbClr val="FF0000"/>
                </a:solidFill>
              </a:rPr>
              <a:t>送</a:t>
            </a:r>
            <a:r>
              <a:rPr lang="zh-TW" altLang="en-US" sz="2000" dirty="0">
                <a:solidFill>
                  <a:srgbClr val="FF0000"/>
                </a:solidFill>
              </a:rPr>
              <a:t>至學務處訓育組彙整</a:t>
            </a:r>
            <a:r>
              <a:rPr lang="zh-TW" altLang="en-US" sz="2000" dirty="0" smtClean="0">
                <a:solidFill>
                  <a:srgbClr val="FF0000"/>
                </a:solidFill>
              </a:rPr>
              <a:t>存查</a:t>
            </a:r>
            <a:r>
              <a:rPr lang="zh-TW" altLang="en-US" sz="2000" dirty="0" smtClean="0">
                <a:solidFill>
                  <a:srgbClr val="FF0000"/>
                </a:solidFill>
                <a:latin typeface="PMingLiU" panose="02020500000000000000" pitchFamily="18" charset="-120"/>
                <a:ea typeface="PMingLiU" panose="02020500000000000000" pitchFamily="18" charset="-120"/>
              </a:rPr>
              <a:t>，以利繳費單製作</a:t>
            </a:r>
            <a:r>
              <a:rPr lang="zh-TW" altLang="en-US" sz="2000" dirty="0" smtClean="0">
                <a:solidFill>
                  <a:srgbClr val="FF0000"/>
                </a:solidFill>
              </a:rPr>
              <a:t>。</a:t>
            </a:r>
            <a:endParaRPr lang="zh-TW" altLang="en-US" sz="2000" dirty="0">
              <a:solidFill>
                <a:srgbClr val="FF0000"/>
              </a:solidFill>
            </a:endParaRPr>
          </a:p>
        </p:txBody>
      </p:sp>
      <p:sp>
        <p:nvSpPr>
          <p:cNvPr id="12" name="矩形 11"/>
          <p:cNvSpPr/>
          <p:nvPr/>
        </p:nvSpPr>
        <p:spPr>
          <a:xfrm>
            <a:off x="238890" y="2815194"/>
            <a:ext cx="5724644" cy="954107"/>
          </a:xfrm>
          <a:prstGeom prst="rect">
            <a:avLst/>
          </a:prstGeom>
        </p:spPr>
        <p:txBody>
          <a:bodyPr wrap="none">
            <a:spAutoFit/>
          </a:bodyPr>
          <a:lstStyle/>
          <a:p>
            <a:r>
              <a:rPr lang="zh-TW" altLang="en-US" sz="2400" dirty="0" smtClean="0"/>
              <a:t>感謝出納</a:t>
            </a:r>
            <a:r>
              <a:rPr lang="zh-TW" altLang="en-US" sz="2400" dirty="0"/>
              <a:t>組</a:t>
            </a:r>
            <a:r>
              <a:rPr lang="zh-TW" altLang="en-US" sz="2400" dirty="0" smtClean="0"/>
              <a:t>協助</a:t>
            </a:r>
            <a:r>
              <a:rPr lang="zh-TW" altLang="en-US" sz="2400" dirty="0" smtClean="0">
                <a:latin typeface="PMingLiU" panose="02020500000000000000" pitchFamily="18" charset="-120"/>
                <a:ea typeface="PMingLiU" panose="02020500000000000000" pitchFamily="18" charset="-120"/>
              </a:rPr>
              <a:t>，</a:t>
            </a:r>
            <a:r>
              <a:rPr lang="zh-TW" altLang="en-US" sz="2400" dirty="0" smtClean="0"/>
              <a:t>費用</a:t>
            </a:r>
            <a:r>
              <a:rPr lang="zh-TW" altLang="en-US" sz="2400" dirty="0"/>
              <a:t>將</a:t>
            </a:r>
            <a:r>
              <a:rPr lang="zh-TW" altLang="en-US" sz="2400" dirty="0" smtClean="0"/>
              <a:t>合併午餐費收款</a:t>
            </a:r>
            <a:endParaRPr lang="en-US" altLang="zh-TW" sz="2400" dirty="0" smtClean="0"/>
          </a:p>
          <a:p>
            <a:endParaRPr lang="en-US" altLang="zh-TW" sz="3200" dirty="0"/>
          </a:p>
        </p:txBody>
      </p:sp>
    </p:spTree>
    <p:extLst>
      <p:ext uri="{BB962C8B-B14F-4D97-AF65-F5344CB8AC3E}">
        <p14:creationId xmlns:p14="http://schemas.microsoft.com/office/powerpoint/2010/main" val="434837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內容版面配置區 2"/>
          <p:cNvSpPr>
            <a:spLocks noGrp="1"/>
          </p:cNvSpPr>
          <p:nvPr>
            <p:ph type="subTitle" idx="1"/>
          </p:nvPr>
        </p:nvSpPr>
        <p:spPr/>
        <p:txBody>
          <a:bodyPr>
            <a:normAutofit/>
          </a:bodyPr>
          <a:lstStyle/>
          <a:p>
            <a:pPr lvl="0" eaLnBrk="1" hangingPunct="1">
              <a:lnSpc>
                <a:spcPct val="120000"/>
              </a:lnSpc>
              <a:buClr>
                <a:srgbClr val="DD8047"/>
              </a:buClr>
              <a:buFont typeface="Wingdings" pitchFamily="2" charset="2"/>
              <a:buChar char="l"/>
            </a:pPr>
            <a:endParaRPr lang="en-US" altLang="zh-TW" sz="2400" dirty="0">
              <a:solidFill>
                <a:prstClr val="black"/>
              </a:solidFill>
              <a:latin typeface="+mj-ea"/>
            </a:endParaRPr>
          </a:p>
          <a:p>
            <a:endParaRPr lang="zh-TW" altLang="en-US" dirty="0" smtClean="0">
              <a:latin typeface="+mj-ea"/>
              <a:ea typeface="+mj-ea"/>
            </a:endParaRPr>
          </a:p>
        </p:txBody>
      </p:sp>
      <p:sp>
        <p:nvSpPr>
          <p:cNvPr id="5" name="矩形 4"/>
          <p:cNvSpPr/>
          <p:nvPr/>
        </p:nvSpPr>
        <p:spPr>
          <a:xfrm>
            <a:off x="72888" y="1118031"/>
            <a:ext cx="9073008" cy="1717393"/>
          </a:xfrm>
          <a:prstGeom prst="rect">
            <a:avLst/>
          </a:prstGeom>
        </p:spPr>
        <p:txBody>
          <a:bodyPr wrap="square">
            <a:spAutoFit/>
          </a:bodyPr>
          <a:lstStyle/>
          <a:p>
            <a:pPr lvl="0" algn="ctr" eaLnBrk="1" hangingPunct="1">
              <a:lnSpc>
                <a:spcPct val="120000"/>
              </a:lnSpc>
              <a:buClr>
                <a:srgbClr val="DD8047"/>
              </a:buClr>
            </a:pPr>
            <a:r>
              <a:rPr lang="en-US" altLang="zh-TW" sz="6000" b="1" dirty="0" smtClean="0">
                <a:solidFill>
                  <a:srgbClr val="FF0000"/>
                </a:solidFill>
                <a:latin typeface="微軟正黑體" panose="020B0604030504040204" pitchFamily="34" charset="-120"/>
                <a:ea typeface="微軟正黑體" panose="020B0604030504040204" pitchFamily="34" charset="-120"/>
              </a:rPr>
              <a:t>【</a:t>
            </a:r>
            <a:r>
              <a:rPr lang="zh-TW" altLang="en-US" sz="6000" b="1" dirty="0" smtClean="0">
                <a:solidFill>
                  <a:srgbClr val="FF0000"/>
                </a:solidFill>
                <a:latin typeface="微軟正黑體" panose="020B0604030504040204" pitchFamily="34" charset="-120"/>
                <a:ea typeface="微軟正黑體" panose="020B0604030504040204" pitchFamily="34" charset="-120"/>
              </a:rPr>
              <a:t>友善校園宣導</a:t>
            </a:r>
            <a:r>
              <a:rPr lang="en-US" altLang="zh-TW" sz="6000" b="1" dirty="0" smtClean="0">
                <a:solidFill>
                  <a:srgbClr val="FF0000"/>
                </a:solidFill>
                <a:latin typeface="微軟正黑體" panose="020B0604030504040204" pitchFamily="34" charset="-120"/>
                <a:ea typeface="微軟正黑體" panose="020B0604030504040204" pitchFamily="34" charset="-120"/>
              </a:rPr>
              <a:t>】</a:t>
            </a:r>
            <a:r>
              <a:rPr lang="zh-TW" altLang="en-US" sz="3200" b="1" dirty="0" smtClean="0">
                <a:solidFill>
                  <a:srgbClr val="FF0000"/>
                </a:solidFill>
                <a:latin typeface="微軟正黑體" panose="020B0604030504040204" pitchFamily="34" charset="-120"/>
                <a:ea typeface="微軟正黑體" panose="020B0604030504040204" pitchFamily="34" charset="-120"/>
              </a:rPr>
              <a:t> </a:t>
            </a:r>
            <a:endParaRPr lang="en-US" altLang="zh-TW" sz="3200" b="1" dirty="0">
              <a:solidFill>
                <a:srgbClr val="FF0000"/>
              </a:solidFill>
              <a:latin typeface="微軟正黑體" panose="020B0604030504040204" pitchFamily="34" charset="-120"/>
              <a:ea typeface="微軟正黑體" panose="020B0604030504040204" pitchFamily="34" charset="-120"/>
            </a:endParaRPr>
          </a:p>
          <a:p>
            <a:pPr marL="0" lvl="0" indent="0" eaLnBrk="1" hangingPunct="1">
              <a:lnSpc>
                <a:spcPct val="120000"/>
              </a:lnSpc>
              <a:buClr>
                <a:srgbClr val="DD8047"/>
              </a:buClr>
              <a:buNone/>
            </a:pPr>
            <a:endParaRPr lang="en-US" altLang="zh-TW" sz="2800" dirty="0">
              <a:solidFill>
                <a:prstClr val="black"/>
              </a:solidFill>
              <a:latin typeface="微軟正黑體" panose="020B0604030504040204" pitchFamily="34" charset="-120"/>
              <a:ea typeface="微軟正黑體" panose="020B0604030504040204" pitchFamily="34" charset="-120"/>
            </a:endParaRPr>
          </a:p>
        </p:txBody>
      </p:sp>
      <p:sp>
        <p:nvSpPr>
          <p:cNvPr id="8" name="標題 4"/>
          <p:cNvSpPr txBox="1">
            <a:spLocks/>
          </p:cNvSpPr>
          <p:nvPr/>
        </p:nvSpPr>
        <p:spPr bwMode="auto">
          <a:xfrm>
            <a:off x="0" y="116632"/>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kern="1200" cap="all" baseline="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ea typeface="微軟正黑體" pitchFamily="34" charset="-120"/>
              </a:defRPr>
            </a:lvl2pPr>
            <a:lvl3pPr algn="l" rtl="0" eaLnBrk="0" fontAlgn="base" hangingPunct="0">
              <a:spcBef>
                <a:spcPct val="0"/>
              </a:spcBef>
              <a:spcAft>
                <a:spcPct val="0"/>
              </a:spcAft>
              <a:defRPr sz="4400">
                <a:solidFill>
                  <a:schemeClr val="tx2"/>
                </a:solidFill>
                <a:latin typeface="Tw Cen MT" pitchFamily="34" charset="0"/>
                <a:ea typeface="微軟正黑體" pitchFamily="34" charset="-120"/>
              </a:defRPr>
            </a:lvl3pPr>
            <a:lvl4pPr algn="l" rtl="0" eaLnBrk="0" fontAlgn="base" hangingPunct="0">
              <a:spcBef>
                <a:spcPct val="0"/>
              </a:spcBef>
              <a:spcAft>
                <a:spcPct val="0"/>
              </a:spcAft>
              <a:defRPr sz="4400">
                <a:solidFill>
                  <a:schemeClr val="tx2"/>
                </a:solidFill>
                <a:latin typeface="Tw Cen MT" pitchFamily="34" charset="0"/>
                <a:ea typeface="微軟正黑體" pitchFamily="34" charset="-120"/>
              </a:defRPr>
            </a:lvl4pPr>
            <a:lvl5pPr algn="l" rtl="0" eaLnBrk="0" fontAlgn="base" hangingPunct="0">
              <a:spcBef>
                <a:spcPct val="0"/>
              </a:spcBef>
              <a:spcAft>
                <a:spcPct val="0"/>
              </a:spcAft>
              <a:defRPr sz="4400">
                <a:solidFill>
                  <a:schemeClr val="tx2"/>
                </a:solidFill>
                <a:latin typeface="Tw Cen MT" pitchFamily="34" charset="0"/>
                <a:ea typeface="微軟正黑體" pitchFamily="34" charset="-120"/>
              </a:defRPr>
            </a:lvl5pPr>
            <a:lvl6pPr marL="457200" algn="l" rtl="0" fontAlgn="base">
              <a:spcBef>
                <a:spcPct val="0"/>
              </a:spcBef>
              <a:spcAft>
                <a:spcPct val="0"/>
              </a:spcAft>
              <a:defRPr sz="4400">
                <a:solidFill>
                  <a:schemeClr val="tx2"/>
                </a:solidFill>
                <a:latin typeface="Tw Cen MT" pitchFamily="34" charset="0"/>
                <a:ea typeface="微軟正黑體" pitchFamily="34" charset="-120"/>
              </a:defRPr>
            </a:lvl6pPr>
            <a:lvl7pPr marL="914400" algn="l" rtl="0" fontAlgn="base">
              <a:spcBef>
                <a:spcPct val="0"/>
              </a:spcBef>
              <a:spcAft>
                <a:spcPct val="0"/>
              </a:spcAft>
              <a:defRPr sz="4400">
                <a:solidFill>
                  <a:schemeClr val="tx2"/>
                </a:solidFill>
                <a:latin typeface="Tw Cen MT" pitchFamily="34" charset="0"/>
                <a:ea typeface="微軟正黑體" pitchFamily="34" charset="-120"/>
              </a:defRPr>
            </a:lvl7pPr>
            <a:lvl8pPr marL="1371600" algn="l" rtl="0" fontAlgn="base">
              <a:spcBef>
                <a:spcPct val="0"/>
              </a:spcBef>
              <a:spcAft>
                <a:spcPct val="0"/>
              </a:spcAft>
              <a:defRPr sz="4400">
                <a:solidFill>
                  <a:schemeClr val="tx2"/>
                </a:solidFill>
                <a:latin typeface="Tw Cen MT" pitchFamily="34" charset="0"/>
                <a:ea typeface="微軟正黑體" pitchFamily="34" charset="-120"/>
              </a:defRPr>
            </a:lvl8pPr>
            <a:lvl9pPr marL="1828800" algn="l" rtl="0" fontAlgn="base">
              <a:spcBef>
                <a:spcPct val="0"/>
              </a:spcBef>
              <a:spcAft>
                <a:spcPct val="0"/>
              </a:spcAft>
              <a:defRPr sz="4400">
                <a:solidFill>
                  <a:schemeClr val="tx2"/>
                </a:solidFill>
                <a:latin typeface="Tw Cen MT" pitchFamily="34" charset="0"/>
                <a:ea typeface="微軟正黑體" pitchFamily="34" charset="-120"/>
              </a:defRPr>
            </a:lvl9pPr>
          </a:lstStyle>
          <a:p>
            <a:r>
              <a:rPr kumimoji="0" lang="zh-TW" altLang="en-US" sz="4800" b="1" dirty="0">
                <a:latin typeface="微軟正黑體" panose="020B0604030504040204" pitchFamily="34" charset="-120"/>
                <a:ea typeface="微軟正黑體" panose="020B0604030504040204" pitchFamily="34" charset="-120"/>
              </a:rPr>
              <a:t> </a:t>
            </a:r>
            <a:r>
              <a:rPr kumimoji="0" lang="zh-TW" altLang="en-US" sz="4800" b="1" dirty="0" smtClean="0">
                <a:latin typeface="微軟正黑體" panose="020B0604030504040204" pitchFamily="34" charset="-120"/>
                <a:ea typeface="微軟正黑體" panose="020B0604030504040204" pitchFamily="34" charset="-120"/>
              </a:rPr>
              <a:t> </a:t>
            </a:r>
            <a:r>
              <a:rPr kumimoji="0" lang="zh-TW" altLang="en-US" sz="4800" b="1" dirty="0" smtClean="0">
                <a:solidFill>
                  <a:srgbClr val="0000FF"/>
                </a:solidFill>
                <a:latin typeface="微軟正黑體" panose="020B0604030504040204" pitchFamily="34" charset="-120"/>
                <a:ea typeface="微軟正黑體" panose="020B0604030504040204" pitchFamily="34" charset="-120"/>
              </a:rPr>
              <a:t>生教組</a:t>
            </a: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36" y="2315479"/>
            <a:ext cx="4725415" cy="3704211"/>
          </a:xfrm>
          <a:prstGeom prst="rect">
            <a:avLst/>
          </a:prstGeom>
        </p:spPr>
      </p:pic>
    </p:spTree>
    <p:extLst>
      <p:ext uri="{BB962C8B-B14F-4D97-AF65-F5344CB8AC3E}">
        <p14:creationId xmlns:p14="http://schemas.microsoft.com/office/powerpoint/2010/main" val="220171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solidFill>
                  <a:srgbClr val="FF0000"/>
                </a:solidFill>
                <a:latin typeface="微軟正黑體" panose="020B0604030504040204" pitchFamily="34" charset="-120"/>
              </a:rPr>
              <a:t>          </a:t>
            </a:r>
            <a:r>
              <a:rPr lang="en-US" altLang="zh-TW" b="1" dirty="0" smtClean="0">
                <a:solidFill>
                  <a:srgbClr val="FF0000"/>
                </a:solidFill>
                <a:latin typeface="微軟正黑體" panose="020B0604030504040204" pitchFamily="34" charset="-120"/>
                <a:ea typeface="微軟正黑體" panose="020B0604030504040204" pitchFamily="34" charset="-120"/>
              </a:rPr>
              <a:t>【</a:t>
            </a:r>
            <a:r>
              <a:rPr lang="zh-TW" altLang="en-US" b="1" dirty="0">
                <a:solidFill>
                  <a:srgbClr val="FF0000"/>
                </a:solidFill>
                <a:latin typeface="微軟正黑體" panose="020B0604030504040204" pitchFamily="34" charset="-120"/>
                <a:ea typeface="微軟正黑體" panose="020B0604030504040204" pitchFamily="34" charset="-120"/>
              </a:rPr>
              <a:t>友善校園宣導</a:t>
            </a:r>
            <a:r>
              <a:rPr lang="en-US" altLang="zh-TW" b="1" dirty="0">
                <a:solidFill>
                  <a:srgbClr val="FF0000"/>
                </a:solidFill>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sz="quarter" idx="1"/>
          </p:nvPr>
        </p:nvSpPr>
        <p:spPr>
          <a:xfrm>
            <a:off x="457200" y="1340768"/>
            <a:ext cx="8229600" cy="4525963"/>
          </a:xfrm>
        </p:spPr>
        <p:txBody>
          <a:bodyPr/>
          <a:lstStyle/>
          <a:p>
            <a:pPr algn="ctr"/>
            <a:r>
              <a:rPr lang="en-US" altLang="zh-TW" b="1" dirty="0" smtClean="0">
                <a:latin typeface="微軟正黑體" panose="020B0604030504040204" pitchFamily="34" charset="-120"/>
                <a:ea typeface="微軟正黑體" panose="020B0604030504040204" pitchFamily="34" charset="-120"/>
              </a:rPr>
              <a:t>107</a:t>
            </a:r>
            <a:r>
              <a:rPr lang="zh-TW" altLang="zh-TW" b="1" dirty="0" smtClean="0">
                <a:latin typeface="微軟正黑體" panose="020B0604030504040204" pitchFamily="34" charset="-120"/>
                <a:ea typeface="微軟正黑體" panose="020B0604030504040204" pitchFamily="34" charset="-120"/>
              </a:rPr>
              <a:t>學年度</a:t>
            </a:r>
            <a:r>
              <a:rPr lang="zh-TW" altLang="en-US" b="1" dirty="0" smtClean="0">
                <a:latin typeface="微軟正黑體" panose="020B0604030504040204" pitchFamily="34" charset="-120"/>
                <a:ea typeface="微軟正黑體" panose="020B0604030504040204" pitchFamily="34" charset="-120"/>
              </a:rPr>
              <a:t>第一學期</a:t>
            </a:r>
            <a:r>
              <a:rPr lang="en-US" altLang="zh-TW" b="1" dirty="0" smtClean="0">
                <a:latin typeface="微軟正黑體" panose="020B0604030504040204" pitchFamily="34" charset="-120"/>
                <a:ea typeface="微軟正黑體" panose="020B0604030504040204" pitchFamily="34" charset="-120"/>
              </a:rPr>
              <a:t/>
            </a:r>
            <a:br>
              <a:rPr lang="en-US" altLang="zh-TW" b="1" dirty="0" smtClean="0">
                <a:latin typeface="微軟正黑體" panose="020B0604030504040204" pitchFamily="34" charset="-120"/>
                <a:ea typeface="微軟正黑體" panose="020B0604030504040204" pitchFamily="34" charset="-120"/>
              </a:rPr>
            </a:br>
            <a:r>
              <a:rPr lang="zh-TW" altLang="zh-TW" b="1" dirty="0" smtClean="0">
                <a:latin typeface="微軟正黑體" panose="020B0604030504040204" pitchFamily="34" charset="-120"/>
                <a:ea typeface="微軟正黑體" panose="020B0604030504040204" pitchFamily="34" charset="-120"/>
              </a:rPr>
              <a:t>校園</a:t>
            </a:r>
            <a:r>
              <a:rPr lang="zh-TW" altLang="zh-TW" b="1" dirty="0">
                <a:latin typeface="微軟正黑體" panose="020B0604030504040204" pitchFamily="34" charset="-120"/>
                <a:ea typeface="微軟正黑體" panose="020B0604030504040204" pitchFamily="34" charset="-120"/>
              </a:rPr>
              <a:t>生活問卷記名式調查表</a:t>
            </a:r>
            <a:endParaRPr lang="zh-TW" altLang="zh-TW" dirty="0">
              <a:latin typeface="微軟正黑體" panose="020B0604030504040204" pitchFamily="34" charset="-120"/>
              <a:ea typeface="微軟正黑體" panose="020B0604030504040204" pitchFamily="34" charset="-120"/>
            </a:endParaRPr>
          </a:p>
          <a:p>
            <a:r>
              <a:rPr lang="en-US" altLang="zh-TW" b="1" dirty="0"/>
              <a:t> </a:t>
            </a:r>
            <a:endParaRPr lang="zh-TW" altLang="zh-TW" dirty="0"/>
          </a:p>
          <a:p>
            <a:endParaRPr lang="zh-TW" altLang="en-US" dirty="0"/>
          </a:p>
        </p:txBody>
      </p:sp>
      <p:graphicFrame>
        <p:nvGraphicFramePr>
          <p:cNvPr id="6" name="表格 5"/>
          <p:cNvGraphicFramePr>
            <a:graphicFrameLocks noGrp="1"/>
          </p:cNvGraphicFramePr>
          <p:nvPr>
            <p:extLst/>
          </p:nvPr>
        </p:nvGraphicFramePr>
        <p:xfrm>
          <a:off x="612649" y="2564907"/>
          <a:ext cx="8279830" cy="4104452"/>
        </p:xfrm>
        <a:graphic>
          <a:graphicData uri="http://schemas.openxmlformats.org/drawingml/2006/table">
            <a:tbl>
              <a:tblPr firstRow="1" firstCol="1" lastRow="1" lastCol="1" bandRow="1" bandCol="1">
                <a:tableStyleId>{5C22544A-7EE6-4342-B048-85BDC9FD1C3A}</a:tableStyleId>
              </a:tblPr>
              <a:tblGrid>
                <a:gridCol w="5871650">
                  <a:extLst>
                    <a:ext uri="{9D8B030D-6E8A-4147-A177-3AD203B41FA5}">
                      <a16:colId xmlns:a16="http://schemas.microsoft.com/office/drawing/2014/main" val="3044983859"/>
                    </a:ext>
                  </a:extLst>
                </a:gridCol>
                <a:gridCol w="481636">
                  <a:extLst>
                    <a:ext uri="{9D8B030D-6E8A-4147-A177-3AD203B41FA5}">
                      <a16:colId xmlns:a16="http://schemas.microsoft.com/office/drawing/2014/main" val="2740462756"/>
                    </a:ext>
                  </a:extLst>
                </a:gridCol>
                <a:gridCol w="481636">
                  <a:extLst>
                    <a:ext uri="{9D8B030D-6E8A-4147-A177-3AD203B41FA5}">
                      <a16:colId xmlns:a16="http://schemas.microsoft.com/office/drawing/2014/main" val="2796688970"/>
                    </a:ext>
                  </a:extLst>
                </a:gridCol>
                <a:gridCol w="481636">
                  <a:extLst>
                    <a:ext uri="{9D8B030D-6E8A-4147-A177-3AD203B41FA5}">
                      <a16:colId xmlns:a16="http://schemas.microsoft.com/office/drawing/2014/main" val="1104711764"/>
                    </a:ext>
                  </a:extLst>
                </a:gridCol>
                <a:gridCol w="481636">
                  <a:extLst>
                    <a:ext uri="{9D8B030D-6E8A-4147-A177-3AD203B41FA5}">
                      <a16:colId xmlns:a16="http://schemas.microsoft.com/office/drawing/2014/main" val="3284394584"/>
                    </a:ext>
                  </a:extLst>
                </a:gridCol>
                <a:gridCol w="481636">
                  <a:extLst>
                    <a:ext uri="{9D8B030D-6E8A-4147-A177-3AD203B41FA5}">
                      <a16:colId xmlns:a16="http://schemas.microsoft.com/office/drawing/2014/main" val="2192678784"/>
                    </a:ext>
                  </a:extLst>
                </a:gridCol>
              </a:tblGrid>
              <a:tr h="255660">
                <a:tc>
                  <a:txBody>
                    <a:bodyPr/>
                    <a:lstStyle/>
                    <a:p>
                      <a:pPr algn="ctr">
                        <a:lnSpc>
                          <a:spcPts val="2000"/>
                        </a:lnSpc>
                        <a:spcAft>
                          <a:spcPts val="0"/>
                        </a:spcAft>
                      </a:pPr>
                      <a:r>
                        <a:rPr lang="zh-TW" sz="1400" kern="100">
                          <a:effectLst/>
                        </a:rPr>
                        <a:t>填答說明</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rowSpan="2">
                  <a:txBody>
                    <a:bodyPr/>
                    <a:lstStyle/>
                    <a:p>
                      <a:pPr algn="ctr">
                        <a:lnSpc>
                          <a:spcPts val="1200"/>
                        </a:lnSpc>
                        <a:spcAft>
                          <a:spcPts val="0"/>
                        </a:spcAft>
                      </a:pPr>
                      <a:r>
                        <a:rPr lang="zh-TW" sz="1000" kern="100">
                          <a:effectLst/>
                        </a:rPr>
                        <a:t>完全沒有</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rowSpan="2">
                  <a:txBody>
                    <a:bodyPr/>
                    <a:lstStyle/>
                    <a:p>
                      <a:pPr algn="ctr">
                        <a:lnSpc>
                          <a:spcPts val="1200"/>
                        </a:lnSpc>
                        <a:spcAft>
                          <a:spcPts val="0"/>
                        </a:spcAft>
                      </a:pPr>
                      <a:r>
                        <a:rPr lang="zh-TW" sz="1000" kern="100">
                          <a:effectLst/>
                        </a:rPr>
                        <a:t>曾經有</a:t>
                      </a:r>
                      <a:endParaRPr lang="zh-TW" sz="1200" kern="100">
                        <a:effectLst/>
                      </a:endParaRPr>
                    </a:p>
                    <a:p>
                      <a:pPr algn="ctr">
                        <a:lnSpc>
                          <a:spcPts val="1200"/>
                        </a:lnSpc>
                        <a:spcAft>
                          <a:spcPts val="0"/>
                        </a:spcAft>
                      </a:pPr>
                      <a:r>
                        <a:rPr lang="en-US" sz="1000" kern="100">
                          <a:effectLst/>
                        </a:rPr>
                        <a:t>1-2</a:t>
                      </a:r>
                      <a:endParaRPr lang="zh-TW" sz="1200" kern="100">
                        <a:effectLst/>
                      </a:endParaRPr>
                    </a:p>
                    <a:p>
                      <a:pPr algn="ctr">
                        <a:lnSpc>
                          <a:spcPts val="1200"/>
                        </a:lnSpc>
                        <a:spcAft>
                          <a:spcPts val="0"/>
                        </a:spcAft>
                      </a:pPr>
                      <a:r>
                        <a:rPr lang="zh-TW" sz="1000" kern="100">
                          <a:effectLst/>
                        </a:rPr>
                        <a:t>次</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rowSpan="2">
                  <a:txBody>
                    <a:bodyPr/>
                    <a:lstStyle/>
                    <a:p>
                      <a:pPr algn="ctr">
                        <a:lnSpc>
                          <a:spcPts val="1200"/>
                        </a:lnSpc>
                        <a:spcAft>
                          <a:spcPts val="0"/>
                        </a:spcAft>
                      </a:pPr>
                      <a:r>
                        <a:rPr lang="zh-TW" sz="1000" kern="100">
                          <a:effectLst/>
                        </a:rPr>
                        <a:t>每 月</a:t>
                      </a:r>
                      <a:r>
                        <a:rPr lang="en-US" sz="1000" kern="100">
                          <a:effectLst/>
                        </a:rPr>
                        <a:t> 2-3 </a:t>
                      </a:r>
                      <a:r>
                        <a:rPr lang="zh-TW" sz="1000" kern="100">
                          <a:effectLst/>
                        </a:rPr>
                        <a:t>次</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rowSpan="2">
                  <a:txBody>
                    <a:bodyPr/>
                    <a:lstStyle/>
                    <a:p>
                      <a:pPr algn="ctr">
                        <a:lnSpc>
                          <a:spcPts val="1200"/>
                        </a:lnSpc>
                        <a:spcAft>
                          <a:spcPts val="0"/>
                        </a:spcAft>
                      </a:pPr>
                      <a:r>
                        <a:rPr lang="zh-TW" sz="1000" kern="100">
                          <a:effectLst/>
                        </a:rPr>
                        <a:t>每 週</a:t>
                      </a:r>
                      <a:r>
                        <a:rPr lang="en-US" sz="1000" kern="100">
                          <a:effectLst/>
                        </a:rPr>
                        <a:t>  2-3  </a:t>
                      </a:r>
                      <a:r>
                        <a:rPr lang="zh-TW" sz="1000" kern="100">
                          <a:effectLst/>
                        </a:rPr>
                        <a:t>次</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rowSpan="2">
                  <a:txBody>
                    <a:bodyPr/>
                    <a:lstStyle/>
                    <a:p>
                      <a:pPr algn="ctr">
                        <a:lnSpc>
                          <a:spcPts val="800"/>
                        </a:lnSpc>
                        <a:spcAft>
                          <a:spcPts val="0"/>
                        </a:spcAft>
                      </a:pPr>
                      <a:r>
                        <a:rPr lang="zh-TW" sz="1000" kern="100">
                          <a:effectLst/>
                        </a:rPr>
                        <a:t>每</a:t>
                      </a:r>
                      <a:endParaRPr lang="zh-TW" sz="1200" kern="100">
                        <a:effectLst/>
                      </a:endParaRPr>
                    </a:p>
                    <a:p>
                      <a:pPr algn="ctr">
                        <a:lnSpc>
                          <a:spcPts val="800"/>
                        </a:lnSpc>
                        <a:spcAft>
                          <a:spcPts val="0"/>
                        </a:spcAft>
                      </a:pPr>
                      <a:r>
                        <a:rPr lang="zh-TW" sz="1000" kern="100">
                          <a:effectLst/>
                        </a:rPr>
                        <a:t>天</a:t>
                      </a:r>
                      <a:endParaRPr lang="zh-TW" sz="1200" kern="100">
                        <a:effectLst/>
                      </a:endParaRPr>
                    </a:p>
                    <a:p>
                      <a:pPr algn="ctr">
                        <a:lnSpc>
                          <a:spcPts val="800"/>
                        </a:lnSpc>
                        <a:spcAft>
                          <a:spcPts val="0"/>
                        </a:spcAft>
                      </a:pPr>
                      <a:r>
                        <a:rPr lang="en-US" sz="1000" kern="100">
                          <a:effectLst/>
                        </a:rPr>
                        <a:t>1</a:t>
                      </a:r>
                      <a:endParaRPr lang="zh-TW" sz="1200" kern="100">
                        <a:effectLst/>
                      </a:endParaRPr>
                    </a:p>
                    <a:p>
                      <a:pPr algn="ctr">
                        <a:lnSpc>
                          <a:spcPts val="800"/>
                        </a:lnSpc>
                        <a:spcAft>
                          <a:spcPts val="0"/>
                        </a:spcAft>
                      </a:pPr>
                      <a:r>
                        <a:rPr lang="zh-TW" sz="1000" kern="100">
                          <a:effectLst/>
                        </a:rPr>
                        <a:t>次</a:t>
                      </a:r>
                      <a:endParaRPr lang="zh-TW" sz="1200" kern="100">
                        <a:effectLst/>
                      </a:endParaRPr>
                    </a:p>
                    <a:p>
                      <a:pPr algn="ctr">
                        <a:lnSpc>
                          <a:spcPts val="800"/>
                        </a:lnSpc>
                        <a:spcAft>
                          <a:spcPts val="0"/>
                        </a:spcAft>
                      </a:pPr>
                      <a:r>
                        <a:rPr lang="zh-TW" sz="1000" kern="100">
                          <a:effectLst/>
                        </a:rPr>
                        <a:t>︵</a:t>
                      </a:r>
                      <a:endParaRPr lang="zh-TW" sz="1200" kern="100">
                        <a:effectLst/>
                      </a:endParaRPr>
                    </a:p>
                    <a:p>
                      <a:pPr algn="ctr">
                        <a:lnSpc>
                          <a:spcPts val="800"/>
                        </a:lnSpc>
                        <a:spcAft>
                          <a:spcPts val="0"/>
                        </a:spcAft>
                      </a:pPr>
                      <a:r>
                        <a:rPr lang="zh-TW" sz="1000" kern="100">
                          <a:effectLst/>
                        </a:rPr>
                        <a:t>含</a:t>
                      </a:r>
                      <a:endParaRPr lang="zh-TW" sz="1200" kern="100">
                        <a:effectLst/>
                      </a:endParaRPr>
                    </a:p>
                    <a:p>
                      <a:pPr algn="ctr">
                        <a:lnSpc>
                          <a:spcPts val="800"/>
                        </a:lnSpc>
                        <a:spcAft>
                          <a:spcPts val="0"/>
                        </a:spcAft>
                      </a:pPr>
                      <a:r>
                        <a:rPr lang="zh-TW" sz="1000" kern="100">
                          <a:effectLst/>
                        </a:rPr>
                        <a:t>以</a:t>
                      </a:r>
                      <a:endParaRPr lang="zh-TW" sz="1200" kern="100">
                        <a:effectLst/>
                      </a:endParaRPr>
                    </a:p>
                    <a:p>
                      <a:pPr algn="ctr">
                        <a:lnSpc>
                          <a:spcPts val="800"/>
                        </a:lnSpc>
                        <a:spcAft>
                          <a:spcPts val="0"/>
                        </a:spcAft>
                      </a:pPr>
                      <a:r>
                        <a:rPr lang="zh-TW" sz="1000" kern="100">
                          <a:effectLst/>
                        </a:rPr>
                        <a:t>上</a:t>
                      </a:r>
                      <a:endParaRPr lang="zh-TW" sz="1200" kern="100">
                        <a:effectLst/>
                      </a:endParaRPr>
                    </a:p>
                    <a:p>
                      <a:pPr algn="ctr">
                        <a:lnSpc>
                          <a:spcPts val="800"/>
                        </a:lnSpc>
                        <a:spcAft>
                          <a:spcPts val="0"/>
                        </a:spcAft>
                      </a:pPr>
                      <a:r>
                        <a:rPr lang="zh-TW" sz="10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extLst>
                  <a:ext uri="{0D108BD9-81ED-4DB2-BD59-A6C34878D82A}">
                    <a16:rowId xmlns:a16="http://schemas.microsoft.com/office/drawing/2014/main" val="4111984008"/>
                  </a:ext>
                </a:extLst>
              </a:tr>
              <a:tr h="756559">
                <a:tc>
                  <a:txBody>
                    <a:bodyPr/>
                    <a:lstStyle/>
                    <a:p>
                      <a:pPr>
                        <a:lnSpc>
                          <a:spcPts val="2000"/>
                        </a:lnSpc>
                        <a:spcAft>
                          <a:spcPts val="0"/>
                        </a:spcAft>
                      </a:pPr>
                      <a:r>
                        <a:rPr lang="zh-TW" sz="1400" kern="100" dirty="0">
                          <a:effectLst/>
                        </a:rPr>
                        <a:t>請以你過去</a:t>
                      </a:r>
                      <a:r>
                        <a:rPr lang="en-US" sz="1400" kern="100" dirty="0">
                          <a:effectLst/>
                        </a:rPr>
                        <a:t>6</a:t>
                      </a:r>
                      <a:r>
                        <a:rPr lang="zh-TW" sz="1400" kern="100" dirty="0">
                          <a:effectLst/>
                        </a:rPr>
                        <a:t>個月迄今，就下列各題發生的頻率，於空格內打</a:t>
                      </a:r>
                      <a:r>
                        <a:rPr lang="en-US" sz="1400" kern="100" dirty="0">
                          <a:effectLst/>
                          <a:sym typeface="Wingdings 2" panose="05020102010507070707" pitchFamily="18" charset="2"/>
                        </a:rPr>
                        <a:t></a:t>
                      </a:r>
                      <a:r>
                        <a:rPr lang="zh-TW" sz="1400" kern="100" dirty="0">
                          <a:effectLst/>
                        </a:rPr>
                        <a:t>。</a:t>
                      </a:r>
                      <a:endParaRPr lang="zh-TW" sz="1200" kern="100" dirty="0">
                        <a:effectLst/>
                        <a:latin typeface="Times New Roman" panose="02020603050405020304" pitchFamily="18" charset="0"/>
                        <a:ea typeface="新細明體" panose="02020500000000000000" pitchFamily="18" charset="-120"/>
                      </a:endParaRPr>
                    </a:p>
                  </a:txBody>
                  <a:tcPr marL="68580" marR="68580" marT="0" marB="0"/>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228442347"/>
                  </a:ext>
                </a:extLst>
              </a:tr>
              <a:tr h="300793">
                <a:tc>
                  <a:txBody>
                    <a:bodyPr/>
                    <a:lstStyle/>
                    <a:p>
                      <a:pPr algn="just">
                        <a:spcAft>
                          <a:spcPts val="0"/>
                        </a:spcAft>
                      </a:pPr>
                      <a:r>
                        <a:rPr lang="en-US" sz="1200" kern="100" dirty="0">
                          <a:effectLst/>
                        </a:rPr>
                        <a:t>1.</a:t>
                      </a:r>
                      <a:r>
                        <a:rPr lang="zh-TW" sz="1200" kern="100" dirty="0">
                          <a:effectLst/>
                        </a:rPr>
                        <a:t>過去</a:t>
                      </a:r>
                      <a:r>
                        <a:rPr lang="en-US" sz="1200" kern="100" dirty="0">
                          <a:effectLst/>
                        </a:rPr>
                        <a:t>6</a:t>
                      </a:r>
                      <a:r>
                        <a:rPr lang="zh-TW" sz="1200" kern="100" dirty="0">
                          <a:effectLst/>
                        </a:rPr>
                        <a:t>個月內，我曾經被同學毆打</a:t>
                      </a:r>
                      <a:r>
                        <a:rPr lang="en-US" sz="1200" kern="100" dirty="0">
                          <a:effectLst/>
                        </a:rPr>
                        <a:t>--------------------------</a:t>
                      </a:r>
                      <a:endParaRPr lang="zh-TW" sz="1200" kern="100" dirty="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extLst>
                  <a:ext uri="{0D108BD9-81ED-4DB2-BD59-A6C34878D82A}">
                    <a16:rowId xmlns:a16="http://schemas.microsoft.com/office/drawing/2014/main" val="2685001101"/>
                  </a:ext>
                </a:extLst>
              </a:tr>
              <a:tr h="300793">
                <a:tc>
                  <a:txBody>
                    <a:bodyPr/>
                    <a:lstStyle/>
                    <a:p>
                      <a:pPr algn="just">
                        <a:spcAft>
                          <a:spcPts val="0"/>
                        </a:spcAft>
                      </a:pPr>
                      <a:r>
                        <a:rPr lang="en-US" sz="1200" kern="100" dirty="0">
                          <a:effectLst/>
                        </a:rPr>
                        <a:t>2.</a:t>
                      </a:r>
                      <a:r>
                        <a:rPr lang="zh-TW" sz="1200" kern="100" dirty="0">
                          <a:effectLst/>
                        </a:rPr>
                        <a:t>過去</a:t>
                      </a:r>
                      <a:r>
                        <a:rPr lang="en-US" sz="1200" kern="100" dirty="0">
                          <a:effectLst/>
                        </a:rPr>
                        <a:t>6</a:t>
                      </a:r>
                      <a:r>
                        <a:rPr lang="zh-TW" sz="1200" kern="100" dirty="0">
                          <a:effectLst/>
                        </a:rPr>
                        <a:t>個月內，我曾經被同學勒索金錢或物品</a:t>
                      </a:r>
                      <a:r>
                        <a:rPr lang="en-US" sz="1200" kern="100" dirty="0">
                          <a:effectLst/>
                        </a:rPr>
                        <a:t>---------------</a:t>
                      </a:r>
                      <a:endParaRPr lang="zh-TW" sz="1200" kern="100" dirty="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extLst>
                  <a:ext uri="{0D108BD9-81ED-4DB2-BD59-A6C34878D82A}">
                    <a16:rowId xmlns:a16="http://schemas.microsoft.com/office/drawing/2014/main" val="697640337"/>
                  </a:ext>
                </a:extLst>
              </a:tr>
              <a:tr h="300793">
                <a:tc>
                  <a:txBody>
                    <a:bodyPr/>
                    <a:lstStyle/>
                    <a:p>
                      <a:pPr algn="just">
                        <a:spcAft>
                          <a:spcPts val="0"/>
                        </a:spcAft>
                      </a:pPr>
                      <a:r>
                        <a:rPr lang="en-US" sz="1200" kern="100" dirty="0">
                          <a:effectLst/>
                        </a:rPr>
                        <a:t>3.</a:t>
                      </a:r>
                      <a:r>
                        <a:rPr lang="zh-TW" sz="1200" kern="100" dirty="0">
                          <a:effectLst/>
                        </a:rPr>
                        <a:t>過去</a:t>
                      </a:r>
                      <a:r>
                        <a:rPr lang="en-US" sz="1200" kern="100" dirty="0">
                          <a:effectLst/>
                        </a:rPr>
                        <a:t>6</a:t>
                      </a:r>
                      <a:r>
                        <a:rPr lang="zh-TW" sz="1200" kern="100" dirty="0">
                          <a:effectLst/>
                        </a:rPr>
                        <a:t>個月內，我曾經被同學惡意的孤立、排擠</a:t>
                      </a:r>
                      <a:r>
                        <a:rPr lang="en-US" sz="1200" kern="100" dirty="0">
                          <a:effectLst/>
                        </a:rPr>
                        <a:t>---------------</a:t>
                      </a:r>
                      <a:endParaRPr lang="zh-TW" sz="1200" kern="100" dirty="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extLst>
                  <a:ext uri="{0D108BD9-81ED-4DB2-BD59-A6C34878D82A}">
                    <a16:rowId xmlns:a16="http://schemas.microsoft.com/office/drawing/2014/main" val="253142787"/>
                  </a:ext>
                </a:extLst>
              </a:tr>
              <a:tr h="300793">
                <a:tc>
                  <a:txBody>
                    <a:bodyPr/>
                    <a:lstStyle/>
                    <a:p>
                      <a:pPr algn="just">
                        <a:spcAft>
                          <a:spcPts val="0"/>
                        </a:spcAft>
                      </a:pPr>
                      <a:r>
                        <a:rPr lang="en-US" sz="1200" kern="100" dirty="0">
                          <a:effectLst/>
                        </a:rPr>
                        <a:t>4.</a:t>
                      </a:r>
                      <a:r>
                        <a:rPr lang="zh-TW" sz="1200" kern="100" dirty="0">
                          <a:effectLst/>
                        </a:rPr>
                        <a:t>過去</a:t>
                      </a:r>
                      <a:r>
                        <a:rPr lang="en-US" sz="1200" kern="100" dirty="0">
                          <a:effectLst/>
                        </a:rPr>
                        <a:t>6</a:t>
                      </a:r>
                      <a:r>
                        <a:rPr lang="zh-TW" sz="1200" kern="100" dirty="0">
                          <a:effectLst/>
                        </a:rPr>
                        <a:t>個月內，我曾經被同學惡意的語言恐嚇或威脅</a:t>
                      </a:r>
                      <a:r>
                        <a:rPr lang="en-US" sz="1200" kern="100" dirty="0">
                          <a:effectLst/>
                        </a:rPr>
                        <a:t>----------</a:t>
                      </a:r>
                      <a:endParaRPr lang="zh-TW" sz="1200" kern="100" dirty="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extLst>
                  <a:ext uri="{0D108BD9-81ED-4DB2-BD59-A6C34878D82A}">
                    <a16:rowId xmlns:a16="http://schemas.microsoft.com/office/drawing/2014/main" val="3397134379"/>
                  </a:ext>
                </a:extLst>
              </a:tr>
              <a:tr h="300793">
                <a:tc>
                  <a:txBody>
                    <a:bodyPr/>
                    <a:lstStyle/>
                    <a:p>
                      <a:pPr algn="just">
                        <a:spcAft>
                          <a:spcPts val="0"/>
                        </a:spcAft>
                      </a:pPr>
                      <a:r>
                        <a:rPr lang="en-US" sz="1200" kern="100" dirty="0">
                          <a:effectLst/>
                        </a:rPr>
                        <a:t>5.</a:t>
                      </a:r>
                      <a:r>
                        <a:rPr lang="zh-TW" sz="1200" kern="100" dirty="0">
                          <a:effectLst/>
                        </a:rPr>
                        <a:t>過去</a:t>
                      </a:r>
                      <a:r>
                        <a:rPr lang="en-US" sz="1200" kern="100" dirty="0">
                          <a:effectLst/>
                        </a:rPr>
                        <a:t>6</a:t>
                      </a:r>
                      <a:r>
                        <a:rPr lang="zh-TW" sz="1200" kern="100" dirty="0">
                          <a:effectLst/>
                        </a:rPr>
                        <a:t>個月內，我曾經被同學謠言中傷</a:t>
                      </a:r>
                      <a:r>
                        <a:rPr lang="en-US" sz="1200" kern="100" dirty="0">
                          <a:effectLst/>
                        </a:rPr>
                        <a:t>----------------------</a:t>
                      </a:r>
                      <a:endParaRPr lang="zh-TW" sz="1200" kern="100" dirty="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extLst>
                  <a:ext uri="{0D108BD9-81ED-4DB2-BD59-A6C34878D82A}">
                    <a16:rowId xmlns:a16="http://schemas.microsoft.com/office/drawing/2014/main" val="2605048597"/>
                  </a:ext>
                </a:extLst>
              </a:tr>
              <a:tr h="300793">
                <a:tc>
                  <a:txBody>
                    <a:bodyPr/>
                    <a:lstStyle/>
                    <a:p>
                      <a:pPr algn="just">
                        <a:spcAft>
                          <a:spcPts val="0"/>
                        </a:spcAft>
                      </a:pPr>
                      <a:r>
                        <a:rPr lang="en-US" sz="1200" kern="100" dirty="0">
                          <a:effectLst/>
                        </a:rPr>
                        <a:t>6.</a:t>
                      </a:r>
                      <a:r>
                        <a:rPr lang="zh-TW" sz="1200" kern="100" dirty="0">
                          <a:effectLst/>
                        </a:rPr>
                        <a:t>過去</a:t>
                      </a:r>
                      <a:r>
                        <a:rPr lang="en-US" sz="1200" kern="100" dirty="0">
                          <a:effectLst/>
                        </a:rPr>
                        <a:t>6</a:t>
                      </a:r>
                      <a:r>
                        <a:rPr lang="zh-TW" sz="1200" kern="100" dirty="0">
                          <a:effectLst/>
                        </a:rPr>
                        <a:t>個月內，我曾經被同學以網路傷害</a:t>
                      </a:r>
                      <a:r>
                        <a:rPr lang="en-US" sz="1200" kern="100" dirty="0">
                          <a:effectLst/>
                        </a:rPr>
                        <a:t>--------------------</a:t>
                      </a:r>
                      <a:endParaRPr lang="zh-TW" sz="1200" kern="100" dirty="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extLst>
                  <a:ext uri="{0D108BD9-81ED-4DB2-BD59-A6C34878D82A}">
                    <a16:rowId xmlns:a16="http://schemas.microsoft.com/office/drawing/2014/main" val="3571466511"/>
                  </a:ext>
                </a:extLst>
              </a:tr>
              <a:tr h="300793">
                <a:tc>
                  <a:txBody>
                    <a:bodyPr/>
                    <a:lstStyle/>
                    <a:p>
                      <a:pPr algn="just">
                        <a:spcAft>
                          <a:spcPts val="0"/>
                        </a:spcAft>
                      </a:pPr>
                      <a:r>
                        <a:rPr lang="en-US" sz="1200" kern="100" dirty="0">
                          <a:effectLst/>
                        </a:rPr>
                        <a:t>7.</a:t>
                      </a:r>
                      <a:r>
                        <a:rPr lang="zh-TW" sz="1200" kern="100" dirty="0">
                          <a:effectLst/>
                        </a:rPr>
                        <a:t>過去</a:t>
                      </a:r>
                      <a:r>
                        <a:rPr lang="en-US" sz="1200" kern="100" dirty="0">
                          <a:effectLst/>
                        </a:rPr>
                        <a:t>6</a:t>
                      </a:r>
                      <a:r>
                        <a:rPr lang="zh-TW" sz="1200" kern="100" dirty="0">
                          <a:effectLst/>
                        </a:rPr>
                        <a:t>個月內，我曾經看到有同學發生上述</a:t>
                      </a:r>
                      <a:r>
                        <a:rPr lang="en-US" sz="1200" kern="100" dirty="0">
                          <a:effectLst/>
                        </a:rPr>
                        <a:t>1~6</a:t>
                      </a:r>
                      <a:r>
                        <a:rPr lang="zh-TW" sz="1200" kern="100" dirty="0">
                          <a:effectLst/>
                        </a:rPr>
                        <a:t>項行為</a:t>
                      </a:r>
                      <a:r>
                        <a:rPr lang="en-US" sz="1200" kern="100" dirty="0">
                          <a:effectLst/>
                        </a:rPr>
                        <a:t>--------</a:t>
                      </a:r>
                      <a:endParaRPr lang="zh-TW" sz="1200" kern="100" dirty="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tc>
                  <a:txBody>
                    <a:bodyPr/>
                    <a:lstStyle/>
                    <a:p>
                      <a:pPr algn="just">
                        <a:spcAft>
                          <a:spcPts val="0"/>
                        </a:spcAft>
                      </a:pPr>
                      <a:r>
                        <a:rPr lang="en-US" sz="1200" kern="100">
                          <a:effectLst/>
                        </a:rPr>
                        <a:t>□</a:t>
                      </a:r>
                      <a:endParaRPr lang="zh-TW" sz="1200" kern="100">
                        <a:effectLst/>
                        <a:latin typeface="Times New Roman" panose="02020603050405020304" pitchFamily="18" charset="0"/>
                        <a:ea typeface="新細明體" panose="02020500000000000000" pitchFamily="18" charset="-120"/>
                      </a:endParaRPr>
                    </a:p>
                  </a:txBody>
                  <a:tcPr marL="68580" marR="68580" marT="0" marB="0" anchor="ctr"/>
                </a:tc>
                <a:extLst>
                  <a:ext uri="{0D108BD9-81ED-4DB2-BD59-A6C34878D82A}">
                    <a16:rowId xmlns:a16="http://schemas.microsoft.com/office/drawing/2014/main" val="3870093127"/>
                  </a:ext>
                </a:extLst>
              </a:tr>
              <a:tr h="986682">
                <a:tc gridSpan="6">
                  <a:txBody>
                    <a:bodyPr/>
                    <a:lstStyle/>
                    <a:p>
                      <a:pPr marL="114300" indent="-114300" algn="just">
                        <a:lnSpc>
                          <a:spcPts val="1800"/>
                        </a:lnSpc>
                        <a:spcAft>
                          <a:spcPts val="0"/>
                        </a:spcAft>
                      </a:pPr>
                      <a:r>
                        <a:rPr lang="en-US" sz="1200" kern="100" dirty="0">
                          <a:effectLst/>
                        </a:rPr>
                        <a:t>8.</a:t>
                      </a:r>
                      <a:r>
                        <a:rPr lang="zh-TW" sz="1200" kern="100" dirty="0">
                          <a:effectLst/>
                        </a:rPr>
                        <a:t>續第</a:t>
                      </a:r>
                      <a:r>
                        <a:rPr lang="en-US" sz="1200" kern="100" dirty="0">
                          <a:effectLst/>
                        </a:rPr>
                        <a:t>7</a:t>
                      </a:r>
                      <a:r>
                        <a:rPr lang="zh-TW" sz="1200" kern="100" dirty="0">
                          <a:effectLst/>
                        </a:rPr>
                        <a:t>題，如你知道有發生上述曾經被傷害的同學，你是否願意幫助他們，提供他們的姓名及受害型態，有利於學校能快速的協助他們走出陰霾。</a:t>
                      </a:r>
                      <a:r>
                        <a:rPr lang="en-US" sz="1200" kern="100" dirty="0">
                          <a:effectLst/>
                        </a:rPr>
                        <a:t>(</a:t>
                      </a:r>
                      <a:r>
                        <a:rPr lang="zh-TW" sz="1200" kern="100" dirty="0">
                          <a:effectLst/>
                        </a:rPr>
                        <a:t>可複選</a:t>
                      </a:r>
                      <a:r>
                        <a:rPr lang="en-US" sz="1200" kern="100" dirty="0">
                          <a:effectLst/>
                        </a:rPr>
                        <a:t>)</a:t>
                      </a:r>
                      <a:endParaRPr lang="zh-TW" sz="1200" kern="100" dirty="0">
                        <a:effectLst/>
                      </a:endParaRPr>
                    </a:p>
                    <a:p>
                      <a:pPr algn="just">
                        <a:lnSpc>
                          <a:spcPts val="1800"/>
                        </a:lnSpc>
                        <a:spcAft>
                          <a:spcPts val="0"/>
                        </a:spcAft>
                      </a:pPr>
                      <a:r>
                        <a:rPr lang="zh-TW" sz="1200" kern="100" dirty="0">
                          <a:effectLst/>
                        </a:rPr>
                        <a:t>被傷害同學姓名：</a:t>
                      </a:r>
                      <a:r>
                        <a:rPr lang="en-US" sz="1200" u="sng" kern="100" dirty="0">
                          <a:effectLst/>
                        </a:rPr>
                        <a:t>               </a:t>
                      </a:r>
                      <a:r>
                        <a:rPr lang="en-US" sz="1200" kern="100" dirty="0">
                          <a:effectLst/>
                        </a:rPr>
                        <a:t>  </a:t>
                      </a:r>
                      <a:r>
                        <a:rPr lang="zh-TW" sz="1200" kern="100" dirty="0">
                          <a:effectLst/>
                        </a:rPr>
                        <a:t>被傷害方式：□被毆打□被勒索□被孤立排擠</a:t>
                      </a:r>
                    </a:p>
                    <a:p>
                      <a:pPr algn="just">
                        <a:lnSpc>
                          <a:spcPts val="1800"/>
                        </a:lnSpc>
                        <a:spcAft>
                          <a:spcPts val="0"/>
                        </a:spcAft>
                      </a:pPr>
                      <a:r>
                        <a:rPr lang="zh-TW" sz="1200" kern="100" dirty="0">
                          <a:effectLst/>
                        </a:rPr>
                        <a:t>被傷害時間： </a:t>
                      </a:r>
                      <a:r>
                        <a:rPr lang="en-US" sz="1200" kern="100" dirty="0">
                          <a:effectLst/>
                        </a:rPr>
                        <a:t>     </a:t>
                      </a:r>
                      <a:r>
                        <a:rPr lang="zh-TW" sz="1200" kern="100" dirty="0">
                          <a:effectLst/>
                        </a:rPr>
                        <a:t>年 </a:t>
                      </a:r>
                      <a:r>
                        <a:rPr lang="en-US" sz="1200" kern="100" dirty="0">
                          <a:effectLst/>
                        </a:rPr>
                        <a:t>     </a:t>
                      </a:r>
                      <a:r>
                        <a:rPr lang="zh-TW" sz="1200" kern="100" dirty="0">
                          <a:effectLst/>
                        </a:rPr>
                        <a:t>月</a:t>
                      </a:r>
                      <a:r>
                        <a:rPr lang="en-US" sz="1200" kern="100" dirty="0">
                          <a:effectLst/>
                        </a:rPr>
                        <a:t>            </a:t>
                      </a:r>
                      <a:r>
                        <a:rPr lang="zh-TW" sz="1200" kern="100" dirty="0">
                          <a:effectLst/>
                        </a:rPr>
                        <a:t>□被言語恐嚇威脅□被謠言中傷□被網路傷害</a:t>
                      </a:r>
                      <a:endParaRPr lang="zh-TW" sz="1200" kern="100" dirty="0">
                        <a:effectLst/>
                        <a:latin typeface="Times New Roman" panose="02020603050405020304" pitchFamily="18" charset="0"/>
                        <a:ea typeface="新細明體" panose="02020500000000000000" pitchFamily="18" charset="-120"/>
                      </a:endParaRP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208293541"/>
                  </a:ext>
                </a:extLst>
              </a:tr>
            </a:tbl>
          </a:graphicData>
        </a:graphic>
      </p:graphicFrame>
    </p:spTree>
    <p:extLst>
      <p:ext uri="{BB962C8B-B14F-4D97-AF65-F5344CB8AC3E}">
        <p14:creationId xmlns:p14="http://schemas.microsoft.com/office/powerpoint/2010/main" val="3272218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內容版面配置區 2"/>
          <p:cNvSpPr>
            <a:spLocks noGrp="1"/>
          </p:cNvSpPr>
          <p:nvPr>
            <p:ph type="subTitle" idx="1"/>
          </p:nvPr>
        </p:nvSpPr>
        <p:spPr/>
        <p:txBody>
          <a:bodyPr>
            <a:normAutofit/>
          </a:bodyPr>
          <a:lstStyle/>
          <a:p>
            <a:pPr lvl="0" eaLnBrk="1" hangingPunct="1">
              <a:lnSpc>
                <a:spcPct val="120000"/>
              </a:lnSpc>
              <a:buClr>
                <a:srgbClr val="DD8047"/>
              </a:buClr>
              <a:buFont typeface="Wingdings" pitchFamily="2" charset="2"/>
              <a:buChar char="l"/>
            </a:pPr>
            <a:endParaRPr lang="en-US" altLang="zh-TW" sz="2400" dirty="0">
              <a:solidFill>
                <a:prstClr val="black"/>
              </a:solidFill>
              <a:latin typeface="+mj-ea"/>
            </a:endParaRPr>
          </a:p>
          <a:p>
            <a:endParaRPr lang="zh-TW" altLang="en-US" dirty="0" smtClean="0">
              <a:latin typeface="+mj-ea"/>
              <a:ea typeface="+mj-ea"/>
            </a:endParaRPr>
          </a:p>
        </p:txBody>
      </p:sp>
      <p:sp>
        <p:nvSpPr>
          <p:cNvPr id="5" name="矩形 4"/>
          <p:cNvSpPr/>
          <p:nvPr/>
        </p:nvSpPr>
        <p:spPr>
          <a:xfrm>
            <a:off x="72888" y="1118031"/>
            <a:ext cx="9073008" cy="4007251"/>
          </a:xfrm>
          <a:prstGeom prst="rect">
            <a:avLst/>
          </a:prstGeom>
        </p:spPr>
        <p:txBody>
          <a:bodyPr wrap="square">
            <a:spAutoFit/>
          </a:bodyPr>
          <a:lstStyle/>
          <a:p>
            <a:pPr lvl="0" algn="ctr" eaLnBrk="1" hangingPunct="1">
              <a:lnSpc>
                <a:spcPct val="120000"/>
              </a:lnSpc>
              <a:buClr>
                <a:srgbClr val="DD8047"/>
              </a:buClr>
            </a:pPr>
            <a:r>
              <a:rPr lang="en-US" altLang="zh-TW" sz="6000" b="1" dirty="0" smtClean="0">
                <a:solidFill>
                  <a:srgbClr val="FF0000"/>
                </a:solidFill>
                <a:latin typeface="微軟正黑體" panose="020B0604030504040204" pitchFamily="34" charset="-120"/>
                <a:ea typeface="微軟正黑體" panose="020B0604030504040204" pitchFamily="34" charset="-120"/>
              </a:rPr>
              <a:t>【</a:t>
            </a:r>
            <a:r>
              <a:rPr lang="zh-TW" altLang="en-US" sz="6000" b="1" dirty="0" smtClean="0">
                <a:solidFill>
                  <a:srgbClr val="FF0000"/>
                </a:solidFill>
                <a:latin typeface="微軟正黑體" panose="020B0604030504040204" pitchFamily="34" charset="-120"/>
                <a:ea typeface="微軟正黑體" panose="020B0604030504040204" pitchFamily="34" charset="-120"/>
              </a:rPr>
              <a:t>校園安全會議</a:t>
            </a:r>
            <a:r>
              <a:rPr lang="en-US" altLang="zh-TW" sz="6000" b="1" dirty="0" smtClean="0">
                <a:solidFill>
                  <a:srgbClr val="FF0000"/>
                </a:solidFill>
                <a:latin typeface="微軟正黑體" panose="020B0604030504040204" pitchFamily="34" charset="-120"/>
                <a:ea typeface="微軟正黑體" panose="020B0604030504040204" pitchFamily="34" charset="-120"/>
              </a:rPr>
              <a:t>】</a:t>
            </a:r>
          </a:p>
          <a:p>
            <a:pPr lvl="0" eaLnBrk="1" hangingPunct="1">
              <a:lnSpc>
                <a:spcPct val="120000"/>
              </a:lnSpc>
              <a:buClr>
                <a:srgbClr val="DD8047"/>
              </a:buClr>
            </a:pPr>
            <a:r>
              <a:rPr lang="zh-TW" altLang="en-US" sz="3200" b="1" dirty="0" smtClean="0">
                <a:solidFill>
                  <a:srgbClr val="FF0000"/>
                </a:solidFill>
                <a:latin typeface="微軟正黑體" panose="020B0604030504040204" pitchFamily="34" charset="-120"/>
                <a:ea typeface="微軟正黑體" panose="020B0604030504040204" pitchFamily="34" charset="-120"/>
              </a:rPr>
              <a:t>                                                    </a:t>
            </a:r>
            <a:r>
              <a:rPr lang="zh-TW" altLang="en-US" sz="3200" b="1" dirty="0" smtClean="0">
                <a:latin typeface="微軟正黑體" panose="020B0604030504040204" pitchFamily="34" charset="-120"/>
                <a:ea typeface="微軟正黑體" panose="020B0604030504040204" pitchFamily="34" charset="-120"/>
              </a:rPr>
              <a:t>日期</a:t>
            </a:r>
            <a:r>
              <a:rPr lang="en-US" altLang="zh-TW" sz="3200" b="1" dirty="0" smtClean="0">
                <a:latin typeface="微軟正黑體" panose="020B0604030504040204" pitchFamily="34" charset="-120"/>
                <a:ea typeface="微軟正黑體" panose="020B0604030504040204" pitchFamily="34" charset="-120"/>
              </a:rPr>
              <a:t>:107</a:t>
            </a:r>
            <a:r>
              <a:rPr lang="zh-TW" altLang="en-US" sz="3200" b="1" dirty="0" smtClean="0">
                <a:latin typeface="微軟正黑體" panose="020B0604030504040204" pitchFamily="34" charset="-120"/>
                <a:ea typeface="微軟正黑體" panose="020B0604030504040204" pitchFamily="34" charset="-120"/>
              </a:rPr>
              <a:t>年</a:t>
            </a:r>
            <a:r>
              <a:rPr lang="en-US" altLang="zh-TW" sz="3200" b="1" dirty="0" smtClean="0">
                <a:latin typeface="微軟正黑體" panose="020B0604030504040204" pitchFamily="34" charset="-120"/>
                <a:ea typeface="微軟正黑體" panose="020B0604030504040204" pitchFamily="34" charset="-120"/>
              </a:rPr>
              <a:t>10</a:t>
            </a:r>
            <a:r>
              <a:rPr lang="zh-TW" altLang="en-US" sz="3200" b="1" dirty="0" smtClean="0">
                <a:latin typeface="微軟正黑體" panose="020B0604030504040204" pitchFamily="34" charset="-120"/>
                <a:ea typeface="微軟正黑體" panose="020B0604030504040204" pitchFamily="34" charset="-120"/>
              </a:rPr>
              <a:t>月</a:t>
            </a:r>
            <a:r>
              <a:rPr lang="en-US" altLang="zh-TW" sz="3200" b="1" dirty="0" smtClean="0">
                <a:latin typeface="微軟正黑體" panose="020B0604030504040204" pitchFamily="34" charset="-120"/>
                <a:ea typeface="微軟正黑體" panose="020B0604030504040204" pitchFamily="34" charset="-120"/>
              </a:rPr>
              <a:t>5</a:t>
            </a:r>
            <a:r>
              <a:rPr lang="zh-TW" altLang="en-US" sz="3200" b="1" dirty="0" smtClean="0">
                <a:latin typeface="微軟正黑體" panose="020B0604030504040204" pitchFamily="34" charset="-120"/>
                <a:ea typeface="微軟正黑體" panose="020B0604030504040204" pitchFamily="34" charset="-120"/>
              </a:rPr>
              <a:t>日</a:t>
            </a:r>
            <a:r>
              <a:rPr lang="en-US" altLang="zh-TW" sz="3200" b="1" dirty="0" smtClean="0">
                <a:latin typeface="微軟正黑體" panose="020B0604030504040204" pitchFamily="34" charset="-120"/>
                <a:ea typeface="微軟正黑體" panose="020B0604030504040204" pitchFamily="34" charset="-120"/>
              </a:rPr>
              <a:t/>
            </a:r>
            <a:br>
              <a:rPr lang="en-US" altLang="zh-TW" sz="3200" b="1" dirty="0" smtClean="0">
                <a:latin typeface="微軟正黑體" panose="020B0604030504040204" pitchFamily="34" charset="-120"/>
                <a:ea typeface="微軟正黑體" panose="020B0604030504040204" pitchFamily="34" charset="-120"/>
              </a:rPr>
            </a:br>
            <a:r>
              <a:rPr lang="en-US" altLang="zh-TW" sz="4000" b="1" dirty="0" smtClean="0">
                <a:solidFill>
                  <a:srgbClr val="FF0000"/>
                </a:solidFill>
                <a:latin typeface="微軟正黑體" panose="020B0604030504040204" pitchFamily="34" charset="-120"/>
                <a:ea typeface="微軟正黑體" panose="020B0604030504040204" pitchFamily="34" charset="-120"/>
              </a:rPr>
              <a:t>1.</a:t>
            </a:r>
            <a:r>
              <a:rPr lang="zh-TW" altLang="en-US" sz="4000" b="1" dirty="0" smtClean="0">
                <a:solidFill>
                  <a:srgbClr val="FF0000"/>
                </a:solidFill>
                <a:latin typeface="微軟正黑體" panose="020B0604030504040204" pitchFamily="34" charset="-120"/>
                <a:ea typeface="微軟正黑體" panose="020B0604030504040204" pitchFamily="34" charset="-120"/>
              </a:rPr>
              <a:t>落實校園安全自我防護</a:t>
            </a:r>
            <a:r>
              <a:rPr lang="en-US" altLang="zh-TW" sz="4000" b="1" dirty="0" smtClean="0">
                <a:solidFill>
                  <a:srgbClr val="FF0000"/>
                </a:solidFill>
                <a:latin typeface="微軟正黑體" panose="020B0604030504040204" pitchFamily="34" charset="-120"/>
                <a:ea typeface="微軟正黑體" panose="020B0604030504040204" pitchFamily="34" charset="-120"/>
              </a:rPr>
              <a:t/>
            </a:r>
            <a:br>
              <a:rPr lang="en-US" altLang="zh-TW" sz="4000" b="1" dirty="0" smtClean="0">
                <a:solidFill>
                  <a:srgbClr val="FF0000"/>
                </a:solidFill>
                <a:latin typeface="微軟正黑體" panose="020B0604030504040204" pitchFamily="34" charset="-120"/>
                <a:ea typeface="微軟正黑體" panose="020B0604030504040204" pitchFamily="34" charset="-120"/>
              </a:rPr>
            </a:br>
            <a:r>
              <a:rPr lang="en-US" altLang="zh-TW" sz="4000" b="1" dirty="0" smtClean="0">
                <a:solidFill>
                  <a:srgbClr val="FF0000"/>
                </a:solidFill>
                <a:latin typeface="微軟正黑體" panose="020B0604030504040204" pitchFamily="34" charset="-120"/>
                <a:ea typeface="微軟正黑體" panose="020B0604030504040204" pitchFamily="34" charset="-120"/>
              </a:rPr>
              <a:t>2.</a:t>
            </a:r>
            <a:r>
              <a:rPr lang="zh-TW" altLang="en-US" sz="4000" b="1" dirty="0" smtClean="0">
                <a:solidFill>
                  <a:srgbClr val="FF0000"/>
                </a:solidFill>
                <a:latin typeface="微軟正黑體" panose="020B0604030504040204" pitchFamily="34" charset="-120"/>
                <a:ea typeface="微軟正黑體" panose="020B0604030504040204" pitchFamily="34" charset="-120"/>
              </a:rPr>
              <a:t>加強巡查注意學生校園內外的安全維護</a:t>
            </a:r>
            <a:endParaRPr lang="en-US" altLang="zh-TW" sz="4000" dirty="0">
              <a:solidFill>
                <a:prstClr val="black"/>
              </a:solidFill>
              <a:latin typeface="微軟正黑體" panose="020B0604030504040204" pitchFamily="34" charset="-120"/>
              <a:ea typeface="微軟正黑體" panose="020B0604030504040204" pitchFamily="34" charset="-120"/>
            </a:endParaRPr>
          </a:p>
        </p:txBody>
      </p:sp>
      <p:sp>
        <p:nvSpPr>
          <p:cNvPr id="8" name="標題 4"/>
          <p:cNvSpPr txBox="1">
            <a:spLocks/>
          </p:cNvSpPr>
          <p:nvPr/>
        </p:nvSpPr>
        <p:spPr bwMode="auto">
          <a:xfrm>
            <a:off x="0" y="116632"/>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kern="1200" cap="all" baseline="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ea typeface="微軟正黑體" pitchFamily="34" charset="-120"/>
              </a:defRPr>
            </a:lvl2pPr>
            <a:lvl3pPr algn="l" rtl="0" eaLnBrk="0" fontAlgn="base" hangingPunct="0">
              <a:spcBef>
                <a:spcPct val="0"/>
              </a:spcBef>
              <a:spcAft>
                <a:spcPct val="0"/>
              </a:spcAft>
              <a:defRPr sz="4400">
                <a:solidFill>
                  <a:schemeClr val="tx2"/>
                </a:solidFill>
                <a:latin typeface="Tw Cen MT" pitchFamily="34" charset="0"/>
                <a:ea typeface="微軟正黑體" pitchFamily="34" charset="-120"/>
              </a:defRPr>
            </a:lvl3pPr>
            <a:lvl4pPr algn="l" rtl="0" eaLnBrk="0" fontAlgn="base" hangingPunct="0">
              <a:spcBef>
                <a:spcPct val="0"/>
              </a:spcBef>
              <a:spcAft>
                <a:spcPct val="0"/>
              </a:spcAft>
              <a:defRPr sz="4400">
                <a:solidFill>
                  <a:schemeClr val="tx2"/>
                </a:solidFill>
                <a:latin typeface="Tw Cen MT" pitchFamily="34" charset="0"/>
                <a:ea typeface="微軟正黑體" pitchFamily="34" charset="-120"/>
              </a:defRPr>
            </a:lvl4pPr>
            <a:lvl5pPr algn="l" rtl="0" eaLnBrk="0" fontAlgn="base" hangingPunct="0">
              <a:spcBef>
                <a:spcPct val="0"/>
              </a:spcBef>
              <a:spcAft>
                <a:spcPct val="0"/>
              </a:spcAft>
              <a:defRPr sz="4400">
                <a:solidFill>
                  <a:schemeClr val="tx2"/>
                </a:solidFill>
                <a:latin typeface="Tw Cen MT" pitchFamily="34" charset="0"/>
                <a:ea typeface="微軟正黑體" pitchFamily="34" charset="-120"/>
              </a:defRPr>
            </a:lvl5pPr>
            <a:lvl6pPr marL="457200" algn="l" rtl="0" fontAlgn="base">
              <a:spcBef>
                <a:spcPct val="0"/>
              </a:spcBef>
              <a:spcAft>
                <a:spcPct val="0"/>
              </a:spcAft>
              <a:defRPr sz="4400">
                <a:solidFill>
                  <a:schemeClr val="tx2"/>
                </a:solidFill>
                <a:latin typeface="Tw Cen MT" pitchFamily="34" charset="0"/>
                <a:ea typeface="微軟正黑體" pitchFamily="34" charset="-120"/>
              </a:defRPr>
            </a:lvl6pPr>
            <a:lvl7pPr marL="914400" algn="l" rtl="0" fontAlgn="base">
              <a:spcBef>
                <a:spcPct val="0"/>
              </a:spcBef>
              <a:spcAft>
                <a:spcPct val="0"/>
              </a:spcAft>
              <a:defRPr sz="4400">
                <a:solidFill>
                  <a:schemeClr val="tx2"/>
                </a:solidFill>
                <a:latin typeface="Tw Cen MT" pitchFamily="34" charset="0"/>
                <a:ea typeface="微軟正黑體" pitchFamily="34" charset="-120"/>
              </a:defRPr>
            </a:lvl7pPr>
            <a:lvl8pPr marL="1371600" algn="l" rtl="0" fontAlgn="base">
              <a:spcBef>
                <a:spcPct val="0"/>
              </a:spcBef>
              <a:spcAft>
                <a:spcPct val="0"/>
              </a:spcAft>
              <a:defRPr sz="4400">
                <a:solidFill>
                  <a:schemeClr val="tx2"/>
                </a:solidFill>
                <a:latin typeface="Tw Cen MT" pitchFamily="34" charset="0"/>
                <a:ea typeface="微軟正黑體" pitchFamily="34" charset="-120"/>
              </a:defRPr>
            </a:lvl8pPr>
            <a:lvl9pPr marL="1828800" algn="l" rtl="0" fontAlgn="base">
              <a:spcBef>
                <a:spcPct val="0"/>
              </a:spcBef>
              <a:spcAft>
                <a:spcPct val="0"/>
              </a:spcAft>
              <a:defRPr sz="4400">
                <a:solidFill>
                  <a:schemeClr val="tx2"/>
                </a:solidFill>
                <a:latin typeface="Tw Cen MT" pitchFamily="34" charset="0"/>
                <a:ea typeface="微軟正黑體" pitchFamily="34" charset="-120"/>
              </a:defRPr>
            </a:lvl9pPr>
          </a:lstStyle>
          <a:p>
            <a:r>
              <a:rPr kumimoji="0" lang="zh-TW" altLang="en-US" sz="4800" b="1" dirty="0">
                <a:latin typeface="微軟正黑體" panose="020B0604030504040204" pitchFamily="34" charset="-120"/>
                <a:ea typeface="微軟正黑體" panose="020B0604030504040204" pitchFamily="34" charset="-120"/>
              </a:rPr>
              <a:t> </a:t>
            </a:r>
            <a:r>
              <a:rPr kumimoji="0" lang="zh-TW" altLang="en-US" sz="4800" b="1" dirty="0" smtClean="0">
                <a:latin typeface="微軟正黑體" panose="020B0604030504040204" pitchFamily="34" charset="-120"/>
                <a:ea typeface="微軟正黑體" panose="020B0604030504040204" pitchFamily="34" charset="-120"/>
              </a:rPr>
              <a:t> </a:t>
            </a:r>
            <a:r>
              <a:rPr kumimoji="0" lang="zh-TW" altLang="en-US" sz="4800" b="1" dirty="0" smtClean="0">
                <a:solidFill>
                  <a:srgbClr val="0000FF"/>
                </a:solidFill>
                <a:latin typeface="微軟正黑體" panose="020B0604030504040204" pitchFamily="34" charset="-120"/>
                <a:ea typeface="微軟正黑體" panose="020B0604030504040204" pitchFamily="34" charset="-120"/>
              </a:rPr>
              <a:t>生教組</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33758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內容版面配置區 2"/>
          <p:cNvSpPr>
            <a:spLocks noGrp="1"/>
          </p:cNvSpPr>
          <p:nvPr>
            <p:ph type="subTitle" idx="1"/>
          </p:nvPr>
        </p:nvSpPr>
        <p:spPr/>
        <p:txBody>
          <a:bodyPr>
            <a:normAutofit/>
          </a:bodyPr>
          <a:lstStyle/>
          <a:p>
            <a:pPr lvl="0" eaLnBrk="1" hangingPunct="1">
              <a:lnSpc>
                <a:spcPct val="120000"/>
              </a:lnSpc>
              <a:buClr>
                <a:srgbClr val="DD8047"/>
              </a:buClr>
              <a:buFont typeface="Wingdings" pitchFamily="2" charset="2"/>
              <a:buChar char="l"/>
            </a:pPr>
            <a:endParaRPr lang="en-US" altLang="zh-TW" sz="2400" dirty="0">
              <a:solidFill>
                <a:prstClr val="black"/>
              </a:solidFill>
              <a:latin typeface="+mj-ea"/>
            </a:endParaRPr>
          </a:p>
          <a:p>
            <a:endParaRPr lang="zh-TW" altLang="en-US" dirty="0" smtClean="0">
              <a:latin typeface="+mj-ea"/>
              <a:ea typeface="+mj-ea"/>
            </a:endParaRPr>
          </a:p>
        </p:txBody>
      </p:sp>
      <p:sp>
        <p:nvSpPr>
          <p:cNvPr id="5" name="矩形 4"/>
          <p:cNvSpPr/>
          <p:nvPr/>
        </p:nvSpPr>
        <p:spPr>
          <a:xfrm>
            <a:off x="72888" y="1118031"/>
            <a:ext cx="9073008" cy="1375120"/>
          </a:xfrm>
          <a:prstGeom prst="rect">
            <a:avLst/>
          </a:prstGeom>
        </p:spPr>
        <p:txBody>
          <a:bodyPr wrap="square">
            <a:spAutoFit/>
          </a:bodyPr>
          <a:lstStyle/>
          <a:p>
            <a:pPr lvl="0" algn="ctr" eaLnBrk="1" hangingPunct="1">
              <a:lnSpc>
                <a:spcPct val="120000"/>
              </a:lnSpc>
              <a:buClr>
                <a:srgbClr val="DD8047"/>
              </a:buClr>
            </a:pPr>
            <a:r>
              <a:rPr lang="en-US" altLang="zh-TW" sz="4400" b="1" dirty="0" smtClean="0">
                <a:solidFill>
                  <a:srgbClr val="FF0000"/>
                </a:solidFill>
                <a:latin typeface="微軟正黑體" panose="020B0604030504040204" pitchFamily="34" charset="-120"/>
                <a:ea typeface="微軟正黑體" panose="020B0604030504040204" pitchFamily="34" charset="-120"/>
              </a:rPr>
              <a:t>【</a:t>
            </a:r>
            <a:r>
              <a:rPr lang="zh-TW" altLang="en-US" sz="4400" b="1" dirty="0" smtClean="0">
                <a:solidFill>
                  <a:srgbClr val="FF0000"/>
                </a:solidFill>
                <a:latin typeface="微軟正黑體" panose="020B0604030504040204" pitchFamily="34" charset="-120"/>
                <a:ea typeface="微軟正黑體" panose="020B0604030504040204" pitchFamily="34" charset="-120"/>
              </a:rPr>
              <a:t>防治學生藥物濫用</a:t>
            </a:r>
            <a:r>
              <a:rPr lang="en-US" altLang="zh-TW" sz="4400" b="1" dirty="0" smtClean="0">
                <a:solidFill>
                  <a:srgbClr val="FF0000"/>
                </a:solidFill>
                <a:latin typeface="微軟正黑體" panose="020B0604030504040204" pitchFamily="34" charset="-120"/>
                <a:ea typeface="微軟正黑體" panose="020B0604030504040204" pitchFamily="34" charset="-120"/>
              </a:rPr>
              <a:t>】</a:t>
            </a:r>
            <a:r>
              <a:rPr lang="zh-TW" altLang="en-US" sz="4400" b="1" dirty="0" smtClean="0">
                <a:solidFill>
                  <a:srgbClr val="FF0000"/>
                </a:solidFill>
                <a:latin typeface="微軟正黑體" panose="020B0604030504040204" pitchFamily="34" charset="-120"/>
                <a:ea typeface="微軟正黑體" panose="020B0604030504040204" pitchFamily="34" charset="-120"/>
              </a:rPr>
              <a:t> </a:t>
            </a:r>
            <a:endParaRPr lang="en-US" altLang="zh-TW" sz="4400" b="1" dirty="0">
              <a:solidFill>
                <a:srgbClr val="FF0000"/>
              </a:solidFill>
              <a:latin typeface="微軟正黑體" panose="020B0604030504040204" pitchFamily="34" charset="-120"/>
              <a:ea typeface="微軟正黑體" panose="020B0604030504040204" pitchFamily="34" charset="-120"/>
            </a:endParaRPr>
          </a:p>
          <a:p>
            <a:pPr marL="0" lvl="0" indent="0" eaLnBrk="1" hangingPunct="1">
              <a:lnSpc>
                <a:spcPct val="120000"/>
              </a:lnSpc>
              <a:buClr>
                <a:srgbClr val="DD8047"/>
              </a:buClr>
              <a:buNone/>
            </a:pPr>
            <a:endParaRPr lang="en-US" altLang="zh-TW" sz="2800" dirty="0">
              <a:solidFill>
                <a:prstClr val="black"/>
              </a:solidFill>
              <a:latin typeface="微軟正黑體" panose="020B0604030504040204" pitchFamily="34" charset="-120"/>
              <a:ea typeface="微軟正黑體" panose="020B0604030504040204" pitchFamily="34" charset="-120"/>
            </a:endParaRPr>
          </a:p>
        </p:txBody>
      </p:sp>
      <p:sp>
        <p:nvSpPr>
          <p:cNvPr id="8" name="標題 4"/>
          <p:cNvSpPr txBox="1">
            <a:spLocks/>
          </p:cNvSpPr>
          <p:nvPr/>
        </p:nvSpPr>
        <p:spPr bwMode="auto">
          <a:xfrm>
            <a:off x="0" y="116632"/>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kern="1200" cap="all" baseline="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ea typeface="微軟正黑體" pitchFamily="34" charset="-120"/>
              </a:defRPr>
            </a:lvl2pPr>
            <a:lvl3pPr algn="l" rtl="0" eaLnBrk="0" fontAlgn="base" hangingPunct="0">
              <a:spcBef>
                <a:spcPct val="0"/>
              </a:spcBef>
              <a:spcAft>
                <a:spcPct val="0"/>
              </a:spcAft>
              <a:defRPr sz="4400">
                <a:solidFill>
                  <a:schemeClr val="tx2"/>
                </a:solidFill>
                <a:latin typeface="Tw Cen MT" pitchFamily="34" charset="0"/>
                <a:ea typeface="微軟正黑體" pitchFamily="34" charset="-120"/>
              </a:defRPr>
            </a:lvl3pPr>
            <a:lvl4pPr algn="l" rtl="0" eaLnBrk="0" fontAlgn="base" hangingPunct="0">
              <a:spcBef>
                <a:spcPct val="0"/>
              </a:spcBef>
              <a:spcAft>
                <a:spcPct val="0"/>
              </a:spcAft>
              <a:defRPr sz="4400">
                <a:solidFill>
                  <a:schemeClr val="tx2"/>
                </a:solidFill>
                <a:latin typeface="Tw Cen MT" pitchFamily="34" charset="0"/>
                <a:ea typeface="微軟正黑體" pitchFamily="34" charset="-120"/>
              </a:defRPr>
            </a:lvl4pPr>
            <a:lvl5pPr algn="l" rtl="0" eaLnBrk="0" fontAlgn="base" hangingPunct="0">
              <a:spcBef>
                <a:spcPct val="0"/>
              </a:spcBef>
              <a:spcAft>
                <a:spcPct val="0"/>
              </a:spcAft>
              <a:defRPr sz="4400">
                <a:solidFill>
                  <a:schemeClr val="tx2"/>
                </a:solidFill>
                <a:latin typeface="Tw Cen MT" pitchFamily="34" charset="0"/>
                <a:ea typeface="微軟正黑體" pitchFamily="34" charset="-120"/>
              </a:defRPr>
            </a:lvl5pPr>
            <a:lvl6pPr marL="457200" algn="l" rtl="0" fontAlgn="base">
              <a:spcBef>
                <a:spcPct val="0"/>
              </a:spcBef>
              <a:spcAft>
                <a:spcPct val="0"/>
              </a:spcAft>
              <a:defRPr sz="4400">
                <a:solidFill>
                  <a:schemeClr val="tx2"/>
                </a:solidFill>
                <a:latin typeface="Tw Cen MT" pitchFamily="34" charset="0"/>
                <a:ea typeface="微軟正黑體" pitchFamily="34" charset="-120"/>
              </a:defRPr>
            </a:lvl6pPr>
            <a:lvl7pPr marL="914400" algn="l" rtl="0" fontAlgn="base">
              <a:spcBef>
                <a:spcPct val="0"/>
              </a:spcBef>
              <a:spcAft>
                <a:spcPct val="0"/>
              </a:spcAft>
              <a:defRPr sz="4400">
                <a:solidFill>
                  <a:schemeClr val="tx2"/>
                </a:solidFill>
                <a:latin typeface="Tw Cen MT" pitchFamily="34" charset="0"/>
                <a:ea typeface="微軟正黑體" pitchFamily="34" charset="-120"/>
              </a:defRPr>
            </a:lvl7pPr>
            <a:lvl8pPr marL="1371600" algn="l" rtl="0" fontAlgn="base">
              <a:spcBef>
                <a:spcPct val="0"/>
              </a:spcBef>
              <a:spcAft>
                <a:spcPct val="0"/>
              </a:spcAft>
              <a:defRPr sz="4400">
                <a:solidFill>
                  <a:schemeClr val="tx2"/>
                </a:solidFill>
                <a:latin typeface="Tw Cen MT" pitchFamily="34" charset="0"/>
                <a:ea typeface="微軟正黑體" pitchFamily="34" charset="-120"/>
              </a:defRPr>
            </a:lvl8pPr>
            <a:lvl9pPr marL="1828800" algn="l" rtl="0" fontAlgn="base">
              <a:spcBef>
                <a:spcPct val="0"/>
              </a:spcBef>
              <a:spcAft>
                <a:spcPct val="0"/>
              </a:spcAft>
              <a:defRPr sz="4400">
                <a:solidFill>
                  <a:schemeClr val="tx2"/>
                </a:solidFill>
                <a:latin typeface="Tw Cen MT" pitchFamily="34" charset="0"/>
                <a:ea typeface="微軟正黑體" pitchFamily="34" charset="-120"/>
              </a:defRPr>
            </a:lvl9pPr>
          </a:lstStyle>
          <a:p>
            <a:r>
              <a:rPr kumimoji="0" lang="zh-TW" altLang="en-US" sz="4800" b="1" dirty="0">
                <a:latin typeface="微軟正黑體" panose="020B0604030504040204" pitchFamily="34" charset="-120"/>
                <a:ea typeface="微軟正黑體" panose="020B0604030504040204" pitchFamily="34" charset="-120"/>
              </a:rPr>
              <a:t> </a:t>
            </a:r>
            <a:r>
              <a:rPr kumimoji="0" lang="zh-TW" altLang="en-US" sz="4800" b="1" dirty="0" smtClean="0">
                <a:latin typeface="微軟正黑體" panose="020B0604030504040204" pitchFamily="34" charset="-120"/>
                <a:ea typeface="微軟正黑體" panose="020B0604030504040204" pitchFamily="34" charset="-120"/>
              </a:rPr>
              <a:t> </a:t>
            </a:r>
            <a:r>
              <a:rPr kumimoji="0" lang="zh-TW" altLang="en-US" sz="4800" b="1" dirty="0" smtClean="0">
                <a:solidFill>
                  <a:srgbClr val="0000FF"/>
                </a:solidFill>
                <a:latin typeface="微軟正黑體" panose="020B0604030504040204" pitchFamily="34" charset="-120"/>
                <a:ea typeface="微軟正黑體" panose="020B0604030504040204" pitchFamily="34" charset="-120"/>
              </a:rPr>
              <a:t>生教組</a:t>
            </a: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074" y="2708920"/>
            <a:ext cx="8872636" cy="2336101"/>
          </a:xfrm>
          <a:prstGeom prst="rect">
            <a:avLst/>
          </a:prstGeom>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20096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內容版面配置區 2"/>
          <p:cNvSpPr>
            <a:spLocks noGrp="1"/>
          </p:cNvSpPr>
          <p:nvPr>
            <p:ph type="subTitle" idx="1"/>
          </p:nvPr>
        </p:nvSpPr>
        <p:spPr/>
        <p:txBody>
          <a:bodyPr>
            <a:normAutofit/>
          </a:bodyPr>
          <a:lstStyle/>
          <a:p>
            <a:pPr lvl="0" eaLnBrk="1" hangingPunct="1">
              <a:lnSpc>
                <a:spcPct val="120000"/>
              </a:lnSpc>
              <a:buClr>
                <a:srgbClr val="DD8047"/>
              </a:buClr>
              <a:buFont typeface="Wingdings" pitchFamily="2" charset="2"/>
              <a:buChar char="l"/>
            </a:pPr>
            <a:endParaRPr lang="en-US" altLang="zh-TW" sz="2400" dirty="0">
              <a:solidFill>
                <a:prstClr val="black"/>
              </a:solidFill>
              <a:latin typeface="+mj-ea"/>
            </a:endParaRPr>
          </a:p>
          <a:p>
            <a:endParaRPr lang="zh-TW" altLang="en-US" dirty="0" smtClean="0">
              <a:latin typeface="+mj-ea"/>
              <a:ea typeface="+mj-ea"/>
            </a:endParaRPr>
          </a:p>
        </p:txBody>
      </p:sp>
      <p:sp>
        <p:nvSpPr>
          <p:cNvPr id="5" name="矩形 4"/>
          <p:cNvSpPr/>
          <p:nvPr/>
        </p:nvSpPr>
        <p:spPr>
          <a:xfrm>
            <a:off x="72888" y="1118031"/>
            <a:ext cx="9073008" cy="1153521"/>
          </a:xfrm>
          <a:prstGeom prst="rect">
            <a:avLst/>
          </a:prstGeom>
        </p:spPr>
        <p:txBody>
          <a:bodyPr wrap="square">
            <a:spAutoFit/>
          </a:bodyPr>
          <a:lstStyle/>
          <a:p>
            <a:pPr lvl="0" eaLnBrk="1" hangingPunct="1">
              <a:lnSpc>
                <a:spcPct val="120000"/>
              </a:lnSpc>
              <a:buClr>
                <a:srgbClr val="DD8047"/>
              </a:buClr>
              <a:buFont typeface="Wingdings" pitchFamily="2" charset="2"/>
              <a:buChar char="l"/>
            </a:pPr>
            <a:r>
              <a:rPr lang="en-US" altLang="zh-TW" sz="3200" b="1" dirty="0" smtClean="0">
                <a:solidFill>
                  <a:srgbClr val="FF0000"/>
                </a:solidFill>
                <a:latin typeface="微軟正黑體" panose="020B0604030504040204" pitchFamily="34" charset="-120"/>
                <a:ea typeface="微軟正黑體" panose="020B0604030504040204" pitchFamily="34" charset="-120"/>
              </a:rPr>
              <a:t>【</a:t>
            </a:r>
            <a:r>
              <a:rPr lang="zh-TW" altLang="en-US" sz="3200" b="1" dirty="0" smtClean="0">
                <a:solidFill>
                  <a:srgbClr val="FF0000"/>
                </a:solidFill>
                <a:latin typeface="微軟正黑體" panose="020B0604030504040204" pitchFamily="34" charset="-120"/>
                <a:ea typeface="微軟正黑體" panose="020B0604030504040204" pitchFamily="34" charset="-120"/>
              </a:rPr>
              <a:t>防治學生藥物濫用</a:t>
            </a:r>
            <a:r>
              <a:rPr lang="en-US" altLang="zh-TW" sz="3200" b="1" dirty="0" smtClean="0">
                <a:solidFill>
                  <a:srgbClr val="FF0000"/>
                </a:solidFill>
                <a:latin typeface="微軟正黑體" panose="020B0604030504040204" pitchFamily="34" charset="-120"/>
                <a:ea typeface="微軟正黑體" panose="020B0604030504040204" pitchFamily="34" charset="-120"/>
              </a:rPr>
              <a:t>~</a:t>
            </a:r>
            <a:r>
              <a:rPr lang="zh-TW" altLang="en-US" sz="3200" b="1" dirty="0" smtClean="0">
                <a:solidFill>
                  <a:srgbClr val="FF0000"/>
                </a:solidFill>
                <a:latin typeface="微軟正黑體" panose="020B0604030504040204" pitchFamily="34" charset="-120"/>
                <a:ea typeface="微軟正黑體" panose="020B0604030504040204" pitchFamily="34" charset="-120"/>
              </a:rPr>
              <a:t>特定人員提列</a:t>
            </a:r>
            <a:r>
              <a:rPr lang="en-US" altLang="zh-TW" sz="3200" b="1" dirty="0" smtClean="0">
                <a:solidFill>
                  <a:srgbClr val="FF0000"/>
                </a:solidFill>
                <a:latin typeface="微軟正黑體" panose="020B0604030504040204" pitchFamily="34" charset="-120"/>
                <a:ea typeface="微軟正黑體" panose="020B0604030504040204" pitchFamily="34" charset="-120"/>
              </a:rPr>
              <a:t>】</a:t>
            </a:r>
            <a:r>
              <a:rPr lang="zh-TW" altLang="en-US" sz="3200" b="1" dirty="0" smtClean="0">
                <a:solidFill>
                  <a:srgbClr val="FF0000"/>
                </a:solidFill>
                <a:latin typeface="微軟正黑體" panose="020B0604030504040204" pitchFamily="34" charset="-120"/>
                <a:ea typeface="微軟正黑體" panose="020B0604030504040204" pitchFamily="34" charset="-120"/>
              </a:rPr>
              <a:t> </a:t>
            </a:r>
            <a:endParaRPr lang="en-US" altLang="zh-TW" sz="3200" b="1" dirty="0">
              <a:solidFill>
                <a:srgbClr val="FF0000"/>
              </a:solidFill>
              <a:latin typeface="微軟正黑體" panose="020B0604030504040204" pitchFamily="34" charset="-120"/>
              <a:ea typeface="微軟正黑體" panose="020B0604030504040204" pitchFamily="34" charset="-120"/>
            </a:endParaRPr>
          </a:p>
          <a:p>
            <a:pPr marL="0" lvl="0" indent="0" eaLnBrk="1" hangingPunct="1">
              <a:lnSpc>
                <a:spcPct val="120000"/>
              </a:lnSpc>
              <a:buClr>
                <a:srgbClr val="DD8047"/>
              </a:buClr>
              <a:buNone/>
            </a:pPr>
            <a:r>
              <a:rPr lang="zh-TW" altLang="en-US" sz="2800" b="1" dirty="0">
                <a:solidFill>
                  <a:prstClr val="black"/>
                </a:solidFill>
                <a:latin typeface="微軟正黑體" panose="020B0604030504040204" pitchFamily="34" charset="-120"/>
                <a:ea typeface="微軟正黑體" panose="020B0604030504040204" pitchFamily="34" charset="-120"/>
              </a:rPr>
              <a:t> </a:t>
            </a:r>
            <a:r>
              <a:rPr lang="zh-TW" altLang="en-US" sz="2800" b="1" dirty="0" smtClean="0">
                <a:solidFill>
                  <a:prstClr val="black"/>
                </a:solidFill>
                <a:latin typeface="微軟正黑體" panose="020B0604030504040204" pitchFamily="34" charset="-120"/>
                <a:ea typeface="微軟正黑體" panose="020B0604030504040204" pitchFamily="34" charset="-120"/>
              </a:rPr>
              <a:t>      日期</a:t>
            </a:r>
            <a:r>
              <a:rPr lang="en-US" altLang="zh-TW" sz="2800" b="1" dirty="0" smtClean="0">
                <a:solidFill>
                  <a:prstClr val="black"/>
                </a:solidFill>
                <a:latin typeface="微軟正黑體" panose="020B0604030504040204" pitchFamily="34" charset="-120"/>
                <a:ea typeface="微軟正黑體" panose="020B0604030504040204" pitchFamily="34" charset="-120"/>
              </a:rPr>
              <a:t>:</a:t>
            </a:r>
            <a:r>
              <a:rPr lang="zh-TW" altLang="en-US" sz="2800" b="1" dirty="0" smtClean="0">
                <a:solidFill>
                  <a:prstClr val="black"/>
                </a:solidFill>
                <a:latin typeface="微軟正黑體" panose="020B0604030504040204" pitchFamily="34" charset="-120"/>
                <a:ea typeface="微軟正黑體" panose="020B0604030504040204" pitchFamily="34" charset="-120"/>
              </a:rPr>
              <a:t> </a:t>
            </a:r>
            <a:r>
              <a:rPr lang="en-US" altLang="zh-TW" sz="2800" b="1" dirty="0" smtClean="0">
                <a:solidFill>
                  <a:prstClr val="black"/>
                </a:solidFill>
                <a:latin typeface="微軟正黑體" panose="020B0604030504040204" pitchFamily="34" charset="-120"/>
                <a:ea typeface="微軟正黑體" panose="020B0604030504040204" pitchFamily="34" charset="-120"/>
              </a:rPr>
              <a:t>107</a:t>
            </a:r>
            <a:r>
              <a:rPr lang="zh-TW" altLang="en-US" sz="2800" b="1" dirty="0" smtClean="0">
                <a:solidFill>
                  <a:prstClr val="black"/>
                </a:solidFill>
                <a:latin typeface="微軟正黑體" panose="020B0604030504040204" pitchFamily="34" charset="-120"/>
                <a:ea typeface="微軟正黑體" panose="020B0604030504040204" pitchFamily="34" charset="-120"/>
              </a:rPr>
              <a:t>年 </a:t>
            </a:r>
            <a:r>
              <a:rPr lang="en-US" altLang="zh-TW" sz="2800" b="1" dirty="0" smtClean="0">
                <a:solidFill>
                  <a:prstClr val="black"/>
                </a:solidFill>
                <a:latin typeface="微軟正黑體" panose="020B0604030504040204" pitchFamily="34" charset="-120"/>
                <a:ea typeface="微軟正黑體" panose="020B0604030504040204" pitchFamily="34" charset="-120"/>
              </a:rPr>
              <a:t>10</a:t>
            </a:r>
            <a:r>
              <a:rPr lang="zh-TW" altLang="en-US" sz="2800" b="1" dirty="0" smtClean="0">
                <a:solidFill>
                  <a:prstClr val="black"/>
                </a:solidFill>
                <a:latin typeface="微軟正黑體" panose="020B0604030504040204" pitchFamily="34" charset="-120"/>
                <a:ea typeface="微軟正黑體" panose="020B0604030504040204" pitchFamily="34" charset="-120"/>
              </a:rPr>
              <a:t>月</a:t>
            </a:r>
            <a:r>
              <a:rPr lang="en-US" altLang="zh-TW" sz="2800" b="1" dirty="0" smtClean="0">
                <a:solidFill>
                  <a:prstClr val="black"/>
                </a:solidFill>
                <a:latin typeface="微軟正黑體" panose="020B0604030504040204" pitchFamily="34" charset="-120"/>
                <a:ea typeface="微軟正黑體" panose="020B0604030504040204" pitchFamily="34" charset="-120"/>
              </a:rPr>
              <a:t>5</a:t>
            </a:r>
            <a:r>
              <a:rPr lang="zh-TW" altLang="en-US" sz="2800" b="1" dirty="0" smtClean="0">
                <a:solidFill>
                  <a:prstClr val="black"/>
                </a:solidFill>
                <a:latin typeface="微軟正黑體" panose="020B0604030504040204" pitchFamily="34" charset="-120"/>
                <a:ea typeface="微軟正黑體" panose="020B0604030504040204" pitchFamily="34" charset="-120"/>
              </a:rPr>
              <a:t>日</a:t>
            </a:r>
            <a:endParaRPr lang="en-US" altLang="zh-TW" sz="2800" b="1" dirty="0" smtClean="0">
              <a:solidFill>
                <a:prstClr val="black"/>
              </a:solidFill>
              <a:latin typeface="微軟正黑體" panose="020B0604030504040204" pitchFamily="34" charset="-120"/>
              <a:ea typeface="微軟正黑體" panose="020B0604030504040204" pitchFamily="34" charset="-120"/>
            </a:endParaRPr>
          </a:p>
        </p:txBody>
      </p:sp>
      <p:sp>
        <p:nvSpPr>
          <p:cNvPr id="8" name="標題 4"/>
          <p:cNvSpPr txBox="1">
            <a:spLocks/>
          </p:cNvSpPr>
          <p:nvPr/>
        </p:nvSpPr>
        <p:spPr bwMode="auto">
          <a:xfrm>
            <a:off x="0" y="116632"/>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kern="1200" cap="all" baseline="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ea typeface="微軟正黑體" pitchFamily="34" charset="-120"/>
              </a:defRPr>
            </a:lvl2pPr>
            <a:lvl3pPr algn="l" rtl="0" eaLnBrk="0" fontAlgn="base" hangingPunct="0">
              <a:spcBef>
                <a:spcPct val="0"/>
              </a:spcBef>
              <a:spcAft>
                <a:spcPct val="0"/>
              </a:spcAft>
              <a:defRPr sz="4400">
                <a:solidFill>
                  <a:schemeClr val="tx2"/>
                </a:solidFill>
                <a:latin typeface="Tw Cen MT" pitchFamily="34" charset="0"/>
                <a:ea typeface="微軟正黑體" pitchFamily="34" charset="-120"/>
              </a:defRPr>
            </a:lvl3pPr>
            <a:lvl4pPr algn="l" rtl="0" eaLnBrk="0" fontAlgn="base" hangingPunct="0">
              <a:spcBef>
                <a:spcPct val="0"/>
              </a:spcBef>
              <a:spcAft>
                <a:spcPct val="0"/>
              </a:spcAft>
              <a:defRPr sz="4400">
                <a:solidFill>
                  <a:schemeClr val="tx2"/>
                </a:solidFill>
                <a:latin typeface="Tw Cen MT" pitchFamily="34" charset="0"/>
                <a:ea typeface="微軟正黑體" pitchFamily="34" charset="-120"/>
              </a:defRPr>
            </a:lvl4pPr>
            <a:lvl5pPr algn="l" rtl="0" eaLnBrk="0" fontAlgn="base" hangingPunct="0">
              <a:spcBef>
                <a:spcPct val="0"/>
              </a:spcBef>
              <a:spcAft>
                <a:spcPct val="0"/>
              </a:spcAft>
              <a:defRPr sz="4400">
                <a:solidFill>
                  <a:schemeClr val="tx2"/>
                </a:solidFill>
                <a:latin typeface="Tw Cen MT" pitchFamily="34" charset="0"/>
                <a:ea typeface="微軟正黑體" pitchFamily="34" charset="-120"/>
              </a:defRPr>
            </a:lvl5pPr>
            <a:lvl6pPr marL="457200" algn="l" rtl="0" fontAlgn="base">
              <a:spcBef>
                <a:spcPct val="0"/>
              </a:spcBef>
              <a:spcAft>
                <a:spcPct val="0"/>
              </a:spcAft>
              <a:defRPr sz="4400">
                <a:solidFill>
                  <a:schemeClr val="tx2"/>
                </a:solidFill>
                <a:latin typeface="Tw Cen MT" pitchFamily="34" charset="0"/>
                <a:ea typeface="微軟正黑體" pitchFamily="34" charset="-120"/>
              </a:defRPr>
            </a:lvl6pPr>
            <a:lvl7pPr marL="914400" algn="l" rtl="0" fontAlgn="base">
              <a:spcBef>
                <a:spcPct val="0"/>
              </a:spcBef>
              <a:spcAft>
                <a:spcPct val="0"/>
              </a:spcAft>
              <a:defRPr sz="4400">
                <a:solidFill>
                  <a:schemeClr val="tx2"/>
                </a:solidFill>
                <a:latin typeface="Tw Cen MT" pitchFamily="34" charset="0"/>
                <a:ea typeface="微軟正黑體" pitchFamily="34" charset="-120"/>
              </a:defRPr>
            </a:lvl7pPr>
            <a:lvl8pPr marL="1371600" algn="l" rtl="0" fontAlgn="base">
              <a:spcBef>
                <a:spcPct val="0"/>
              </a:spcBef>
              <a:spcAft>
                <a:spcPct val="0"/>
              </a:spcAft>
              <a:defRPr sz="4400">
                <a:solidFill>
                  <a:schemeClr val="tx2"/>
                </a:solidFill>
                <a:latin typeface="Tw Cen MT" pitchFamily="34" charset="0"/>
                <a:ea typeface="微軟正黑體" pitchFamily="34" charset="-120"/>
              </a:defRPr>
            </a:lvl8pPr>
            <a:lvl9pPr marL="1828800" algn="l" rtl="0" fontAlgn="base">
              <a:spcBef>
                <a:spcPct val="0"/>
              </a:spcBef>
              <a:spcAft>
                <a:spcPct val="0"/>
              </a:spcAft>
              <a:defRPr sz="4400">
                <a:solidFill>
                  <a:schemeClr val="tx2"/>
                </a:solidFill>
                <a:latin typeface="Tw Cen MT" pitchFamily="34" charset="0"/>
                <a:ea typeface="微軟正黑體" pitchFamily="34" charset="-120"/>
              </a:defRPr>
            </a:lvl9pPr>
          </a:lstStyle>
          <a:p>
            <a:r>
              <a:rPr kumimoji="0" lang="zh-TW" altLang="en-US" sz="4800" b="1" dirty="0">
                <a:latin typeface="微軟正黑體" panose="020B0604030504040204" pitchFamily="34" charset="-120"/>
                <a:ea typeface="微軟正黑體" panose="020B0604030504040204" pitchFamily="34" charset="-120"/>
              </a:rPr>
              <a:t> </a:t>
            </a:r>
            <a:r>
              <a:rPr kumimoji="0" lang="zh-TW" altLang="en-US" sz="4800" b="1" dirty="0" smtClean="0">
                <a:latin typeface="微軟正黑體" panose="020B0604030504040204" pitchFamily="34" charset="-120"/>
                <a:ea typeface="微軟正黑體" panose="020B0604030504040204" pitchFamily="34" charset="-120"/>
              </a:rPr>
              <a:t> </a:t>
            </a:r>
            <a:r>
              <a:rPr kumimoji="0" lang="zh-TW" altLang="en-US" sz="4800" b="1" dirty="0" smtClean="0">
                <a:solidFill>
                  <a:srgbClr val="0000FF"/>
                </a:solidFill>
                <a:latin typeface="微軟正黑體" panose="020B0604030504040204" pitchFamily="34" charset="-120"/>
                <a:ea typeface="微軟正黑體" panose="020B0604030504040204" pitchFamily="34" charset="-120"/>
              </a:rPr>
              <a:t>生教組</a:t>
            </a:r>
          </a:p>
        </p:txBody>
      </p:sp>
      <p:sp>
        <p:nvSpPr>
          <p:cNvPr id="3" name="矩形 2"/>
          <p:cNvSpPr/>
          <p:nvPr/>
        </p:nvSpPr>
        <p:spPr>
          <a:xfrm>
            <a:off x="539552" y="2246377"/>
            <a:ext cx="8064896" cy="33123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2" name="表格 1"/>
          <p:cNvGraphicFramePr>
            <a:graphicFrameLocks noGrp="1"/>
          </p:cNvGraphicFramePr>
          <p:nvPr>
            <p:extLst>
              <p:ext uri="{D42A27DB-BD31-4B8C-83A1-F6EECF244321}">
                <p14:modId xmlns:p14="http://schemas.microsoft.com/office/powerpoint/2010/main" val="116168556"/>
              </p:ext>
            </p:extLst>
          </p:nvPr>
        </p:nvGraphicFramePr>
        <p:xfrm>
          <a:off x="1259634" y="3068961"/>
          <a:ext cx="6893766" cy="2520280"/>
        </p:xfrm>
        <a:graphic>
          <a:graphicData uri="http://schemas.openxmlformats.org/drawingml/2006/table">
            <a:tbl>
              <a:tblPr>
                <a:tableStyleId>{5C22544A-7EE6-4342-B048-85BDC9FD1C3A}</a:tableStyleId>
              </a:tblPr>
              <a:tblGrid>
                <a:gridCol w="586325">
                  <a:extLst>
                    <a:ext uri="{9D8B030D-6E8A-4147-A177-3AD203B41FA5}">
                      <a16:colId xmlns:a16="http://schemas.microsoft.com/office/drawing/2014/main" val="719032606"/>
                    </a:ext>
                  </a:extLst>
                </a:gridCol>
                <a:gridCol w="692930">
                  <a:extLst>
                    <a:ext uri="{9D8B030D-6E8A-4147-A177-3AD203B41FA5}">
                      <a16:colId xmlns:a16="http://schemas.microsoft.com/office/drawing/2014/main" val="3637783773"/>
                    </a:ext>
                  </a:extLst>
                </a:gridCol>
                <a:gridCol w="692930">
                  <a:extLst>
                    <a:ext uri="{9D8B030D-6E8A-4147-A177-3AD203B41FA5}">
                      <a16:colId xmlns:a16="http://schemas.microsoft.com/office/drawing/2014/main" val="1079538710"/>
                    </a:ext>
                  </a:extLst>
                </a:gridCol>
                <a:gridCol w="1243721">
                  <a:extLst>
                    <a:ext uri="{9D8B030D-6E8A-4147-A177-3AD203B41FA5}">
                      <a16:colId xmlns:a16="http://schemas.microsoft.com/office/drawing/2014/main" val="2735066391"/>
                    </a:ext>
                  </a:extLst>
                </a:gridCol>
                <a:gridCol w="710698">
                  <a:extLst>
                    <a:ext uri="{9D8B030D-6E8A-4147-A177-3AD203B41FA5}">
                      <a16:colId xmlns:a16="http://schemas.microsoft.com/office/drawing/2014/main" val="1136058286"/>
                    </a:ext>
                  </a:extLst>
                </a:gridCol>
                <a:gridCol w="1723441">
                  <a:extLst>
                    <a:ext uri="{9D8B030D-6E8A-4147-A177-3AD203B41FA5}">
                      <a16:colId xmlns:a16="http://schemas.microsoft.com/office/drawing/2014/main" val="3624922007"/>
                    </a:ext>
                  </a:extLst>
                </a:gridCol>
                <a:gridCol w="1243721">
                  <a:extLst>
                    <a:ext uri="{9D8B030D-6E8A-4147-A177-3AD203B41FA5}">
                      <a16:colId xmlns:a16="http://schemas.microsoft.com/office/drawing/2014/main" val="2980255340"/>
                    </a:ext>
                  </a:extLst>
                </a:gridCol>
              </a:tblGrid>
              <a:tr h="360040">
                <a:tc>
                  <a:txBody>
                    <a:bodyPr/>
                    <a:lstStyle/>
                    <a:p>
                      <a:pPr algn="ctr" fontAlgn="ctr"/>
                      <a:r>
                        <a:rPr lang="en-US" altLang="zh-TW" sz="1400" u="none" strike="noStrike">
                          <a:effectLst/>
                        </a:rPr>
                        <a:t>1</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en-US" altLang="zh-TW" sz="1400" u="none" strike="noStrike">
                          <a:effectLst/>
                        </a:rPr>
                        <a:t>809</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altLang="zh-TW"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dirty="0" smtClean="0">
                          <a:effectLst/>
                        </a:rPr>
                        <a:t>王○○</a:t>
                      </a:r>
                      <a:endParaRPr lang="zh-TW" altLang="en-US"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女</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sz="1200" b="0" i="0" u="none" strike="noStrike" dirty="0">
                        <a:solidFill>
                          <a:srgbClr val="000000"/>
                        </a:solidFill>
                        <a:effectLst/>
                        <a:latin typeface="Verdana" panose="020B0604030504040204" pitchFamily="34" charset="0"/>
                        <a:ea typeface="新細明體" panose="02020500000000000000" pitchFamily="18" charset="-120"/>
                      </a:endParaRPr>
                    </a:p>
                  </a:txBody>
                  <a:tcPr marL="9525" marR="9525" marT="9525" marB="0" anchor="ctr"/>
                </a:tc>
                <a:tc>
                  <a:txBody>
                    <a:bodyPr/>
                    <a:lstStyle/>
                    <a:p>
                      <a:pPr algn="ctr" fontAlgn="ctr"/>
                      <a:r>
                        <a:rPr lang="en-US" altLang="zh-TW" sz="1400" u="none" strike="noStrike">
                          <a:effectLst/>
                        </a:rPr>
                        <a:t>4</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extLst>
                  <a:ext uri="{0D108BD9-81ED-4DB2-BD59-A6C34878D82A}">
                    <a16:rowId xmlns:a16="http://schemas.microsoft.com/office/drawing/2014/main" val="967326272"/>
                  </a:ext>
                </a:extLst>
              </a:tr>
              <a:tr h="360040">
                <a:tc>
                  <a:txBody>
                    <a:bodyPr/>
                    <a:lstStyle/>
                    <a:p>
                      <a:pPr algn="ctr" fontAlgn="ctr"/>
                      <a:r>
                        <a:rPr lang="en-US" altLang="zh-TW" sz="1400" u="none" strike="noStrike">
                          <a:effectLst/>
                        </a:rPr>
                        <a:t>2</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en-US" altLang="zh-TW" sz="1400" u="none" strike="noStrike">
                          <a:effectLst/>
                        </a:rPr>
                        <a:t>814</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altLang="zh-TW"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dirty="0" smtClean="0">
                          <a:effectLst/>
                        </a:rPr>
                        <a:t>許○○</a:t>
                      </a:r>
                      <a:endParaRPr lang="zh-TW" altLang="en-US"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女</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sz="1200" b="0" i="0" u="none" strike="noStrike" dirty="0">
                        <a:solidFill>
                          <a:srgbClr val="000000"/>
                        </a:solidFill>
                        <a:effectLst/>
                        <a:latin typeface="Verdana" panose="020B0604030504040204" pitchFamily="34" charset="0"/>
                        <a:ea typeface="新細明體" panose="02020500000000000000" pitchFamily="18" charset="-120"/>
                      </a:endParaRPr>
                    </a:p>
                  </a:txBody>
                  <a:tcPr marL="9525" marR="9525" marT="9525" marB="0" anchor="ctr"/>
                </a:tc>
                <a:tc>
                  <a:txBody>
                    <a:bodyPr/>
                    <a:lstStyle/>
                    <a:p>
                      <a:pPr algn="ctr" fontAlgn="ctr"/>
                      <a:r>
                        <a:rPr lang="en-US" altLang="zh-TW" sz="1400" u="none" strike="noStrike">
                          <a:effectLst/>
                        </a:rPr>
                        <a:t>4</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extLst>
                  <a:ext uri="{0D108BD9-81ED-4DB2-BD59-A6C34878D82A}">
                    <a16:rowId xmlns:a16="http://schemas.microsoft.com/office/drawing/2014/main" val="3004605143"/>
                  </a:ext>
                </a:extLst>
              </a:tr>
              <a:tr h="360040">
                <a:tc>
                  <a:txBody>
                    <a:bodyPr/>
                    <a:lstStyle/>
                    <a:p>
                      <a:pPr algn="ctr" fontAlgn="ctr"/>
                      <a:r>
                        <a:rPr lang="en-US" altLang="zh-TW" sz="1400" u="none" strike="noStrike">
                          <a:effectLst/>
                        </a:rPr>
                        <a:t>3</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en-US" altLang="zh-TW" sz="1400" u="none" strike="noStrike">
                          <a:effectLst/>
                        </a:rPr>
                        <a:t>901</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altLang="zh-TW"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dirty="0" smtClean="0">
                          <a:effectLst/>
                        </a:rPr>
                        <a:t>張○○</a:t>
                      </a:r>
                      <a:endParaRPr lang="zh-TW" altLang="en-US"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男</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sz="1200" b="0" i="0" u="none" strike="noStrike" dirty="0">
                        <a:solidFill>
                          <a:srgbClr val="000000"/>
                        </a:solidFill>
                        <a:effectLst/>
                        <a:latin typeface="Verdana" panose="020B0604030504040204" pitchFamily="34" charset="0"/>
                        <a:ea typeface="新細明體" panose="02020500000000000000" pitchFamily="18" charset="-120"/>
                      </a:endParaRPr>
                    </a:p>
                  </a:txBody>
                  <a:tcPr marL="9525" marR="9525" marT="9525" marB="0" anchor="ctr"/>
                </a:tc>
                <a:tc>
                  <a:txBody>
                    <a:bodyPr/>
                    <a:lstStyle/>
                    <a:p>
                      <a:pPr algn="ctr" fontAlgn="ctr"/>
                      <a:r>
                        <a:rPr lang="en-US" altLang="zh-TW" sz="1400" u="none" strike="noStrike">
                          <a:effectLst/>
                        </a:rPr>
                        <a:t>4</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extLst>
                  <a:ext uri="{0D108BD9-81ED-4DB2-BD59-A6C34878D82A}">
                    <a16:rowId xmlns:a16="http://schemas.microsoft.com/office/drawing/2014/main" val="1476413251"/>
                  </a:ext>
                </a:extLst>
              </a:tr>
              <a:tr h="360040">
                <a:tc>
                  <a:txBody>
                    <a:bodyPr/>
                    <a:lstStyle/>
                    <a:p>
                      <a:pPr algn="ctr" fontAlgn="ctr"/>
                      <a:r>
                        <a:rPr lang="en-US" altLang="zh-TW" sz="1400" u="none" strike="noStrike">
                          <a:effectLst/>
                        </a:rPr>
                        <a:t>4</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en-US" altLang="zh-TW" sz="1400" u="none" strike="noStrike">
                          <a:effectLst/>
                        </a:rPr>
                        <a:t>901</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altLang="zh-TW"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dirty="0" smtClean="0">
                          <a:effectLst/>
                        </a:rPr>
                        <a:t>陳○○</a:t>
                      </a:r>
                      <a:endParaRPr lang="zh-TW" altLang="en-US"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男</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sz="1200" b="0" i="0" u="none" strike="noStrike" dirty="0">
                        <a:solidFill>
                          <a:srgbClr val="000000"/>
                        </a:solidFill>
                        <a:effectLst/>
                        <a:latin typeface="Verdana" panose="020B0604030504040204" pitchFamily="34" charset="0"/>
                        <a:ea typeface="新細明體" panose="02020500000000000000" pitchFamily="18" charset="-120"/>
                      </a:endParaRPr>
                    </a:p>
                  </a:txBody>
                  <a:tcPr marL="9525" marR="9525" marT="9525" marB="0" anchor="ctr"/>
                </a:tc>
                <a:tc>
                  <a:txBody>
                    <a:bodyPr/>
                    <a:lstStyle/>
                    <a:p>
                      <a:pPr algn="ctr" fontAlgn="ctr"/>
                      <a:r>
                        <a:rPr lang="en-US" altLang="zh-TW" sz="1400" u="none" strike="noStrike">
                          <a:effectLst/>
                        </a:rPr>
                        <a:t>4</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extLst>
                  <a:ext uri="{0D108BD9-81ED-4DB2-BD59-A6C34878D82A}">
                    <a16:rowId xmlns:a16="http://schemas.microsoft.com/office/drawing/2014/main" val="2794517296"/>
                  </a:ext>
                </a:extLst>
              </a:tr>
              <a:tr h="360040">
                <a:tc>
                  <a:txBody>
                    <a:bodyPr/>
                    <a:lstStyle/>
                    <a:p>
                      <a:pPr algn="ctr" fontAlgn="ctr"/>
                      <a:r>
                        <a:rPr lang="en-US" altLang="zh-TW" sz="1400" u="none" strike="noStrike">
                          <a:effectLst/>
                        </a:rPr>
                        <a:t>5</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en-US" altLang="zh-TW" sz="1400" u="none" strike="noStrike">
                          <a:effectLst/>
                        </a:rPr>
                        <a:t>901</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altLang="zh-TW"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dirty="0" smtClean="0">
                          <a:effectLst/>
                        </a:rPr>
                        <a:t>楊○○</a:t>
                      </a:r>
                      <a:endParaRPr lang="zh-TW" altLang="en-US"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男</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sz="1200" b="0" i="0" u="none" strike="noStrike" dirty="0">
                        <a:solidFill>
                          <a:srgbClr val="000000"/>
                        </a:solidFill>
                        <a:effectLst/>
                        <a:latin typeface="Verdana" panose="020B0604030504040204" pitchFamily="34" charset="0"/>
                        <a:ea typeface="新細明體" panose="02020500000000000000" pitchFamily="18" charset="-120"/>
                      </a:endParaRPr>
                    </a:p>
                  </a:txBody>
                  <a:tcPr marL="9525" marR="9525" marT="9525" marB="0" anchor="ctr"/>
                </a:tc>
                <a:tc>
                  <a:txBody>
                    <a:bodyPr/>
                    <a:lstStyle/>
                    <a:p>
                      <a:pPr algn="ctr" fontAlgn="ctr"/>
                      <a:r>
                        <a:rPr lang="en-US" altLang="zh-TW" sz="1400" u="none" strike="noStrike">
                          <a:effectLst/>
                        </a:rPr>
                        <a:t>4</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extLst>
                  <a:ext uri="{0D108BD9-81ED-4DB2-BD59-A6C34878D82A}">
                    <a16:rowId xmlns:a16="http://schemas.microsoft.com/office/drawing/2014/main" val="2092680887"/>
                  </a:ext>
                </a:extLst>
              </a:tr>
              <a:tr h="360040">
                <a:tc>
                  <a:txBody>
                    <a:bodyPr/>
                    <a:lstStyle/>
                    <a:p>
                      <a:pPr algn="ctr" fontAlgn="ctr"/>
                      <a:r>
                        <a:rPr lang="en-US" altLang="zh-TW" sz="1400" u="none" strike="noStrike">
                          <a:effectLst/>
                        </a:rPr>
                        <a:t>6</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en-US" altLang="zh-TW" sz="1400" u="none" strike="noStrike">
                          <a:effectLst/>
                        </a:rPr>
                        <a:t>917</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altLang="zh-TW"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dirty="0" smtClean="0">
                          <a:effectLst/>
                        </a:rPr>
                        <a:t>李○○</a:t>
                      </a:r>
                      <a:endParaRPr lang="zh-TW" altLang="en-US"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男</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endParaRPr lang="en-US" sz="1200" b="0" i="0" u="none" strike="noStrike" dirty="0">
                        <a:solidFill>
                          <a:srgbClr val="000000"/>
                        </a:solidFill>
                        <a:effectLst/>
                        <a:latin typeface="Verdana" panose="020B0604030504040204" pitchFamily="34" charset="0"/>
                        <a:ea typeface="新細明體" panose="02020500000000000000" pitchFamily="18" charset="-120"/>
                      </a:endParaRPr>
                    </a:p>
                  </a:txBody>
                  <a:tcPr marL="9525" marR="9525" marT="9525" marB="0" anchor="ctr"/>
                </a:tc>
                <a:tc>
                  <a:txBody>
                    <a:bodyPr/>
                    <a:lstStyle/>
                    <a:p>
                      <a:pPr algn="ctr" fontAlgn="ctr"/>
                      <a:r>
                        <a:rPr lang="en-US" altLang="zh-TW" sz="1400" u="none" strike="noStrike">
                          <a:effectLst/>
                        </a:rPr>
                        <a:t>4</a:t>
                      </a:r>
                      <a:endParaRPr lang="en-US" altLang="zh-TW"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extLst>
                  <a:ext uri="{0D108BD9-81ED-4DB2-BD59-A6C34878D82A}">
                    <a16:rowId xmlns:a16="http://schemas.microsoft.com/office/drawing/2014/main" val="2389537331"/>
                  </a:ext>
                </a:extLst>
              </a:tr>
              <a:tr h="360040">
                <a:tc>
                  <a:txBody>
                    <a:bodyPr/>
                    <a:lstStyle/>
                    <a:p>
                      <a:pPr algn="ctr" fontAlgn="ctr"/>
                      <a:r>
                        <a:rPr lang="zh-TW" altLang="en-US" sz="1400" u="none" strike="noStrike">
                          <a:effectLst/>
                        </a:rPr>
                        <a:t>　</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　</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　</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　</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400" u="none" strike="noStrike">
                          <a:effectLst/>
                        </a:rPr>
                        <a:t>　</a:t>
                      </a:r>
                      <a:endParaRPr lang="zh-TW" altLang="en-US" sz="14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tc>
                  <a:txBody>
                    <a:bodyPr/>
                    <a:lstStyle/>
                    <a:p>
                      <a:pPr algn="ctr" fontAlgn="ctr"/>
                      <a:r>
                        <a:rPr lang="zh-TW" altLang="en-US" sz="1200" u="none" strike="noStrike">
                          <a:effectLst/>
                        </a:rPr>
                        <a:t>　</a:t>
                      </a:r>
                      <a:endParaRPr lang="zh-TW" altLang="en-US" sz="1200" b="0" i="0" u="none" strike="noStrike">
                        <a:solidFill>
                          <a:srgbClr val="000000"/>
                        </a:solidFill>
                        <a:effectLst/>
                        <a:latin typeface="Verdana" panose="020B0604030504040204" pitchFamily="34" charset="0"/>
                        <a:ea typeface="新細明體" panose="02020500000000000000" pitchFamily="18" charset="-120"/>
                      </a:endParaRPr>
                    </a:p>
                  </a:txBody>
                  <a:tcPr marL="9525" marR="9525" marT="9525" marB="0" anchor="ctr"/>
                </a:tc>
                <a:tc>
                  <a:txBody>
                    <a:bodyPr/>
                    <a:lstStyle/>
                    <a:p>
                      <a:pPr algn="ctr" fontAlgn="ctr"/>
                      <a:r>
                        <a:rPr lang="zh-TW" altLang="en-US" sz="1400" u="none" strike="noStrike" dirty="0">
                          <a:effectLst/>
                        </a:rPr>
                        <a:t>　</a:t>
                      </a:r>
                      <a:endParaRPr lang="zh-TW" altLang="en-US" sz="14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tc>
                <a:extLst>
                  <a:ext uri="{0D108BD9-81ED-4DB2-BD59-A6C34878D82A}">
                    <a16:rowId xmlns:a16="http://schemas.microsoft.com/office/drawing/2014/main" val="3839407687"/>
                  </a:ext>
                </a:extLst>
              </a:tr>
            </a:tbl>
          </a:graphicData>
        </a:graphic>
      </p:graphicFrame>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31752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b="1" dirty="0">
                <a:solidFill>
                  <a:srgbClr val="0000FF"/>
                </a:solidFill>
                <a:latin typeface="微軟正黑體" panose="020B0604030504040204" pitchFamily="34" charset="-120"/>
                <a:ea typeface="微軟正黑體" panose="020B0604030504040204" pitchFamily="34" charset="-120"/>
              </a:rPr>
              <a:t>體育</a:t>
            </a:r>
            <a:r>
              <a:rPr lang="zh-TW" altLang="en-US" b="1" dirty="0" smtClean="0">
                <a:solidFill>
                  <a:srgbClr val="0000FF"/>
                </a:solidFill>
                <a:latin typeface="微軟正黑體" panose="020B0604030504040204" pitchFamily="34" charset="-120"/>
                <a:ea typeface="微軟正黑體" panose="020B0604030504040204" pitchFamily="34" charset="-120"/>
              </a:rPr>
              <a:t>組</a:t>
            </a:r>
            <a:r>
              <a:rPr lang="en-US" altLang="zh-TW" b="1" dirty="0" smtClean="0">
                <a:solidFill>
                  <a:srgbClr val="0000FF"/>
                </a:solidFill>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校慶籌備會</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一籌</a:t>
            </a:r>
            <a:r>
              <a:rPr lang="en-US" altLang="zh-TW" b="1" dirty="0" smtClean="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lstStyle/>
          <a:p>
            <a:r>
              <a:rPr lang="zh-TW" altLang="en-US" dirty="0" smtClean="0">
                <a:latin typeface="微軟正黑體" panose="020B0604030504040204" pitchFamily="34" charset="-120"/>
                <a:ea typeface="微軟正黑體" panose="020B0604030504040204" pitchFamily="34" charset="-120"/>
                <a:hlinkClick r:id="rId2" action="ppaction://hlinkfile"/>
              </a:rPr>
              <a:t>實施計畫</a:t>
            </a:r>
            <a:r>
              <a:rPr lang="zh-TW" altLang="en-US" dirty="0" smtClean="0">
                <a:latin typeface="微軟正黑體" panose="020B0604030504040204" pitchFamily="34" charset="-120"/>
                <a:ea typeface="微軟正黑體" panose="020B0604030504040204" pitchFamily="34" charset="-120"/>
              </a:rPr>
              <a:t>初稿於行政會報附件中詳載。</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請老師自行下載參閱。</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校網</a:t>
            </a:r>
            <a:r>
              <a:rPr lang="en-US" altLang="zh-TW" dirty="0" smtClean="0">
                <a:latin typeface="微軟正黑體" panose="020B0604030504040204" pitchFamily="34" charset="-120"/>
                <a:ea typeface="微軟正黑體" panose="020B0604030504040204" pitchFamily="34" charset="-120"/>
              </a:rPr>
              <a:t>)</a:t>
            </a:r>
          </a:p>
          <a:p>
            <a:r>
              <a:rPr lang="zh-TW" altLang="en-US" dirty="0" smtClean="0">
                <a:latin typeface="微軟正黑體" panose="020B0604030504040204" pitchFamily="34" charset="-120"/>
                <a:ea typeface="微軟正黑體" panose="020B0604030504040204" pitchFamily="34" charset="-120"/>
              </a:rPr>
              <a:t>十一月行政會報，召開二籌。</a:t>
            </a:r>
            <a:endParaRPr lang="zh-TW" altLang="en-US" dirty="0">
              <a:latin typeface="微軟正黑體" panose="020B0604030504040204" pitchFamily="34" charset="-120"/>
              <a:ea typeface="微軟正黑體" panose="020B0604030504040204" pitchFamily="34" charset="-12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8963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sz="5400" b="1" dirty="0" smtClean="0">
                <a:solidFill>
                  <a:srgbClr val="0000FF"/>
                </a:solidFill>
                <a:latin typeface="微軟正黑體" panose="020B0604030504040204" pitchFamily="34" charset="-120"/>
                <a:ea typeface="微軟正黑體" panose="020B0604030504040204" pitchFamily="34" charset="-120"/>
              </a:rPr>
              <a:t>體育組</a:t>
            </a:r>
            <a:endParaRPr lang="zh-TW" altLang="en-US" sz="5400" b="1" dirty="0">
              <a:solidFill>
                <a:srgbClr val="0000FF"/>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normAutofit lnSpcReduction="10000"/>
          </a:bodyPr>
          <a:lstStyle/>
          <a:p>
            <a:r>
              <a:rPr lang="zh-TW" altLang="en-US" dirty="0" smtClean="0">
                <a:latin typeface="微軟正黑體" panose="020B0604030504040204" pitchFamily="34" charset="-120"/>
                <a:ea typeface="微軟正黑體" panose="020B0604030504040204" pitchFamily="34" charset="-120"/>
              </a:rPr>
              <a:t>待辦事項</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107</a:t>
            </a:r>
            <a:r>
              <a:rPr lang="zh-TW" altLang="en-US" dirty="0" smtClean="0">
                <a:latin typeface="微軟正黑體" panose="020B0604030504040204" pitchFamily="34" charset="-120"/>
                <a:ea typeface="微軟正黑體" panose="020B0604030504040204" pitchFamily="34" charset="-120"/>
              </a:rPr>
              <a:t>年</a:t>
            </a:r>
            <a:r>
              <a:rPr lang="en-US" altLang="zh-TW" dirty="0" smtClean="0">
                <a:latin typeface="微軟正黑體" panose="020B0604030504040204" pitchFamily="34" charset="-120"/>
                <a:ea typeface="微軟正黑體" panose="020B0604030504040204" pitchFamily="34" charset="-120"/>
              </a:rPr>
              <a:t>10</a:t>
            </a:r>
            <a:r>
              <a:rPr lang="zh-TW" altLang="en-US" dirty="0" smtClean="0">
                <a:latin typeface="微軟正黑體" panose="020B0604030504040204" pitchFamily="34" charset="-120"/>
                <a:ea typeface="微軟正黑體" panose="020B0604030504040204" pitchFamily="34" charset="-120"/>
              </a:rPr>
              <a:t>月</a:t>
            </a:r>
            <a:r>
              <a:rPr lang="en-US" altLang="zh-TW" dirty="0" smtClean="0">
                <a:latin typeface="微軟正黑體" panose="020B0604030504040204" pitchFamily="34" charset="-120"/>
                <a:ea typeface="微軟正黑體" panose="020B0604030504040204" pitchFamily="34" charset="-120"/>
              </a:rPr>
              <a:t>27</a:t>
            </a:r>
            <a:r>
              <a:rPr lang="zh-TW" altLang="en-US" dirty="0" smtClean="0">
                <a:latin typeface="微軟正黑體" panose="020B0604030504040204" pitchFamily="34" charset="-120"/>
                <a:ea typeface="微軟正黑體" panose="020B0604030504040204" pitchFamily="34" charset="-120"/>
              </a:rPr>
              <a:t>日</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六</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於學校舉辦三對三籃球比賽。</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已開始報名</a:t>
            </a:r>
            <a:r>
              <a:rPr lang="en-US" altLang="zh-TW" dirty="0" smtClean="0">
                <a:latin typeface="微軟正黑體" panose="020B0604030504040204" pitchFamily="34" charset="-120"/>
                <a:ea typeface="微軟正黑體" panose="020B0604030504040204" pitchFamily="34" charset="-120"/>
              </a:rPr>
              <a:t>)</a:t>
            </a:r>
          </a:p>
          <a:p>
            <a:r>
              <a:rPr lang="zh-TW" altLang="en-US" dirty="0" smtClean="0">
                <a:latin typeface="微軟正黑體" panose="020B0604030504040204" pitchFamily="34" charset="-120"/>
                <a:ea typeface="微軟正黑體" panose="020B0604030504040204" pitchFamily="34" charset="-120"/>
              </a:rPr>
              <a:t>七年級跳繩比賽已經開始報名，請各班於</a:t>
            </a:r>
            <a:r>
              <a:rPr lang="en-US" altLang="zh-TW" dirty="0" smtClean="0">
                <a:latin typeface="微軟正黑體" panose="020B0604030504040204" pitchFamily="34" charset="-120"/>
                <a:ea typeface="微軟正黑體" panose="020B0604030504040204" pitchFamily="34" charset="-120"/>
              </a:rPr>
              <a:t>10/9(</a:t>
            </a:r>
            <a:r>
              <a:rPr lang="zh-TW" altLang="en-US" dirty="0" smtClean="0">
                <a:latin typeface="微軟正黑體" panose="020B0604030504040204" pitchFamily="34" charset="-120"/>
                <a:ea typeface="微軟正黑體" panose="020B0604030504040204" pitchFamily="34" charset="-120"/>
              </a:rPr>
              <a:t>二</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前繳交報名表。</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本學期體育器材室小義工，由七年級及部分八年級各班體育股長於體育課前五分鐘在器材室執行管理工作，並於期末時給予服務時數。</a:t>
            </a:r>
            <a:endParaRPr lang="en-US" altLang="zh-TW" dirty="0" smtClean="0">
              <a:latin typeface="微軟正黑體" panose="020B0604030504040204" pitchFamily="34" charset="-120"/>
              <a:ea typeface="微軟正黑體" panose="020B0604030504040204" pitchFamily="34" charset="-120"/>
            </a:endParaRPr>
          </a:p>
          <a:p>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 y="5877272"/>
            <a:ext cx="9124950" cy="980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81642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800" dirty="0" smtClean="0">
                <a:solidFill>
                  <a:srgbClr val="0000FF"/>
                </a:solidFill>
                <a:latin typeface="微軟正黑體" panose="020B0604030504040204" pitchFamily="34" charset="-120"/>
                <a:ea typeface="微軟正黑體" panose="020B0604030504040204" pitchFamily="34" charset="-120"/>
              </a:rPr>
              <a:t>建議事項</a:t>
            </a:r>
            <a:r>
              <a:rPr lang="en-US" altLang="zh-TW" dirty="0" smtClean="0">
                <a:solidFill>
                  <a:srgbClr val="0000FF"/>
                </a:solidFill>
                <a:latin typeface="微軟正黑體" panose="020B0604030504040204" pitchFamily="34" charset="-120"/>
                <a:ea typeface="微軟正黑體" panose="020B0604030504040204" pitchFamily="34" charset="-120"/>
              </a:rPr>
              <a:t>:</a:t>
            </a:r>
            <a:endParaRPr lang="zh-TW" altLang="en-US" dirty="0">
              <a:solidFill>
                <a:srgbClr val="0000FF"/>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628650" y="4221088"/>
            <a:ext cx="7759774" cy="1446550"/>
          </a:xfrm>
          <a:prstGeom prst="rect">
            <a:avLst/>
          </a:prstGeom>
          <a:noFill/>
        </p:spPr>
        <p:txBody>
          <a:bodyPr wrap="square" rtlCol="0">
            <a:spAutoFit/>
          </a:bodyPr>
          <a:lstStyle/>
          <a:p>
            <a:r>
              <a:rPr lang="zh-TW" altLang="en-US" sz="4400" dirty="0" smtClean="0">
                <a:solidFill>
                  <a:srgbClr val="0000FF"/>
                </a:solidFill>
                <a:latin typeface="微軟正黑體" panose="020B0604030504040204" pitchFamily="34" charset="-120"/>
                <a:ea typeface="微軟正黑體" panose="020B0604030504040204" pitchFamily="34" charset="-120"/>
              </a:rPr>
              <a:t>說明</a:t>
            </a:r>
            <a:r>
              <a:rPr lang="en-US" altLang="zh-TW" sz="4400" dirty="0" smtClean="0"/>
              <a:t>:</a:t>
            </a:r>
            <a:r>
              <a:rPr lang="zh-TW" altLang="en-US" sz="3600" dirty="0" smtClean="0"/>
              <a:t>感謝老師提醒，請行政同仁多注意時間及工作完成期限的宣達</a:t>
            </a:r>
            <a:r>
              <a:rPr lang="zh-TW" altLang="en-US" sz="4400" dirty="0" smtClean="0"/>
              <a:t>。</a:t>
            </a:r>
            <a:endParaRPr lang="zh-TW" altLang="en-US" sz="4400" dirty="0"/>
          </a:p>
        </p:txBody>
      </p:sp>
      <p:pic>
        <p:nvPicPr>
          <p:cNvPr id="8" name="圖片 7"/>
          <p:cNvPicPr>
            <a:picLocks noChangeAspect="1"/>
          </p:cNvPicPr>
          <p:nvPr/>
        </p:nvPicPr>
        <p:blipFill>
          <a:blip r:embed="rId2"/>
          <a:stretch>
            <a:fillRect/>
          </a:stretch>
        </p:blipFill>
        <p:spPr>
          <a:xfrm>
            <a:off x="6387925" y="28106"/>
            <a:ext cx="2746276" cy="1697199"/>
          </a:xfrm>
          <a:prstGeom prst="rect">
            <a:avLst/>
          </a:prstGeom>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6" y="5805264"/>
            <a:ext cx="9124950" cy="10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圖片 2"/>
          <p:cNvPicPr>
            <a:picLocks noChangeAspect="1"/>
          </p:cNvPicPr>
          <p:nvPr/>
        </p:nvPicPr>
        <p:blipFill>
          <a:blip r:embed="rId4"/>
          <a:stretch>
            <a:fillRect/>
          </a:stretch>
        </p:blipFill>
        <p:spPr>
          <a:xfrm>
            <a:off x="639556" y="1417638"/>
            <a:ext cx="6984776" cy="2758037"/>
          </a:xfrm>
          <a:prstGeom prst="rect">
            <a:avLst/>
          </a:prstGeom>
        </p:spPr>
      </p:pic>
    </p:spTree>
    <p:extLst>
      <p:ext uri="{BB962C8B-B14F-4D97-AF65-F5344CB8AC3E}">
        <p14:creationId xmlns:p14="http://schemas.microsoft.com/office/powerpoint/2010/main" val="33822188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noGrp="1"/>
          </p:cNvSpPr>
          <p:nvPr>
            <p:ph type="title"/>
          </p:nvPr>
        </p:nvSpPr>
        <p:spPr>
          <a:xfrm>
            <a:off x="400050" y="-171450"/>
            <a:ext cx="8229600" cy="1143000"/>
          </a:xfrm>
        </p:spPr>
        <p:txBody>
          <a:bodyPr/>
          <a:lstStyle/>
          <a:p>
            <a:pPr algn="l"/>
            <a:r>
              <a:rPr lang="zh-TW" altLang="en-US" b="1" dirty="0" smtClean="0">
                <a:solidFill>
                  <a:srgbClr val="0000FF"/>
                </a:solidFill>
                <a:latin typeface="微軟正黑體" panose="020B0604030504040204" pitchFamily="34" charset="-120"/>
                <a:ea typeface="微軟正黑體" panose="020B0604030504040204" pitchFamily="34" charset="-120"/>
              </a:rPr>
              <a:t>衛生組</a:t>
            </a:r>
            <a:r>
              <a:rPr lang="en-US" altLang="zh-TW" b="1" dirty="0" smtClean="0">
                <a:solidFill>
                  <a:srgbClr val="0000FF"/>
                </a:solidFill>
                <a:latin typeface="微軟正黑體" panose="020B0604030504040204" pitchFamily="34" charset="-120"/>
                <a:ea typeface="微軟正黑體" panose="020B0604030504040204" pitchFamily="34" charset="-120"/>
              </a:rPr>
              <a:t>-    </a:t>
            </a:r>
            <a:r>
              <a:rPr lang="zh-TW" altLang="en-US" b="1" dirty="0" smtClean="0">
                <a:solidFill>
                  <a:srgbClr val="0000FF"/>
                </a:solidFill>
                <a:latin typeface="微軟正黑體" panose="020B0604030504040204" pitchFamily="34" charset="-120"/>
                <a:ea typeface="微軟正黑體" panose="020B0604030504040204" pitchFamily="34" charset="-120"/>
              </a:rPr>
              <a:t>校園整潔、環境教育</a:t>
            </a:r>
          </a:p>
        </p:txBody>
      </p:sp>
      <p:sp>
        <p:nvSpPr>
          <p:cNvPr id="2051" name="內容版面配置區 2"/>
          <p:cNvSpPr>
            <a:spLocks noGrp="1"/>
          </p:cNvSpPr>
          <p:nvPr>
            <p:ph idx="1"/>
          </p:nvPr>
        </p:nvSpPr>
        <p:spPr>
          <a:xfrm>
            <a:off x="179388" y="765175"/>
            <a:ext cx="8640762" cy="3311525"/>
          </a:xfrm>
        </p:spPr>
        <p:txBody>
          <a:bodyPr>
            <a:normAutofit fontScale="77500" lnSpcReduction="20000"/>
          </a:bodyPr>
          <a:lstStyle/>
          <a:p>
            <a:pPr>
              <a:defRPr/>
            </a:pPr>
            <a:r>
              <a:rPr lang="en-US" altLang="zh-TW" dirty="0" smtClean="0">
                <a:latin typeface="微軟正黑體" panose="020B0604030504040204" pitchFamily="34" charset="-120"/>
                <a:ea typeface="微軟正黑體" panose="020B0604030504040204" pitchFamily="34" charset="-120"/>
              </a:rPr>
              <a:t>9/17(</a:t>
            </a:r>
            <a:r>
              <a:rPr lang="zh-TW" altLang="en-US" dirty="0" smtClean="0">
                <a:latin typeface="微軟正黑體" panose="020B0604030504040204" pitchFamily="34" charset="-120"/>
                <a:ea typeface="微軟正黑體" panose="020B0604030504040204" pitchFamily="34" charset="-120"/>
              </a:rPr>
              <a:t>一</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開始評整潔分數，每週成績會在下一週五公告於校網及學務處，請各班注意</a:t>
            </a:r>
            <a:r>
              <a:rPr lang="en-US" altLang="zh-TW" dirty="0" smtClean="0">
                <a:latin typeface="微軟正黑體" panose="020B0604030504040204" pitchFamily="34" charset="-120"/>
                <a:ea typeface="微軟正黑體" panose="020B0604030504040204" pitchFamily="34" charset="-120"/>
              </a:rPr>
              <a:t>!</a:t>
            </a:r>
          </a:p>
          <a:p>
            <a:pPr>
              <a:defRPr/>
            </a:pPr>
            <a:r>
              <a:rPr lang="en-US" altLang="zh-TW" dirty="0" smtClean="0">
                <a:latin typeface="微軟正黑體" panose="020B0604030504040204" pitchFamily="34" charset="-120"/>
                <a:ea typeface="微軟正黑體" panose="020B0604030504040204" pitchFamily="34" charset="-120"/>
              </a:rPr>
              <a:t>10/17(</a:t>
            </a:r>
            <a:r>
              <a:rPr lang="zh-TW" altLang="en-US" dirty="0" smtClean="0">
                <a:latin typeface="微軟正黑體" panose="020B0604030504040204" pitchFamily="34" charset="-120"/>
                <a:ea typeface="微軟正黑體" panose="020B0604030504040204" pitchFamily="34" charset="-120"/>
              </a:rPr>
              <a:t>三</a:t>
            </a:r>
            <a:r>
              <a:rPr lang="en-US" altLang="zh-TW" dirty="0" smtClean="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段考完下午，七</a:t>
            </a:r>
            <a:r>
              <a:rPr lang="zh-TW" altLang="en-US" dirty="0" smtClean="0">
                <a:latin typeface="微軟正黑體" panose="020B0604030504040204" pitchFamily="34" charset="-120"/>
                <a:ea typeface="微軟正黑體" panose="020B0604030504040204" pitchFamily="34" charset="-120"/>
              </a:rPr>
              <a:t>年級原定第六節環境</a:t>
            </a:r>
            <a:r>
              <a:rPr lang="zh-TW" altLang="en-US" dirty="0">
                <a:latin typeface="微軟正黑體" panose="020B0604030504040204" pitchFamily="34" charset="-120"/>
                <a:ea typeface="微軟正黑體" panose="020B0604030504040204" pitchFamily="34" charset="-120"/>
              </a:rPr>
              <a:t>教育影片宣導</a:t>
            </a:r>
            <a:r>
              <a:rPr lang="zh-TW" altLang="en-US" dirty="0" smtClean="0">
                <a:latin typeface="微軟正黑體" panose="020B0604030504040204" pitchFamily="34" charset="-120"/>
                <a:ea typeface="微軟正黑體" panose="020B0604030504040204" pitchFamily="34" charset="-120"/>
              </a:rPr>
              <a:t>，改成</a:t>
            </a:r>
            <a:r>
              <a:rPr lang="zh-TW" altLang="en-US" dirty="0" smtClean="0">
                <a:solidFill>
                  <a:srgbClr val="FF0000"/>
                </a:solidFill>
                <a:latin typeface="微軟正黑體" panose="020B0604030504040204" pitchFamily="34" charset="-120"/>
                <a:ea typeface="微軟正黑體" panose="020B0604030504040204" pitchFamily="34" charset="-120"/>
              </a:rPr>
              <a:t>健康檢查說明會。</a:t>
            </a:r>
            <a:endParaRPr lang="en-US" altLang="zh-TW" dirty="0" smtClean="0">
              <a:solidFill>
                <a:srgbClr val="FF0000"/>
              </a:solidFill>
              <a:latin typeface="微軟正黑體" panose="020B0604030504040204" pitchFamily="34" charset="-120"/>
              <a:ea typeface="微軟正黑體" panose="020B0604030504040204" pitchFamily="34" charset="-120"/>
            </a:endParaRPr>
          </a:p>
          <a:p>
            <a:pPr>
              <a:defRPr/>
            </a:pPr>
            <a:endParaRPr lang="zh-TW" altLang="en-US" b="1" dirty="0">
              <a:latin typeface="標楷體" panose="03000509000000000000" pitchFamily="65" charset="-120"/>
              <a:ea typeface="標楷體" panose="03000509000000000000" pitchFamily="65" charset="-120"/>
            </a:endParaRPr>
          </a:p>
          <a:p>
            <a:pPr>
              <a:defRPr/>
            </a:pPr>
            <a:endParaRPr lang="en-US" altLang="zh-TW" b="1" dirty="0" smtClean="0">
              <a:latin typeface="+mj-ea"/>
              <a:ea typeface="+mj-ea"/>
            </a:endParaRPr>
          </a:p>
          <a:p>
            <a:pPr>
              <a:defRPr/>
            </a:pPr>
            <a:endParaRPr lang="en-US" altLang="zh-TW" b="1" dirty="0" smtClean="0">
              <a:latin typeface="+mj-ea"/>
              <a:ea typeface="+mj-ea"/>
            </a:endParaRPr>
          </a:p>
          <a:p>
            <a:pPr>
              <a:defRPr/>
            </a:pPr>
            <a:r>
              <a:rPr lang="en-US" altLang="zh-TW" dirty="0" smtClean="0">
                <a:solidFill>
                  <a:srgbClr val="000000"/>
                </a:solidFill>
                <a:latin typeface="微軟正黑體" panose="020B0604030504040204" pitchFamily="34" charset="-120"/>
                <a:ea typeface="微軟正黑體" panose="020B0604030504040204" pitchFamily="34" charset="-120"/>
              </a:rPr>
              <a:t>10/9(</a:t>
            </a:r>
            <a:r>
              <a:rPr lang="zh-TW" altLang="en-US" dirty="0" smtClean="0">
                <a:solidFill>
                  <a:srgbClr val="000000"/>
                </a:solidFill>
                <a:latin typeface="微軟正黑體" panose="020B0604030504040204" pitchFamily="34" charset="-120"/>
                <a:ea typeface="微軟正黑體" panose="020B0604030504040204" pitchFamily="34" charset="-120"/>
              </a:rPr>
              <a:t>二</a:t>
            </a:r>
            <a:r>
              <a:rPr lang="en-US" altLang="zh-TW" dirty="0" smtClean="0">
                <a:solidFill>
                  <a:srgbClr val="000000"/>
                </a:solidFill>
                <a:latin typeface="微軟正黑體" panose="020B0604030504040204" pitchFamily="34" charset="-120"/>
                <a:ea typeface="微軟正黑體" panose="020B0604030504040204" pitchFamily="34" charset="-120"/>
              </a:rPr>
              <a:t>)</a:t>
            </a:r>
            <a:r>
              <a:rPr lang="zh-TW" altLang="en-US" dirty="0" smtClean="0">
                <a:solidFill>
                  <a:srgbClr val="000000"/>
                </a:solidFill>
                <a:latin typeface="微軟正黑體" panose="020B0604030504040204" pitchFamily="34" charset="-120"/>
                <a:ea typeface="微軟正黑體" panose="020B0604030504040204" pitchFamily="34" charset="-120"/>
              </a:rPr>
              <a:t>早上</a:t>
            </a:r>
            <a:r>
              <a:rPr lang="en-US" altLang="zh-TW" dirty="0" smtClean="0">
                <a:solidFill>
                  <a:srgbClr val="000000"/>
                </a:solidFill>
                <a:latin typeface="微軟正黑體" panose="020B0604030504040204" pitchFamily="34" charset="-120"/>
                <a:ea typeface="微軟正黑體" panose="020B0604030504040204" pitchFamily="34" charset="-120"/>
              </a:rPr>
              <a:t>6:00</a:t>
            </a:r>
            <a:r>
              <a:rPr lang="zh-TW" altLang="en-US" dirty="0" smtClean="0">
                <a:solidFill>
                  <a:srgbClr val="000000"/>
                </a:solidFill>
                <a:latin typeface="微軟正黑體" panose="020B0604030504040204" pitchFamily="34" charset="-120"/>
                <a:ea typeface="微軟正黑體" panose="020B0604030504040204" pitchFamily="34" charset="-120"/>
              </a:rPr>
              <a:t>至中央餐廚廠商久翔公司進行監廚，煩請七導陳瑜珊及周慧美老師協助監廚。</a:t>
            </a:r>
            <a:endParaRPr lang="en-US" altLang="zh-TW" dirty="0" smtClean="0">
              <a:solidFill>
                <a:srgbClr val="000000"/>
              </a:solidFill>
              <a:latin typeface="微軟正黑體" panose="020B0604030504040204" pitchFamily="34" charset="-120"/>
              <a:ea typeface="微軟正黑體" panose="020B0604030504040204" pitchFamily="34" charset="-120"/>
            </a:endParaRPr>
          </a:p>
          <a:p>
            <a:pPr>
              <a:defRPr/>
            </a:pPr>
            <a:endParaRPr lang="en-US" altLang="zh-TW" b="1" dirty="0" smtClean="0">
              <a:solidFill>
                <a:srgbClr val="000000"/>
              </a:solidFill>
              <a:latin typeface="標楷體" panose="03000509000000000000" pitchFamily="65" charset="-120"/>
              <a:ea typeface="標楷體" panose="03000509000000000000" pitchFamily="65" charset="-120"/>
            </a:endParaRPr>
          </a:p>
          <a:p>
            <a:pPr>
              <a:defRPr/>
            </a:pPr>
            <a:endParaRPr lang="en-US" altLang="zh-TW" b="1" dirty="0" smtClean="0">
              <a:latin typeface="+mj-ea"/>
              <a:ea typeface="+mj-ea"/>
            </a:endParaRPr>
          </a:p>
          <a:p>
            <a:pPr>
              <a:defRPr/>
            </a:pPr>
            <a:endParaRPr lang="en-US" altLang="zh-TW" b="1" dirty="0" smtClean="0">
              <a:latin typeface="+mj-ea"/>
              <a:ea typeface="+mj-ea"/>
            </a:endParaRPr>
          </a:p>
          <a:p>
            <a:pPr>
              <a:defRPr/>
            </a:pPr>
            <a:endParaRPr lang="zh-TW" altLang="en-US" dirty="0" smtClean="0"/>
          </a:p>
        </p:txBody>
      </p:sp>
      <p:sp>
        <p:nvSpPr>
          <p:cNvPr id="4" name="矩形 3"/>
          <p:cNvSpPr/>
          <p:nvPr/>
        </p:nvSpPr>
        <p:spPr>
          <a:xfrm>
            <a:off x="539552" y="1558924"/>
            <a:ext cx="4572000" cy="1724025"/>
          </a:xfrm>
          <a:prstGeom prst="rect">
            <a:avLst/>
          </a:prstGeom>
        </p:spPr>
        <p:txBody>
          <a:bodyPr>
            <a:spAutoFit/>
          </a:bodyPr>
          <a:lstStyle/>
          <a:p>
            <a:pPr eaLnBrk="1" hangingPunct="1">
              <a:defRPr/>
            </a:pPr>
            <a:endParaRPr kumimoji="0" lang="en-US" altLang="zh-TW" sz="4400" dirty="0">
              <a:solidFill>
                <a:prstClr val="black"/>
              </a:solidFill>
              <a:latin typeface="Calibri"/>
              <a:cs typeface="+mj-cs"/>
            </a:endParaRPr>
          </a:p>
          <a:p>
            <a:pPr eaLnBrk="1" hangingPunct="1">
              <a:defRPr/>
            </a:pPr>
            <a:r>
              <a:rPr kumimoji="0" lang="zh-TW" altLang="en-US" sz="4400" b="1" dirty="0" smtClean="0">
                <a:solidFill>
                  <a:srgbClr val="0000FF"/>
                </a:solidFill>
                <a:latin typeface="微軟正黑體" panose="020B0604030504040204" pitchFamily="34" charset="-120"/>
                <a:ea typeface="微軟正黑體" panose="020B0604030504040204" pitchFamily="34" charset="-120"/>
                <a:cs typeface="+mj-cs"/>
              </a:rPr>
              <a:t>中央</a:t>
            </a:r>
            <a:r>
              <a:rPr kumimoji="0" lang="zh-TW" altLang="en-US" sz="4400" b="1" dirty="0">
                <a:solidFill>
                  <a:srgbClr val="0000FF"/>
                </a:solidFill>
                <a:latin typeface="微軟正黑體" panose="020B0604030504040204" pitchFamily="34" charset="-120"/>
                <a:ea typeface="微軟正黑體" panose="020B0604030504040204" pitchFamily="34" charset="-120"/>
                <a:cs typeface="+mj-cs"/>
              </a:rPr>
              <a:t>餐廚</a:t>
            </a:r>
            <a:r>
              <a:rPr kumimoji="0" lang="en-US" altLang="zh-TW" sz="4400" b="1" dirty="0">
                <a:solidFill>
                  <a:prstClr val="black"/>
                </a:solidFill>
                <a:latin typeface="Calibri"/>
                <a:cs typeface="+mj-cs"/>
              </a:rPr>
              <a:t/>
            </a:r>
            <a:br>
              <a:rPr kumimoji="0" lang="en-US" altLang="zh-TW" sz="4400" b="1" dirty="0">
                <a:solidFill>
                  <a:prstClr val="black"/>
                </a:solidFill>
                <a:latin typeface="Calibri"/>
                <a:cs typeface="+mj-cs"/>
              </a:rPr>
            </a:br>
            <a:endParaRPr lang="zh-TW" alt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0195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title"/>
          </p:nvPr>
        </p:nvSpPr>
        <p:spPr>
          <a:xfrm>
            <a:off x="827088" y="620713"/>
            <a:ext cx="7715250" cy="528637"/>
          </a:xfrm>
        </p:spPr>
        <p:txBody>
          <a:bodyPr>
            <a:normAutofit fontScale="90000"/>
          </a:bodyPr>
          <a:lstStyle/>
          <a:p>
            <a:pPr algn="l"/>
            <a:r>
              <a:rPr lang="zh-TW" altLang="en-US" b="1" dirty="0" smtClean="0">
                <a:solidFill>
                  <a:srgbClr val="0000FF"/>
                </a:solidFill>
                <a:latin typeface="微軟正黑體" panose="020B0604030504040204" pitchFamily="34" charset="-120"/>
                <a:ea typeface="微軟正黑體" panose="020B0604030504040204" pitchFamily="34" charset="-120"/>
              </a:rPr>
              <a:t>健康促進</a:t>
            </a:r>
            <a:r>
              <a:rPr lang="en-US" altLang="zh-TW" b="1" dirty="0" smtClean="0"/>
              <a:t/>
            </a:r>
            <a:br>
              <a:rPr lang="en-US" altLang="zh-TW" b="1" dirty="0" smtClean="0"/>
            </a:br>
            <a:endParaRPr lang="zh-TW" altLang="en-US" dirty="0" smtClean="0"/>
          </a:p>
        </p:txBody>
      </p:sp>
      <p:sp>
        <p:nvSpPr>
          <p:cNvPr id="5123" name="內容版面配置區 2"/>
          <p:cNvSpPr>
            <a:spLocks noGrp="1"/>
          </p:cNvSpPr>
          <p:nvPr>
            <p:ph idx="1"/>
          </p:nvPr>
        </p:nvSpPr>
        <p:spPr>
          <a:xfrm>
            <a:off x="107950" y="884238"/>
            <a:ext cx="9144000" cy="3408362"/>
          </a:xfrm>
        </p:spPr>
        <p:txBody>
          <a:bodyPr/>
          <a:lstStyle/>
          <a:p>
            <a:pPr marL="0" indent="0">
              <a:buFont typeface="Arial" panose="020B0604020202020204" pitchFamily="34" charset="0"/>
              <a:buNone/>
              <a:defRPr/>
            </a:pPr>
            <a:r>
              <a:rPr lang="zh-TW" altLang="en-US" dirty="0" smtClean="0">
                <a:latin typeface="微軟正黑體" panose="020B0604030504040204" pitchFamily="34" charset="-120"/>
                <a:ea typeface="微軟正黑體" panose="020B0604030504040204" pitchFamily="34" charset="-120"/>
              </a:rPr>
              <a:t>已完成</a:t>
            </a:r>
            <a:r>
              <a:rPr lang="en-US" altLang="zh-TW" dirty="0" smtClean="0">
                <a:latin typeface="微軟正黑體" panose="020B0604030504040204" pitchFamily="34" charset="-120"/>
                <a:ea typeface="微軟正黑體" panose="020B0604030504040204" pitchFamily="34" charset="-120"/>
              </a:rPr>
              <a:t>:</a:t>
            </a:r>
          </a:p>
          <a:p>
            <a:pPr>
              <a:defRPr/>
            </a:pPr>
            <a:r>
              <a:rPr lang="en-US" altLang="zh-TW" dirty="0" smtClean="0">
                <a:latin typeface="微軟正黑體" panose="020B0604030504040204" pitchFamily="34" charset="-120"/>
                <a:ea typeface="微軟正黑體" panose="020B0604030504040204" pitchFamily="34" charset="-120"/>
              </a:rPr>
              <a:t>9/12(</a:t>
            </a:r>
            <a:r>
              <a:rPr lang="zh-TW" altLang="en-US" dirty="0" smtClean="0">
                <a:latin typeface="微軟正黑體" panose="020B0604030504040204" pitchFamily="34" charset="-120"/>
                <a:ea typeface="微軟正黑體" panose="020B0604030504040204" pitchFamily="34" charset="-120"/>
              </a:rPr>
              <a:t>三</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健體領域學生特殊疾病史說明會</a:t>
            </a:r>
            <a:endParaRPr lang="en-US" altLang="zh-TW" dirty="0" smtClean="0">
              <a:latin typeface="微軟正黑體" panose="020B0604030504040204" pitchFamily="34" charset="-120"/>
              <a:ea typeface="微軟正黑體" panose="020B0604030504040204" pitchFamily="34" charset="-120"/>
            </a:endParaRPr>
          </a:p>
          <a:p>
            <a:pPr>
              <a:defRPr/>
            </a:pPr>
            <a:r>
              <a:rPr lang="en-US" altLang="zh-TW" dirty="0" smtClean="0">
                <a:latin typeface="微軟正黑體" panose="020B0604030504040204" pitchFamily="34" charset="-120"/>
                <a:ea typeface="微軟正黑體" panose="020B0604030504040204" pitchFamily="34" charset="-120"/>
              </a:rPr>
              <a:t>9/21(</a:t>
            </a:r>
            <a:r>
              <a:rPr lang="zh-TW" altLang="en-US" dirty="0" smtClean="0">
                <a:latin typeface="微軟正黑體" panose="020B0604030504040204" pitchFamily="34" charset="-120"/>
                <a:ea typeface="微軟正黑體" panose="020B0604030504040204" pitchFamily="34" charset="-120"/>
              </a:rPr>
              <a:t>五</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七八年級健康自主管理宣導暨</a:t>
            </a:r>
            <a:r>
              <a:rPr lang="en-US" altLang="zh-TW" dirty="0" smtClean="0">
                <a:latin typeface="微軟正黑體" panose="020B0604030504040204" pitchFamily="34" charset="-120"/>
                <a:ea typeface="微軟正黑體" panose="020B0604030504040204" pitchFamily="34" charset="-120"/>
              </a:rPr>
              <a:t>85210</a:t>
            </a:r>
            <a:r>
              <a:rPr lang="zh-TW" altLang="en-US" dirty="0" smtClean="0">
                <a:latin typeface="微軟正黑體" panose="020B0604030504040204" pitchFamily="34" charset="-120"/>
                <a:ea typeface="微軟正黑體" panose="020B0604030504040204" pitchFamily="34" charset="-120"/>
              </a:rPr>
              <a:t>頒獎</a:t>
            </a:r>
            <a:r>
              <a:rPr lang="en-US" altLang="zh-TW" dirty="0">
                <a:latin typeface="微軟正黑體" panose="020B0604030504040204" pitchFamily="34" charset="-120"/>
                <a:ea typeface="微軟正黑體" panose="020B0604030504040204" pitchFamily="34" charset="-120"/>
              </a:rPr>
              <a:t>&amp;</a:t>
            </a:r>
            <a:r>
              <a:rPr lang="zh-TW" altLang="en-US" dirty="0" smtClean="0">
                <a:latin typeface="微軟正黑體" panose="020B0604030504040204" pitchFamily="34" charset="-120"/>
                <a:ea typeface="微軟正黑體" panose="020B0604030504040204" pitchFamily="34" charset="-120"/>
              </a:rPr>
              <a:t>全校導師健康促進會議。</a:t>
            </a:r>
            <a:endParaRPr lang="en-US" altLang="zh-TW" dirty="0" smtClean="0">
              <a:latin typeface="微軟正黑體" panose="020B0604030504040204" pitchFamily="34" charset="-120"/>
              <a:ea typeface="微軟正黑體" panose="020B0604030504040204" pitchFamily="34" charset="-120"/>
            </a:endParaRPr>
          </a:p>
          <a:p>
            <a:pPr>
              <a:defRPr/>
            </a:pPr>
            <a:r>
              <a:rPr lang="en-US" altLang="zh-TW" dirty="0" smtClean="0">
                <a:latin typeface="微軟正黑體" panose="020B0604030504040204" pitchFamily="34" charset="-120"/>
                <a:ea typeface="微軟正黑體" panose="020B0604030504040204" pitchFamily="34" charset="-120"/>
              </a:rPr>
              <a:t>9/17-10/11</a:t>
            </a:r>
            <a:r>
              <a:rPr lang="zh-TW" altLang="en-US" dirty="0" smtClean="0">
                <a:latin typeface="微軟正黑體" panose="020B0604030504040204" pitchFamily="34" charset="-120"/>
                <a:ea typeface="微軟正黑體" panose="020B0604030504040204" pitchFamily="34" charset="-120"/>
              </a:rPr>
              <a:t>測量身高體重及健康促進議題宣導。</a:t>
            </a:r>
            <a:endParaRPr lang="en-US" altLang="zh-TW" dirty="0" smtClean="0">
              <a:latin typeface="微軟正黑體" panose="020B0604030504040204" pitchFamily="34" charset="-120"/>
              <a:ea typeface="微軟正黑體" panose="020B0604030504040204" pitchFamily="34" charset="-120"/>
            </a:endParaRPr>
          </a:p>
          <a:p>
            <a:pPr>
              <a:defRPr/>
            </a:pPr>
            <a:r>
              <a:rPr lang="en-US" altLang="zh-TW" dirty="0" smtClean="0">
                <a:latin typeface="微軟正黑體" panose="020B0604030504040204" pitchFamily="34" charset="-120"/>
                <a:ea typeface="微軟正黑體" panose="020B0604030504040204" pitchFamily="34" charset="-120"/>
              </a:rPr>
              <a:t>10/30(</a:t>
            </a:r>
            <a:r>
              <a:rPr lang="zh-TW" altLang="en-US" dirty="0" smtClean="0">
                <a:latin typeface="微軟正黑體" panose="020B0604030504040204" pitchFamily="34" charset="-120"/>
                <a:ea typeface="微軟正黑體" panose="020B0604030504040204" pitchFamily="34" charset="-120"/>
              </a:rPr>
              <a:t>二</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七年級健康檢查 </a:t>
            </a:r>
            <a:endParaRPr lang="en-US" altLang="zh-TW" dirty="0" smtClean="0">
              <a:latin typeface="微軟正黑體" panose="020B0604030504040204" pitchFamily="34" charset="-120"/>
              <a:ea typeface="微軟正黑體" panose="020B0604030504040204" pitchFamily="34"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zh-TW" altLang="en-US" dirty="0" smtClean="0"/>
          </a:p>
        </p:txBody>
      </p:sp>
      <p:pic>
        <p:nvPicPr>
          <p:cNvPr id="4100" name="圖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652963"/>
            <a:ext cx="28448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圖片 2"/>
          <p:cNvPicPr>
            <a:picLocks noChangeAspect="1"/>
          </p:cNvPicPr>
          <p:nvPr/>
        </p:nvPicPr>
        <p:blipFill>
          <a:blip r:embed="rId3">
            <a:extLst>
              <a:ext uri="{28A0092B-C50C-407E-A947-70E740481C1C}">
                <a14:useLocalDpi xmlns:a14="http://schemas.microsoft.com/office/drawing/2010/main" val="0"/>
              </a:ext>
            </a:extLst>
          </a:blip>
          <a:srcRect t="22746" b="9880"/>
          <a:stretch>
            <a:fillRect/>
          </a:stretch>
        </p:blipFill>
        <p:spPr bwMode="auto">
          <a:xfrm>
            <a:off x="3276600" y="4737100"/>
            <a:ext cx="1924050"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圖片 4"/>
          <p:cNvPicPr>
            <a:picLocks noChangeAspect="1"/>
          </p:cNvPicPr>
          <p:nvPr/>
        </p:nvPicPr>
        <p:blipFill>
          <a:blip r:embed="rId4">
            <a:extLst>
              <a:ext uri="{28A0092B-C50C-407E-A947-70E740481C1C}">
                <a14:useLocalDpi xmlns:a14="http://schemas.microsoft.com/office/drawing/2010/main" val="0"/>
              </a:ext>
            </a:extLst>
          </a:blip>
          <a:srcRect t="20589" b="17046"/>
          <a:stretch>
            <a:fillRect/>
          </a:stretch>
        </p:blipFill>
        <p:spPr bwMode="auto">
          <a:xfrm>
            <a:off x="5548313" y="3695700"/>
            <a:ext cx="3078162"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圖片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34038" y="5157788"/>
            <a:ext cx="2908300" cy="16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0952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800" dirty="0" smtClean="0">
                <a:solidFill>
                  <a:srgbClr val="0000FF"/>
                </a:solidFill>
                <a:latin typeface="微軟正黑體" panose="020B0604030504040204" pitchFamily="34" charset="-120"/>
                <a:ea typeface="微軟正黑體" panose="020B0604030504040204" pitchFamily="34" charset="-120"/>
              </a:rPr>
              <a:t>建議事項</a:t>
            </a:r>
            <a:r>
              <a:rPr lang="en-US" altLang="zh-TW" dirty="0" smtClean="0">
                <a:solidFill>
                  <a:srgbClr val="0000FF"/>
                </a:solidFill>
                <a:latin typeface="微軟正黑體" panose="020B0604030504040204" pitchFamily="34" charset="-120"/>
                <a:ea typeface="微軟正黑體" panose="020B0604030504040204" pitchFamily="34" charset="-120"/>
              </a:rPr>
              <a:t>:</a:t>
            </a:r>
            <a:endParaRPr lang="zh-TW" altLang="en-US" dirty="0">
              <a:solidFill>
                <a:srgbClr val="0000FF"/>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628650" y="4221088"/>
            <a:ext cx="7759774" cy="1446550"/>
          </a:xfrm>
          <a:prstGeom prst="rect">
            <a:avLst/>
          </a:prstGeom>
          <a:noFill/>
        </p:spPr>
        <p:txBody>
          <a:bodyPr wrap="square" rtlCol="0">
            <a:spAutoFit/>
          </a:bodyPr>
          <a:lstStyle/>
          <a:p>
            <a:r>
              <a:rPr lang="zh-TW" altLang="en-US" sz="4400" dirty="0" smtClean="0">
                <a:solidFill>
                  <a:srgbClr val="0000FF"/>
                </a:solidFill>
                <a:latin typeface="微軟正黑體" panose="020B0604030504040204" pitchFamily="34" charset="-120"/>
                <a:ea typeface="微軟正黑體" panose="020B0604030504040204" pitchFamily="34" charset="-120"/>
              </a:rPr>
              <a:t>說明</a:t>
            </a:r>
            <a:r>
              <a:rPr lang="en-US" altLang="zh-TW" sz="4400" dirty="0" smtClean="0"/>
              <a:t>:</a:t>
            </a:r>
            <a:r>
              <a:rPr lang="zh-TW" altLang="en-US" sz="4400" smtClean="0"/>
              <a:t>會利用時間宣導並請各班導師也能多提醒同學。</a:t>
            </a:r>
            <a:endParaRPr lang="zh-TW" altLang="en-US" sz="4400" dirty="0"/>
          </a:p>
        </p:txBody>
      </p:sp>
      <p:pic>
        <p:nvPicPr>
          <p:cNvPr id="8" name="圖片 7"/>
          <p:cNvPicPr>
            <a:picLocks noChangeAspect="1"/>
          </p:cNvPicPr>
          <p:nvPr/>
        </p:nvPicPr>
        <p:blipFill>
          <a:blip r:embed="rId2"/>
          <a:stretch>
            <a:fillRect/>
          </a:stretch>
        </p:blipFill>
        <p:spPr>
          <a:xfrm>
            <a:off x="6387925" y="28106"/>
            <a:ext cx="2746276" cy="1697199"/>
          </a:xfrm>
          <a:prstGeom prst="rect">
            <a:avLst/>
          </a:prstGeom>
        </p:spPr>
      </p:pic>
      <p:pic>
        <p:nvPicPr>
          <p:cNvPr id="6" name="內容版面配置區 5"/>
          <p:cNvPicPr>
            <a:picLocks noGrp="1" noChangeAspect="1"/>
          </p:cNvPicPr>
          <p:nvPr>
            <p:ph idx="1"/>
          </p:nvPr>
        </p:nvPicPr>
        <p:blipFill>
          <a:blip r:embed="rId3"/>
          <a:stretch>
            <a:fillRect/>
          </a:stretch>
        </p:blipFill>
        <p:spPr>
          <a:xfrm>
            <a:off x="755576" y="1600201"/>
            <a:ext cx="7560840" cy="2260848"/>
          </a:xfrm>
          <a:prstGeom prst="rect">
            <a:avLst/>
          </a:prstGeom>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46" y="5805264"/>
            <a:ext cx="9124950" cy="10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6481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800" dirty="0" smtClean="0">
                <a:solidFill>
                  <a:srgbClr val="0000FF"/>
                </a:solidFill>
                <a:latin typeface="微軟正黑體" panose="020B0604030504040204" pitchFamily="34" charset="-120"/>
                <a:ea typeface="微軟正黑體" panose="020B0604030504040204" pitchFamily="34" charset="-120"/>
              </a:rPr>
              <a:t>宣導</a:t>
            </a:r>
            <a:r>
              <a:rPr lang="zh-TW" altLang="en-US" sz="4800" dirty="0" smtClean="0">
                <a:solidFill>
                  <a:srgbClr val="0000FF"/>
                </a:solidFill>
                <a:latin typeface="微軟正黑體" panose="020B0604030504040204" pitchFamily="34" charset="-120"/>
                <a:ea typeface="微軟正黑體" panose="020B0604030504040204" pitchFamily="34" charset="-120"/>
              </a:rPr>
              <a:t>事項</a:t>
            </a:r>
            <a:r>
              <a:rPr lang="en-US" altLang="zh-TW" dirty="0" smtClean="0">
                <a:solidFill>
                  <a:srgbClr val="0000FF"/>
                </a:solidFill>
                <a:latin typeface="微軟正黑體" panose="020B0604030504040204" pitchFamily="34" charset="-120"/>
                <a:ea typeface="微軟正黑體" panose="020B0604030504040204" pitchFamily="34" charset="-120"/>
              </a:rPr>
              <a:t>:</a:t>
            </a:r>
            <a:endParaRPr lang="zh-TW" altLang="en-US" dirty="0">
              <a:solidFill>
                <a:srgbClr val="0000FF"/>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454414" y="1595459"/>
            <a:ext cx="7759774" cy="2123658"/>
          </a:xfrm>
          <a:prstGeom prst="rect">
            <a:avLst/>
          </a:prstGeom>
          <a:noFill/>
        </p:spPr>
        <p:txBody>
          <a:bodyPr wrap="square" rtlCol="0">
            <a:spAutoFit/>
          </a:bodyPr>
          <a:lstStyle/>
          <a:p>
            <a:r>
              <a:rPr lang="zh-TW" altLang="en-US" sz="4400" dirty="0" smtClean="0">
                <a:solidFill>
                  <a:srgbClr val="0000FF"/>
                </a:solidFill>
                <a:latin typeface="微軟正黑體" panose="020B0604030504040204" pitchFamily="34" charset="-120"/>
                <a:ea typeface="微軟正黑體" panose="020B0604030504040204" pitchFamily="34" charset="-120"/>
              </a:rPr>
              <a:t>請各班導師注意同學間是否有霸凌情事</a:t>
            </a:r>
            <a:r>
              <a:rPr lang="en-US" altLang="zh-TW" sz="4400" dirty="0" smtClean="0">
                <a:solidFill>
                  <a:srgbClr val="0000FF"/>
                </a:solidFill>
                <a:latin typeface="微軟正黑體" panose="020B0604030504040204" pitchFamily="34" charset="-120"/>
                <a:ea typeface="微軟正黑體" panose="020B0604030504040204" pitchFamily="34" charset="-120"/>
              </a:rPr>
              <a:t>(</a:t>
            </a:r>
            <a:r>
              <a:rPr lang="zh-TW" altLang="en-US" sz="4400" dirty="0" smtClean="0">
                <a:solidFill>
                  <a:srgbClr val="0000FF"/>
                </a:solidFill>
                <a:latin typeface="微軟正黑體" panose="020B0604030504040204" pitchFamily="34" charset="-120"/>
                <a:ea typeface="微軟正黑體" panose="020B0604030504040204" pitchFamily="34" charset="-120"/>
              </a:rPr>
              <a:t>人際或網路</a:t>
            </a:r>
            <a:r>
              <a:rPr lang="en-US" altLang="zh-TW" sz="4400" dirty="0" smtClean="0">
                <a:solidFill>
                  <a:srgbClr val="0000FF"/>
                </a:solidFill>
                <a:latin typeface="微軟正黑體" panose="020B0604030504040204" pitchFamily="34" charset="-120"/>
                <a:ea typeface="微軟正黑體" panose="020B0604030504040204" pitchFamily="34" charset="-120"/>
              </a:rPr>
              <a:t>)</a:t>
            </a:r>
            <a:r>
              <a:rPr lang="zh-TW" altLang="en-US" sz="4400" dirty="0" smtClean="0">
                <a:solidFill>
                  <a:srgbClr val="0000FF"/>
                </a:solidFill>
                <a:latin typeface="微軟正黑體" panose="020B0604030504040204" pitchFamily="34" charset="-120"/>
                <a:ea typeface="微軟正黑體" panose="020B0604030504040204" pitchFamily="34" charset="-120"/>
              </a:rPr>
              <a:t>，防微杜漸。</a:t>
            </a:r>
            <a:endParaRPr lang="zh-TW" altLang="en-US" sz="4400" dirty="0"/>
          </a:p>
        </p:txBody>
      </p:sp>
      <p:pic>
        <p:nvPicPr>
          <p:cNvPr id="8" name="圖片 7"/>
          <p:cNvPicPr>
            <a:picLocks noChangeAspect="1"/>
          </p:cNvPicPr>
          <p:nvPr/>
        </p:nvPicPr>
        <p:blipFill>
          <a:blip r:embed="rId2"/>
          <a:stretch>
            <a:fillRect/>
          </a:stretch>
        </p:blipFill>
        <p:spPr>
          <a:xfrm>
            <a:off x="6387925" y="28106"/>
            <a:ext cx="2746276" cy="1697199"/>
          </a:xfrm>
          <a:prstGeom prst="rect">
            <a:avLst/>
          </a:prstGeom>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1" y="5805264"/>
            <a:ext cx="9124950" cy="10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7570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標題 1"/>
          <p:cNvSpPr txBox="1">
            <a:spLocks/>
          </p:cNvSpPr>
          <p:nvPr/>
        </p:nvSpPr>
        <p:spPr>
          <a:xfrm>
            <a:off x="467543" y="3806039"/>
            <a:ext cx="4212431"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8800" dirty="0" smtClean="0">
                <a:latin typeface="文鼎俏黑體U" pitchFamily="82" charset="-120"/>
                <a:ea typeface="文鼎俏黑體U" pitchFamily="82" charset="-120"/>
              </a:rPr>
              <a:t>訓育組</a:t>
            </a:r>
          </a:p>
        </p:txBody>
      </p:sp>
    </p:spTree>
    <p:extLst>
      <p:ext uri="{BB962C8B-B14F-4D97-AF65-F5344CB8AC3E}">
        <p14:creationId xmlns:p14="http://schemas.microsoft.com/office/powerpoint/2010/main" val="28512725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247416" y="260648"/>
            <a:ext cx="8597225" cy="707886"/>
          </a:xfrm>
          <a:prstGeom prst="rect">
            <a:avLst/>
          </a:prstGeom>
        </p:spPr>
        <p:txBody>
          <a:bodyPr wrap="none">
            <a:spAutoFit/>
          </a:bodyPr>
          <a:lstStyle/>
          <a:p>
            <a:r>
              <a:rPr lang="en-US" altLang="zh-TW" sz="3200" dirty="0" smtClean="0">
                <a:latin typeface="文鼎超黑" pitchFamily="49" charset="-120"/>
                <a:ea typeface="文鼎超黑" pitchFamily="49" charset="-120"/>
              </a:rPr>
              <a:t>106</a:t>
            </a:r>
            <a:r>
              <a:rPr lang="zh-TW" altLang="en-US" sz="3200" dirty="0" smtClean="0">
                <a:latin typeface="文鼎超黑" pitchFamily="49" charset="-120"/>
                <a:ea typeface="文鼎超黑" pitchFamily="49" charset="-120"/>
              </a:rPr>
              <a:t>學年度下學期</a:t>
            </a:r>
            <a:r>
              <a:rPr lang="en-US" altLang="zh-TW" sz="3200" dirty="0" smtClean="0">
                <a:solidFill>
                  <a:srgbClr val="FF0000"/>
                </a:solidFill>
                <a:effectLst>
                  <a:outerShdw blurRad="38100" dist="38100" dir="2700000" algn="tl">
                    <a:srgbClr val="000000">
                      <a:alpha val="43137"/>
                    </a:srgbClr>
                  </a:outerShdw>
                </a:effectLst>
                <a:latin typeface="文鼎超黑" pitchFamily="49" charset="-120"/>
                <a:ea typeface="文鼎超黑" pitchFamily="49" charset="-120"/>
              </a:rPr>
              <a:t>(</a:t>
            </a:r>
            <a:r>
              <a:rPr lang="zh-TW" altLang="en-US" sz="3200" dirty="0" smtClean="0">
                <a:solidFill>
                  <a:srgbClr val="FF0000"/>
                </a:solidFill>
                <a:effectLst>
                  <a:outerShdw blurRad="38100" dist="38100" dir="2700000" algn="tl">
                    <a:srgbClr val="000000">
                      <a:alpha val="43137"/>
                    </a:srgbClr>
                  </a:outerShdw>
                </a:effectLst>
                <a:latin typeface="文鼎超黑" pitchFamily="49" charset="-120"/>
                <a:ea typeface="文鼎超黑" pitchFamily="49" charset="-120"/>
              </a:rPr>
              <a:t>七下</a:t>
            </a:r>
            <a:r>
              <a:rPr lang="en-US" altLang="zh-TW" sz="3200" dirty="0" smtClean="0">
                <a:solidFill>
                  <a:srgbClr val="FF0000"/>
                </a:solidFill>
                <a:effectLst>
                  <a:outerShdw blurRad="38100" dist="38100" dir="2700000" algn="tl">
                    <a:srgbClr val="000000">
                      <a:alpha val="43137"/>
                    </a:srgbClr>
                  </a:outerShdw>
                </a:effectLst>
                <a:latin typeface="文鼎超黑" pitchFamily="49" charset="-120"/>
                <a:ea typeface="文鼎超黑" pitchFamily="49" charset="-120"/>
              </a:rPr>
              <a:t>/</a:t>
            </a:r>
            <a:r>
              <a:rPr lang="zh-TW" altLang="en-US" sz="3200" dirty="0" smtClean="0">
                <a:solidFill>
                  <a:srgbClr val="FF0000"/>
                </a:solidFill>
                <a:effectLst>
                  <a:outerShdw blurRad="38100" dist="38100" dir="2700000" algn="tl">
                    <a:srgbClr val="000000">
                      <a:alpha val="43137"/>
                    </a:srgbClr>
                  </a:outerShdw>
                </a:effectLst>
                <a:latin typeface="文鼎超黑" pitchFamily="49" charset="-120"/>
                <a:ea typeface="文鼎超黑" pitchFamily="49" charset="-120"/>
              </a:rPr>
              <a:t>八下</a:t>
            </a:r>
            <a:r>
              <a:rPr lang="en-US" altLang="zh-TW" sz="3200" dirty="0" smtClean="0">
                <a:solidFill>
                  <a:srgbClr val="FF0000"/>
                </a:solidFill>
                <a:effectLst>
                  <a:outerShdw blurRad="38100" dist="38100" dir="2700000" algn="tl">
                    <a:srgbClr val="000000">
                      <a:alpha val="43137"/>
                    </a:srgbClr>
                  </a:outerShdw>
                </a:effectLst>
                <a:latin typeface="文鼎超黑" pitchFamily="49" charset="-120"/>
                <a:ea typeface="文鼎超黑" pitchFamily="49" charset="-120"/>
              </a:rPr>
              <a:t>)</a:t>
            </a:r>
            <a:r>
              <a:rPr lang="zh-TW" altLang="en-US" sz="4000" dirty="0" smtClean="0">
                <a:latin typeface="文鼎超黑" pitchFamily="49" charset="-120"/>
                <a:ea typeface="文鼎超黑" pitchFamily="49" charset="-120"/>
              </a:rPr>
              <a:t>服務時數確認</a:t>
            </a:r>
            <a:endParaRPr lang="zh-TW" altLang="en-US" sz="4000" dirty="0"/>
          </a:p>
        </p:txBody>
      </p:sp>
      <p:sp>
        <p:nvSpPr>
          <p:cNvPr id="4" name="文字方塊 3"/>
          <p:cNvSpPr txBox="1"/>
          <p:nvPr/>
        </p:nvSpPr>
        <p:spPr>
          <a:xfrm>
            <a:off x="539551" y="1268760"/>
            <a:ext cx="8424937" cy="3785652"/>
          </a:xfrm>
          <a:prstGeom prst="rect">
            <a:avLst/>
          </a:prstGeom>
          <a:noFill/>
        </p:spPr>
        <p:txBody>
          <a:bodyPr wrap="square" rtlCol="0">
            <a:spAutoFit/>
          </a:bodyPr>
          <a:lstStyle/>
          <a:p>
            <a:r>
              <a:rPr lang="en-US" altLang="zh-TW" sz="3600" dirty="0" smtClean="0">
                <a:latin typeface="文鼎中隸" panose="03000609000000000000" pitchFamily="65" charset="-120"/>
                <a:ea typeface="文鼎中隸" panose="03000609000000000000" pitchFamily="65" charset="-120"/>
              </a:rPr>
              <a:t>【</a:t>
            </a:r>
            <a:r>
              <a:rPr lang="zh-TW" altLang="en-US" sz="3600" dirty="0">
                <a:latin typeface="文鼎中隸" panose="03000609000000000000" pitchFamily="65" charset="-120"/>
                <a:ea typeface="文鼎中隸" panose="03000609000000000000" pitchFamily="65" charset="-120"/>
              </a:rPr>
              <a:t>八年級</a:t>
            </a:r>
            <a:r>
              <a:rPr lang="en-US" altLang="zh-TW" sz="3600" dirty="0" smtClean="0">
                <a:latin typeface="文鼎中隸" panose="03000609000000000000" pitchFamily="65" charset="-120"/>
                <a:ea typeface="文鼎中隸" panose="03000609000000000000" pitchFamily="65" charset="-120"/>
              </a:rPr>
              <a:t>】106</a:t>
            </a:r>
            <a:r>
              <a:rPr lang="zh-TW" altLang="en-US" sz="3600" dirty="0" smtClean="0">
                <a:latin typeface="文鼎中隸" panose="03000609000000000000" pitchFamily="65" charset="-120"/>
                <a:ea typeface="文鼎中隸" panose="03000609000000000000" pitchFamily="65" charset="-120"/>
              </a:rPr>
              <a:t>學年度下學期的服務時數</a:t>
            </a:r>
            <a:endParaRPr lang="en-US" altLang="zh-TW" sz="3600" dirty="0" smtClean="0">
              <a:latin typeface="文鼎中隸" panose="03000609000000000000" pitchFamily="65" charset="-120"/>
              <a:ea typeface="文鼎中隸" panose="03000609000000000000" pitchFamily="65" charset="-120"/>
            </a:endParaRPr>
          </a:p>
          <a:p>
            <a:r>
              <a:rPr lang="zh-TW" altLang="en-US" sz="3600" dirty="0">
                <a:latin typeface="文鼎中隸" panose="03000609000000000000" pitchFamily="65" charset="-120"/>
                <a:ea typeface="文鼎中隸" panose="03000609000000000000" pitchFamily="65" charset="-120"/>
              </a:rPr>
              <a:t> </a:t>
            </a:r>
            <a:r>
              <a:rPr lang="zh-TW" altLang="en-US" sz="3600" dirty="0" smtClean="0">
                <a:latin typeface="文鼎中隸" panose="03000609000000000000" pitchFamily="65" charset="-120"/>
                <a:ea typeface="文鼎中隸" panose="03000609000000000000" pitchFamily="65" charset="-120"/>
              </a:rPr>
              <a:t>         </a:t>
            </a:r>
            <a:r>
              <a:rPr lang="zh-TW" altLang="en-US" sz="3600" dirty="0" smtClean="0">
                <a:solidFill>
                  <a:srgbClr val="0000FF"/>
                </a:solidFill>
                <a:latin typeface="文鼎中隸" panose="03000609000000000000" pitchFamily="65" charset="-120"/>
                <a:ea typeface="文鼎中隸" panose="03000609000000000000" pitchFamily="65" charset="-120"/>
              </a:rPr>
              <a:t>未達</a:t>
            </a:r>
            <a:r>
              <a:rPr lang="en-US" altLang="zh-TW" sz="3600" dirty="0" smtClean="0">
                <a:solidFill>
                  <a:srgbClr val="0000FF"/>
                </a:solidFill>
                <a:latin typeface="文鼎中隸" panose="03000609000000000000" pitchFamily="65" charset="-120"/>
                <a:ea typeface="文鼎中隸" panose="03000609000000000000" pitchFamily="65" charset="-120"/>
              </a:rPr>
              <a:t>6</a:t>
            </a:r>
            <a:r>
              <a:rPr lang="zh-TW" altLang="en-US" sz="3600" dirty="0" smtClean="0">
                <a:solidFill>
                  <a:srgbClr val="0000FF"/>
                </a:solidFill>
                <a:latin typeface="文鼎中隸" panose="03000609000000000000" pitchFamily="65" charset="-120"/>
                <a:ea typeface="文鼎中隸" panose="03000609000000000000" pitchFamily="65" charset="-120"/>
              </a:rPr>
              <a:t>小時</a:t>
            </a:r>
            <a:r>
              <a:rPr lang="zh-TW" altLang="en-US" sz="3600" dirty="0" smtClean="0">
                <a:latin typeface="文鼎中隸" panose="03000609000000000000" pitchFamily="65" charset="-120"/>
                <a:ea typeface="文鼎中隸" panose="03000609000000000000" pitchFamily="65" charset="-120"/>
              </a:rPr>
              <a:t>名單</a:t>
            </a:r>
            <a:endParaRPr lang="en-US" altLang="zh-TW" sz="3600" dirty="0" smtClean="0">
              <a:latin typeface="文鼎中隸" panose="03000609000000000000" pitchFamily="65" charset="-120"/>
              <a:ea typeface="文鼎中隸" panose="03000609000000000000" pitchFamily="65" charset="-120"/>
            </a:endParaRPr>
          </a:p>
          <a:p>
            <a:r>
              <a:rPr lang="en-US" altLang="zh-TW" sz="3600" dirty="0" smtClean="0">
                <a:latin typeface="文鼎中隸" panose="03000609000000000000" pitchFamily="65" charset="-120"/>
                <a:ea typeface="文鼎中隸" panose="03000609000000000000" pitchFamily="65" charset="-120"/>
              </a:rPr>
              <a:t>【</a:t>
            </a:r>
            <a:r>
              <a:rPr lang="zh-TW" altLang="en-US" sz="3600" dirty="0" smtClean="0">
                <a:latin typeface="文鼎中隸" panose="03000609000000000000" pitchFamily="65" charset="-120"/>
                <a:ea typeface="文鼎中隸" panose="03000609000000000000" pitchFamily="65" charset="-120"/>
              </a:rPr>
              <a:t>九年級</a:t>
            </a:r>
            <a:r>
              <a:rPr lang="en-US" altLang="zh-TW" sz="3600" dirty="0">
                <a:latin typeface="文鼎中隸" panose="03000609000000000000" pitchFamily="65" charset="-120"/>
                <a:ea typeface="文鼎中隸" panose="03000609000000000000" pitchFamily="65" charset="-120"/>
              </a:rPr>
              <a:t>】</a:t>
            </a:r>
            <a:r>
              <a:rPr lang="zh-TW" altLang="en-US" sz="3600" dirty="0" smtClean="0">
                <a:latin typeface="文鼎中隸" panose="03000609000000000000" pitchFamily="65" charset="-120"/>
                <a:ea typeface="文鼎中隸" panose="03000609000000000000" pitchFamily="65" charset="-120"/>
              </a:rPr>
              <a:t>各班服務時數分數確認表</a:t>
            </a:r>
            <a:endParaRPr lang="en-US" altLang="zh-TW" sz="3600" dirty="0" smtClean="0">
              <a:latin typeface="文鼎中隸" panose="03000609000000000000" pitchFamily="65" charset="-120"/>
              <a:ea typeface="文鼎中隸" panose="03000609000000000000" pitchFamily="65" charset="-120"/>
            </a:endParaRPr>
          </a:p>
          <a:p>
            <a:endParaRPr lang="en-US" altLang="zh-TW" sz="2400" dirty="0" smtClean="0">
              <a:latin typeface="文鼎中隸" panose="03000609000000000000" pitchFamily="65" charset="-120"/>
              <a:ea typeface="文鼎中隸" panose="03000609000000000000" pitchFamily="65" charset="-120"/>
            </a:endParaRPr>
          </a:p>
          <a:p>
            <a:r>
              <a:rPr lang="zh-TW" altLang="en-US" sz="3600" dirty="0" smtClean="0">
                <a:latin typeface="文鼎中隸" panose="03000609000000000000" pitchFamily="65" charset="-120"/>
                <a:ea typeface="文鼎中隸" panose="03000609000000000000" pitchFamily="65" charset="-120"/>
              </a:rPr>
              <a:t>   已於本週發放，感謝老師協助指導學生確認簽名。若有疑問歡迎老師致電訓育組</a:t>
            </a:r>
            <a:r>
              <a:rPr lang="en-US" altLang="zh-TW" sz="3600" dirty="0" smtClean="0">
                <a:latin typeface="文鼎中隸" panose="03000609000000000000" pitchFamily="65" charset="-120"/>
                <a:ea typeface="文鼎中隸" panose="03000609000000000000" pitchFamily="65" charset="-120"/>
              </a:rPr>
              <a:t>822</a:t>
            </a:r>
            <a:r>
              <a:rPr lang="zh-TW" altLang="en-US" sz="3600" dirty="0" smtClean="0">
                <a:latin typeface="文鼎中隸" panose="03000609000000000000" pitchFamily="65" charset="-120"/>
                <a:ea typeface="文鼎中隸" panose="03000609000000000000" pitchFamily="65" charset="-120"/>
              </a:rPr>
              <a:t>，謝謝老師</a:t>
            </a:r>
            <a:r>
              <a:rPr lang="en-US" altLang="zh-TW" sz="3600" dirty="0" smtClean="0">
                <a:latin typeface="文鼎中隸" panose="03000609000000000000" pitchFamily="65" charset="-120"/>
                <a:ea typeface="文鼎中隸" panose="03000609000000000000" pitchFamily="65" charset="-120"/>
              </a:rPr>
              <a:t>!</a:t>
            </a:r>
            <a:endParaRPr lang="zh-TW" altLang="en-US" sz="3600" dirty="0">
              <a:latin typeface="文鼎中隸" panose="03000609000000000000" pitchFamily="65" charset="-120"/>
              <a:ea typeface="文鼎中隸" panose="03000609000000000000" pitchFamily="65" charset="-120"/>
            </a:endParaRPr>
          </a:p>
        </p:txBody>
      </p:sp>
    </p:spTree>
    <p:extLst>
      <p:ext uri="{BB962C8B-B14F-4D97-AF65-F5344CB8AC3E}">
        <p14:creationId xmlns:p14="http://schemas.microsoft.com/office/powerpoint/2010/main" val="1715133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179512" y="116632"/>
            <a:ext cx="8136904" cy="707886"/>
          </a:xfrm>
          <a:prstGeom prst="rect">
            <a:avLst/>
          </a:prstGeom>
        </p:spPr>
        <p:txBody>
          <a:bodyPr wrap="square">
            <a:spAutoFit/>
          </a:bodyPr>
          <a:lstStyle/>
          <a:p>
            <a:r>
              <a:rPr lang="en-US" altLang="zh-TW" sz="4000" dirty="0" smtClean="0">
                <a:latin typeface="文鼎超黑" pitchFamily="49" charset="-120"/>
                <a:ea typeface="文鼎超黑" pitchFamily="49" charset="-120"/>
              </a:rPr>
              <a:t>107</a:t>
            </a:r>
            <a:r>
              <a:rPr lang="zh-TW" altLang="en-US" sz="4000" dirty="0" smtClean="0">
                <a:latin typeface="文鼎超黑" pitchFamily="49" charset="-120"/>
                <a:ea typeface="文鼎超黑" pitchFamily="49" charset="-120"/>
              </a:rPr>
              <a:t>模範生選舉</a:t>
            </a:r>
            <a:r>
              <a:rPr lang="en-US" altLang="zh-TW" sz="3200" dirty="0" smtClean="0">
                <a:latin typeface="文鼎超黑" pitchFamily="49" charset="-120"/>
                <a:ea typeface="文鼎超黑" pitchFamily="49" charset="-120"/>
              </a:rPr>
              <a:t>(</a:t>
            </a:r>
            <a:r>
              <a:rPr lang="zh-TW" altLang="en-US" sz="3200" dirty="0" smtClean="0">
                <a:latin typeface="文鼎超黑" pitchFamily="49" charset="-120"/>
                <a:ea typeface="文鼎超黑" pitchFamily="49" charset="-120"/>
              </a:rPr>
              <a:t>自治會會長副會長選舉</a:t>
            </a:r>
            <a:r>
              <a:rPr lang="en-US" altLang="zh-TW" sz="3200" dirty="0" smtClean="0">
                <a:latin typeface="文鼎超黑" pitchFamily="49" charset="-120"/>
                <a:ea typeface="文鼎超黑" pitchFamily="49" charset="-120"/>
              </a:rPr>
              <a:t>)</a:t>
            </a:r>
            <a:endParaRPr lang="zh-TW" altLang="en-US" sz="4000" dirty="0">
              <a:latin typeface="文鼎超黑" pitchFamily="49" charset="-120"/>
              <a:ea typeface="文鼎超黑" pitchFamily="49" charset="-120"/>
            </a:endParaRPr>
          </a:p>
        </p:txBody>
      </p:sp>
      <p:sp>
        <p:nvSpPr>
          <p:cNvPr id="3" name="矩形 2"/>
          <p:cNvSpPr/>
          <p:nvPr/>
        </p:nvSpPr>
        <p:spPr>
          <a:xfrm>
            <a:off x="319042" y="1988840"/>
            <a:ext cx="8928992" cy="3600986"/>
          </a:xfrm>
          <a:prstGeom prst="rect">
            <a:avLst/>
          </a:prstGeom>
        </p:spPr>
        <p:txBody>
          <a:bodyPr wrap="square">
            <a:spAutoFit/>
          </a:bodyPr>
          <a:lstStyle/>
          <a:p>
            <a:r>
              <a:rPr lang="en-US" altLang="zh-TW" sz="2800" b="1" dirty="0" smtClean="0">
                <a:solidFill>
                  <a:srgbClr val="0000FF"/>
                </a:solidFill>
                <a:latin typeface="微軟正黑體" pitchFamily="34" charset="-120"/>
                <a:ea typeface="微軟正黑體" pitchFamily="34" charset="-120"/>
              </a:rPr>
              <a:t>10/12</a:t>
            </a:r>
            <a:r>
              <a:rPr lang="zh-TW" altLang="zh-TW" sz="2800" b="1" dirty="0" smtClean="0">
                <a:solidFill>
                  <a:srgbClr val="0000FF"/>
                </a:solidFill>
                <a:latin typeface="微軟正黑體" pitchFamily="34" charset="-120"/>
                <a:ea typeface="微軟正黑體" pitchFamily="34" charset="-120"/>
              </a:rPr>
              <a:t>（</a:t>
            </a:r>
            <a:r>
              <a:rPr lang="zh-TW" altLang="en-US" sz="2800" b="1" dirty="0">
                <a:solidFill>
                  <a:srgbClr val="0000FF"/>
                </a:solidFill>
                <a:latin typeface="微軟正黑體" pitchFamily="34" charset="-120"/>
                <a:ea typeface="微軟正黑體" pitchFamily="34" charset="-120"/>
              </a:rPr>
              <a:t>五</a:t>
            </a:r>
            <a:r>
              <a:rPr lang="zh-TW" altLang="zh-TW" sz="2800" b="1" dirty="0" smtClean="0">
                <a:solidFill>
                  <a:srgbClr val="0000FF"/>
                </a:solidFill>
                <a:latin typeface="微軟正黑體" pitchFamily="34" charset="-120"/>
                <a:ea typeface="微軟正黑體" pitchFamily="34" charset="-120"/>
              </a:rPr>
              <a:t>）</a:t>
            </a:r>
            <a:r>
              <a:rPr lang="zh-TW" altLang="en-US" sz="2800" b="1" dirty="0" smtClean="0">
                <a:solidFill>
                  <a:srgbClr val="0000FF"/>
                </a:solidFill>
                <a:latin typeface="微軟正黑體" pitchFamily="34" charset="-120"/>
                <a:ea typeface="微軟正黑體" pitchFamily="34" charset="-120"/>
              </a:rPr>
              <a:t> </a:t>
            </a:r>
            <a:endParaRPr lang="en-US" altLang="zh-TW" sz="2800" b="1" dirty="0" smtClean="0">
              <a:solidFill>
                <a:srgbClr val="0000FF"/>
              </a:solidFill>
              <a:latin typeface="微軟正黑體" pitchFamily="34" charset="-120"/>
              <a:ea typeface="微軟正黑體" pitchFamily="34" charset="-120"/>
            </a:endParaRPr>
          </a:p>
          <a:p>
            <a:r>
              <a:rPr lang="zh-TW" altLang="en-US" sz="2400" b="1" dirty="0" smtClean="0">
                <a:latin typeface="微軟正黑體" panose="020B0604030504040204" pitchFamily="34" charset="-120"/>
                <a:ea typeface="微軟正黑體" panose="020B0604030504040204" pitchFamily="34" charset="-120"/>
              </a:rPr>
              <a:t>     七八九年級</a:t>
            </a:r>
            <a:r>
              <a:rPr lang="zh-TW" altLang="zh-TW" sz="2400" b="1" dirty="0" smtClean="0">
                <a:latin typeface="微軟正黑體" pitchFamily="34" charset="-120"/>
                <a:ea typeface="微軟正黑體" pitchFamily="34" charset="-120"/>
              </a:rPr>
              <a:t>繳交</a:t>
            </a:r>
            <a:r>
              <a:rPr lang="zh-TW" altLang="zh-TW" sz="2400" b="1" dirty="0">
                <a:latin typeface="微軟正黑體" pitchFamily="34" charset="-120"/>
                <a:ea typeface="微軟正黑體" pitchFamily="34" charset="-120"/>
              </a:rPr>
              <a:t>模範生電子檔</a:t>
            </a:r>
            <a:r>
              <a:rPr lang="zh-TW" altLang="zh-TW" sz="2400" b="1" dirty="0" smtClean="0">
                <a:latin typeface="微軟正黑體" pitchFamily="34" charset="-120"/>
                <a:ea typeface="微軟正黑體" pitchFamily="34" charset="-120"/>
              </a:rPr>
              <a:t>報名表</a:t>
            </a:r>
            <a:endParaRPr lang="en-US" altLang="zh-TW" sz="2400" b="1" dirty="0" smtClean="0">
              <a:latin typeface="微軟正黑體" pitchFamily="34" charset="-120"/>
              <a:ea typeface="微軟正黑體" pitchFamily="34" charset="-120"/>
            </a:endParaRPr>
          </a:p>
          <a:p>
            <a:endParaRPr lang="en-US" altLang="zh-TW" sz="2000" b="1" dirty="0" smtClean="0">
              <a:solidFill>
                <a:srgbClr val="0000FF"/>
              </a:solidFill>
              <a:latin typeface="微軟正黑體" pitchFamily="34" charset="-120"/>
              <a:ea typeface="微軟正黑體" pitchFamily="34" charset="-120"/>
            </a:endParaRPr>
          </a:p>
          <a:p>
            <a:r>
              <a:rPr lang="en-US" altLang="zh-TW" sz="2800" b="1" dirty="0" smtClean="0">
                <a:solidFill>
                  <a:srgbClr val="0000FF"/>
                </a:solidFill>
                <a:latin typeface="微軟正黑體" pitchFamily="34" charset="-120"/>
                <a:ea typeface="微軟正黑體" pitchFamily="34" charset="-120"/>
              </a:rPr>
              <a:t>10/18</a:t>
            </a:r>
            <a:r>
              <a:rPr lang="zh-TW" altLang="zh-TW" sz="2800" b="1" dirty="0" smtClean="0">
                <a:solidFill>
                  <a:srgbClr val="0000FF"/>
                </a:solidFill>
                <a:latin typeface="微軟正黑體" pitchFamily="34" charset="-120"/>
                <a:ea typeface="微軟正黑體" pitchFamily="34" charset="-120"/>
              </a:rPr>
              <a:t>（</a:t>
            </a:r>
            <a:r>
              <a:rPr lang="zh-TW" altLang="en-US" sz="2800" b="1" dirty="0">
                <a:solidFill>
                  <a:srgbClr val="0000FF"/>
                </a:solidFill>
                <a:latin typeface="微軟正黑體" pitchFamily="34" charset="-120"/>
                <a:ea typeface="微軟正黑體" pitchFamily="34" charset="-120"/>
              </a:rPr>
              <a:t>四</a:t>
            </a:r>
            <a:r>
              <a:rPr lang="zh-TW" altLang="zh-TW" sz="2800" b="1" dirty="0" smtClean="0">
                <a:solidFill>
                  <a:srgbClr val="0000FF"/>
                </a:solidFill>
                <a:latin typeface="微軟正黑體" pitchFamily="34" charset="-120"/>
                <a:ea typeface="微軟正黑體" pitchFamily="34" charset="-120"/>
              </a:rPr>
              <a:t>）</a:t>
            </a:r>
            <a:r>
              <a:rPr lang="zh-TW" altLang="zh-TW" sz="2800" b="1" dirty="0">
                <a:solidFill>
                  <a:srgbClr val="0000FF"/>
                </a:solidFill>
                <a:latin typeface="微軟正黑體" pitchFamily="34" charset="-120"/>
                <a:ea typeface="微軟正黑體" pitchFamily="34" charset="-120"/>
              </a:rPr>
              <a:t>午休</a:t>
            </a:r>
            <a:endParaRPr lang="en-US" altLang="zh-TW" sz="2800" b="1" dirty="0" smtClean="0">
              <a:solidFill>
                <a:srgbClr val="0000FF"/>
              </a:solidFill>
              <a:latin typeface="微軟正黑體" pitchFamily="34" charset="-120"/>
              <a:ea typeface="微軟正黑體" pitchFamily="34" charset="-120"/>
            </a:endParaRPr>
          </a:p>
          <a:p>
            <a:r>
              <a:rPr lang="zh-TW" altLang="en-US" sz="2400" b="1" dirty="0" smtClean="0">
                <a:latin typeface="微軟正黑體" panose="020B0604030504040204" pitchFamily="34" charset="-120"/>
                <a:ea typeface="微軟正黑體" panose="020B0604030504040204" pitchFamily="34" charset="-120"/>
              </a:rPr>
              <a:t>     七八九</a:t>
            </a:r>
            <a:r>
              <a:rPr lang="zh-TW" altLang="en-US" sz="2400" b="1" dirty="0">
                <a:latin typeface="微軟正黑體" panose="020B0604030504040204" pitchFamily="34" charset="-120"/>
                <a:ea typeface="微軟正黑體" panose="020B0604030504040204" pitchFamily="34" charset="-120"/>
              </a:rPr>
              <a:t>年級</a:t>
            </a:r>
            <a:r>
              <a:rPr lang="zh-TW" altLang="zh-TW" sz="2400" b="1" dirty="0" smtClean="0">
                <a:latin typeface="微軟正黑體" pitchFamily="34" charset="-120"/>
                <a:ea typeface="微軟正黑體" pitchFamily="34" charset="-120"/>
              </a:rPr>
              <a:t>拍攝</a:t>
            </a:r>
            <a:r>
              <a:rPr lang="zh-TW" altLang="zh-TW" sz="2400" b="1" dirty="0">
                <a:latin typeface="微軟正黑體" pitchFamily="34" charset="-120"/>
                <a:ea typeface="微軟正黑體" pitchFamily="34" charset="-120"/>
              </a:rPr>
              <a:t>模範生大頭</a:t>
            </a:r>
            <a:r>
              <a:rPr lang="zh-TW" altLang="zh-TW" sz="2400" b="1" dirty="0" smtClean="0">
                <a:latin typeface="微軟正黑體" pitchFamily="34" charset="-120"/>
                <a:ea typeface="微軟正黑體" pitchFamily="34" charset="-120"/>
              </a:rPr>
              <a:t>照</a:t>
            </a:r>
            <a:endParaRPr lang="en-US" altLang="zh-TW" sz="2400" b="1" dirty="0" smtClean="0">
              <a:latin typeface="微軟正黑體" pitchFamily="34" charset="-120"/>
              <a:ea typeface="微軟正黑體" pitchFamily="34" charset="-120"/>
            </a:endParaRPr>
          </a:p>
          <a:p>
            <a:r>
              <a:rPr lang="zh-TW" altLang="en-US" sz="2400" b="1" dirty="0" smtClean="0">
                <a:solidFill>
                  <a:srgbClr val="FF0000"/>
                </a:solidFill>
                <a:latin typeface="微軟正黑體" panose="020B0604030504040204" pitchFamily="34" charset="-120"/>
                <a:ea typeface="微軟正黑體" panose="020B0604030504040204" pitchFamily="34" charset="-120"/>
              </a:rPr>
              <a:t>     七八年級</a:t>
            </a:r>
            <a:r>
              <a:rPr lang="zh-TW" altLang="en-US" sz="2400" b="1" dirty="0" smtClean="0">
                <a:latin typeface="微軟正黑體" panose="020B0604030504040204" pitchFamily="34" charset="-120"/>
                <a:ea typeface="微軟正黑體" panose="020B0604030504040204" pitchFamily="34" charset="-120"/>
              </a:rPr>
              <a:t>年級</a:t>
            </a:r>
            <a:r>
              <a:rPr lang="zh-TW" altLang="zh-TW" sz="2400" b="1" dirty="0" smtClean="0">
                <a:latin typeface="微軟正黑體" pitchFamily="34" charset="-120"/>
                <a:ea typeface="微軟正黑體" pitchFamily="34" charset="-120"/>
              </a:rPr>
              <a:t>模範生</a:t>
            </a:r>
            <a:r>
              <a:rPr lang="zh-TW" altLang="en-US" sz="2400" b="1" dirty="0" smtClean="0">
                <a:latin typeface="微軟正黑體" pitchFamily="34" charset="-120"/>
                <a:ea typeface="微軟正黑體" pitchFamily="34" charset="-120"/>
              </a:rPr>
              <a:t>候選人</a:t>
            </a:r>
            <a:r>
              <a:rPr lang="zh-TW" altLang="zh-TW" sz="2400" b="1" dirty="0" smtClean="0">
                <a:latin typeface="微軟正黑體" pitchFamily="34" charset="-120"/>
                <a:ea typeface="微軟正黑體" pitchFamily="34" charset="-120"/>
              </a:rPr>
              <a:t>號</a:t>
            </a:r>
            <a:r>
              <a:rPr lang="zh-TW" altLang="zh-TW" sz="2400" b="1" dirty="0">
                <a:latin typeface="微軟正黑體" pitchFamily="34" charset="-120"/>
                <a:ea typeface="微軟正黑體" pitchFamily="34" charset="-120"/>
              </a:rPr>
              <a:t>次</a:t>
            </a:r>
            <a:r>
              <a:rPr lang="zh-TW" altLang="zh-TW" sz="2400" b="1" dirty="0" smtClean="0">
                <a:latin typeface="微軟正黑體" pitchFamily="34" charset="-120"/>
                <a:ea typeface="微軟正黑體" pitchFamily="34" charset="-120"/>
              </a:rPr>
              <a:t>抽籤</a:t>
            </a:r>
            <a:endParaRPr lang="en-US" altLang="zh-TW" sz="2400" b="1" dirty="0" smtClean="0">
              <a:latin typeface="微軟正黑體" pitchFamily="34" charset="-120"/>
              <a:ea typeface="微軟正黑體" pitchFamily="34" charset="-120"/>
            </a:endParaRPr>
          </a:p>
          <a:p>
            <a:endParaRPr lang="en-US" altLang="zh-TW" sz="2000" b="1" dirty="0" smtClean="0">
              <a:latin typeface="微軟正黑體" pitchFamily="34" charset="-120"/>
              <a:ea typeface="微軟正黑體" pitchFamily="34" charset="-120"/>
            </a:endParaRPr>
          </a:p>
          <a:p>
            <a:r>
              <a:rPr lang="en-US" altLang="zh-TW" sz="2800" b="1" dirty="0" smtClean="0">
                <a:solidFill>
                  <a:srgbClr val="0000FF"/>
                </a:solidFill>
                <a:latin typeface="微軟正黑體" pitchFamily="34" charset="-120"/>
                <a:ea typeface="微軟正黑體" pitchFamily="34" charset="-120"/>
              </a:rPr>
              <a:t>11/5(</a:t>
            </a:r>
            <a:r>
              <a:rPr lang="zh-TW" altLang="en-US" sz="2800" b="1" dirty="0" smtClean="0">
                <a:solidFill>
                  <a:srgbClr val="0000FF"/>
                </a:solidFill>
                <a:latin typeface="微軟正黑體" pitchFamily="34" charset="-120"/>
                <a:ea typeface="微軟正黑體" pitchFamily="34" charset="-120"/>
              </a:rPr>
              <a:t>一</a:t>
            </a:r>
            <a:r>
              <a:rPr lang="en-US" altLang="zh-TW" sz="2800" b="1" dirty="0" smtClean="0">
                <a:solidFill>
                  <a:srgbClr val="0000FF"/>
                </a:solidFill>
                <a:latin typeface="微軟正黑體" pitchFamily="34" charset="-120"/>
                <a:ea typeface="微軟正黑體" pitchFamily="34" charset="-120"/>
              </a:rPr>
              <a:t>)</a:t>
            </a:r>
          </a:p>
          <a:p>
            <a:r>
              <a:rPr lang="zh-TW" altLang="en-US" sz="3200" b="1" dirty="0" smtClean="0">
                <a:solidFill>
                  <a:srgbClr val="FF0000"/>
                </a:solidFill>
                <a:latin typeface="微軟正黑體" panose="020B0604030504040204" pitchFamily="34" charset="-120"/>
                <a:ea typeface="微軟正黑體" panose="020B0604030504040204" pitchFamily="34" charset="-120"/>
              </a:rPr>
              <a:t>    七八</a:t>
            </a:r>
            <a:r>
              <a:rPr lang="zh-TW" altLang="en-US" sz="3200" b="1" dirty="0">
                <a:solidFill>
                  <a:srgbClr val="FF0000"/>
                </a:solidFill>
                <a:latin typeface="微軟正黑體" panose="020B0604030504040204" pitchFamily="34" charset="-120"/>
                <a:ea typeface="微軟正黑體" panose="020B0604030504040204" pitchFamily="34" charset="-120"/>
              </a:rPr>
              <a:t>年級</a:t>
            </a:r>
            <a:r>
              <a:rPr lang="zh-TW" altLang="en-US" sz="3200" b="1" dirty="0">
                <a:solidFill>
                  <a:srgbClr val="0000FF"/>
                </a:solidFill>
                <a:latin typeface="微軟正黑體" panose="020B0604030504040204" pitchFamily="34" charset="-120"/>
                <a:ea typeface="微軟正黑體" panose="020B0604030504040204" pitchFamily="34" charset="-120"/>
              </a:rPr>
              <a:t>年級</a:t>
            </a:r>
            <a:r>
              <a:rPr lang="zh-TW" altLang="zh-TW" sz="3200" b="1" dirty="0" smtClean="0">
                <a:solidFill>
                  <a:srgbClr val="0000FF"/>
                </a:solidFill>
                <a:latin typeface="微軟正黑體" pitchFamily="34" charset="-120"/>
                <a:ea typeface="微軟正黑體" pitchFamily="34" charset="-120"/>
              </a:rPr>
              <a:t>模範</a:t>
            </a:r>
            <a:r>
              <a:rPr lang="zh-TW" altLang="zh-TW" sz="3200" b="1" dirty="0">
                <a:solidFill>
                  <a:srgbClr val="0000FF"/>
                </a:solidFill>
                <a:latin typeface="微軟正黑體" pitchFamily="34" charset="-120"/>
                <a:ea typeface="微軟正黑體" pitchFamily="34" charset="-120"/>
              </a:rPr>
              <a:t>生</a:t>
            </a:r>
            <a:r>
              <a:rPr lang="zh-TW" altLang="zh-TW" sz="3200" b="1" dirty="0" smtClean="0">
                <a:solidFill>
                  <a:srgbClr val="0000FF"/>
                </a:solidFill>
                <a:latin typeface="微軟正黑體" pitchFamily="34" charset="-120"/>
                <a:ea typeface="微軟正黑體" pitchFamily="34" charset="-120"/>
              </a:rPr>
              <a:t>投票</a:t>
            </a:r>
            <a:endParaRPr lang="en-US" altLang="zh-TW" sz="3200" b="1" dirty="0" smtClean="0">
              <a:solidFill>
                <a:srgbClr val="0000FF"/>
              </a:solidFill>
              <a:latin typeface="微軟正黑體" pitchFamily="34" charset="-120"/>
              <a:ea typeface="微軟正黑體" pitchFamily="34" charset="-120"/>
            </a:endParaRPr>
          </a:p>
        </p:txBody>
      </p:sp>
      <p:sp>
        <p:nvSpPr>
          <p:cNvPr id="4" name="矩形 3"/>
          <p:cNvSpPr/>
          <p:nvPr/>
        </p:nvSpPr>
        <p:spPr>
          <a:xfrm>
            <a:off x="458572" y="840641"/>
            <a:ext cx="8649932" cy="523220"/>
          </a:xfrm>
          <a:prstGeom prst="rect">
            <a:avLst/>
          </a:prstGeom>
        </p:spPr>
        <p:txBody>
          <a:bodyPr wrap="square">
            <a:spAutoFit/>
          </a:bodyPr>
          <a:lstStyle/>
          <a:p>
            <a:r>
              <a:rPr lang="zh-TW" altLang="en-US" sz="2800" b="1" dirty="0">
                <a:solidFill>
                  <a:srgbClr val="FF0000"/>
                </a:solidFill>
                <a:latin typeface="微軟正黑體" panose="020B0604030504040204" pitchFamily="34" charset="-120"/>
                <a:ea typeface="微軟正黑體" panose="020B0604030504040204" pitchFamily="34" charset="-120"/>
              </a:rPr>
              <a:t>七八年級</a:t>
            </a:r>
            <a:r>
              <a:rPr lang="zh-TW" altLang="en-US" sz="2800" b="1" dirty="0">
                <a:latin typeface="微軟正黑體" panose="020B0604030504040204" pitchFamily="34" charset="-120"/>
                <a:ea typeface="微軟正黑體" panose="020B0604030504040204" pitchFamily="34" charset="-120"/>
              </a:rPr>
              <a:t>推選一名</a:t>
            </a:r>
            <a:r>
              <a:rPr lang="zh-TW" altLang="en-US" sz="2800" b="1" dirty="0">
                <a:solidFill>
                  <a:srgbClr val="0000FF"/>
                </a:solidFill>
                <a:latin typeface="微軟正黑體" panose="020B0604030504040204" pitchFamily="34" charset="-120"/>
                <a:ea typeface="微軟正黑體" panose="020B0604030504040204" pitchFamily="34" charset="-120"/>
              </a:rPr>
              <a:t>班級模範生</a:t>
            </a:r>
            <a:r>
              <a:rPr lang="zh-TW" altLang="en-US" sz="2800" b="1" dirty="0">
                <a:latin typeface="微軟正黑體" panose="020B0604030504040204" pitchFamily="34" charset="-120"/>
                <a:ea typeface="微軟正黑體" panose="020B0604030504040204" pitchFamily="34" charset="-120"/>
              </a:rPr>
              <a:t>再進行</a:t>
            </a:r>
            <a:r>
              <a:rPr lang="zh-TW" altLang="en-US" sz="2800" b="1" dirty="0">
                <a:solidFill>
                  <a:srgbClr val="FF0000"/>
                </a:solidFill>
                <a:latin typeface="微軟正黑體" panose="020B0604030504040204" pitchFamily="34" charset="-120"/>
                <a:ea typeface="微軟正黑體" panose="020B0604030504040204" pitchFamily="34" charset="-120"/>
              </a:rPr>
              <a:t>年級模範生選舉</a:t>
            </a:r>
          </a:p>
        </p:txBody>
      </p:sp>
      <p:sp>
        <p:nvSpPr>
          <p:cNvPr id="7" name="矩形 6"/>
          <p:cNvSpPr/>
          <p:nvPr/>
        </p:nvSpPr>
        <p:spPr>
          <a:xfrm>
            <a:off x="485096" y="1365826"/>
            <a:ext cx="8649932" cy="523220"/>
          </a:xfrm>
          <a:prstGeom prst="rect">
            <a:avLst/>
          </a:prstGeom>
        </p:spPr>
        <p:txBody>
          <a:bodyPr wrap="square">
            <a:spAutoFit/>
          </a:bodyPr>
          <a:lstStyle/>
          <a:p>
            <a:r>
              <a:rPr lang="zh-TW" altLang="en-US" sz="2800" b="1" dirty="0" smtClean="0">
                <a:solidFill>
                  <a:srgbClr val="FF0000"/>
                </a:solidFill>
                <a:latin typeface="微軟正黑體" panose="020B0604030504040204" pitchFamily="34" charset="-120"/>
                <a:ea typeface="微軟正黑體" panose="020B0604030504040204" pitchFamily="34" charset="-120"/>
              </a:rPr>
              <a:t>九年級</a:t>
            </a:r>
            <a:r>
              <a:rPr lang="zh-TW" altLang="en-US" sz="2800" b="1" dirty="0" smtClean="0">
                <a:latin typeface="微軟正黑體" panose="020B0604030504040204" pitchFamily="34" charset="-120"/>
                <a:ea typeface="微軟正黑體" panose="020B0604030504040204" pitchFamily="34" charset="-120"/>
              </a:rPr>
              <a:t>推選一名</a:t>
            </a:r>
            <a:r>
              <a:rPr lang="zh-TW" altLang="en-US" sz="2800" b="1" dirty="0">
                <a:solidFill>
                  <a:srgbClr val="0000FF"/>
                </a:solidFill>
                <a:latin typeface="微軟正黑體" panose="020B0604030504040204" pitchFamily="34" charset="-120"/>
                <a:ea typeface="微軟正黑體" panose="020B0604030504040204" pitchFamily="34" charset="-120"/>
              </a:rPr>
              <a:t>班級模範</a:t>
            </a:r>
            <a:r>
              <a:rPr lang="zh-TW" altLang="en-US" sz="2800" b="1" dirty="0" smtClean="0">
                <a:solidFill>
                  <a:srgbClr val="0000FF"/>
                </a:solidFill>
                <a:latin typeface="微軟正黑體" panose="020B0604030504040204" pitchFamily="34" charset="-120"/>
                <a:ea typeface="微軟正黑體" panose="020B0604030504040204" pitchFamily="34" charset="-120"/>
              </a:rPr>
              <a:t>生  </a:t>
            </a:r>
            <a:r>
              <a:rPr lang="zh-TW" altLang="en-US" sz="2000" b="1" dirty="0" smtClean="0">
                <a:solidFill>
                  <a:srgbClr val="00B0F0"/>
                </a:solidFill>
                <a:latin typeface="微軟正黑體" panose="020B0604030504040204" pitchFamily="34" charset="-120"/>
                <a:ea typeface="微軟正黑體" panose="020B0604030504040204" pitchFamily="34" charset="-120"/>
              </a:rPr>
              <a:t>自治會副會長由模範生互相推選</a:t>
            </a:r>
            <a:endParaRPr lang="zh-TW" altLang="en-US" sz="2000" b="1" dirty="0">
              <a:solidFill>
                <a:srgbClr val="00B0F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799715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 y="5495925"/>
            <a:ext cx="91249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字方塊 2"/>
          <p:cNvSpPr txBox="1"/>
          <p:nvPr/>
        </p:nvSpPr>
        <p:spPr>
          <a:xfrm>
            <a:off x="899592" y="404664"/>
            <a:ext cx="5112568" cy="769441"/>
          </a:xfrm>
          <a:prstGeom prst="rect">
            <a:avLst/>
          </a:prstGeom>
          <a:noFill/>
        </p:spPr>
        <p:txBody>
          <a:bodyPr wrap="square" rtlCol="0">
            <a:spAutoFit/>
          </a:bodyPr>
          <a:lstStyle/>
          <a:p>
            <a:r>
              <a:rPr lang="en-US" altLang="zh-TW" sz="4400" dirty="0" smtClean="0">
                <a:latin typeface="文鼎超黑" panose="020B0A09000000000000" pitchFamily="49" charset="-120"/>
                <a:ea typeface="文鼎超黑" panose="020B0A09000000000000" pitchFamily="49" charset="-120"/>
              </a:rPr>
              <a:t>11/2</a:t>
            </a:r>
            <a:r>
              <a:rPr lang="zh-TW" altLang="en-US" sz="4400" dirty="0" smtClean="0">
                <a:latin typeface="文鼎超黑" panose="020B0A09000000000000" pitchFamily="49" charset="-120"/>
                <a:ea typeface="文鼎超黑" panose="020B0A09000000000000" pitchFamily="49" charset="-120"/>
              </a:rPr>
              <a:t>教室布置評分</a:t>
            </a:r>
            <a:endParaRPr lang="zh-TW" altLang="en-US" sz="4400" dirty="0">
              <a:latin typeface="文鼎超黑" panose="020B0A09000000000000" pitchFamily="49" charset="-120"/>
              <a:ea typeface="文鼎超黑" panose="020B0A09000000000000" pitchFamily="49" charset="-120"/>
            </a:endParaRPr>
          </a:p>
        </p:txBody>
      </p:sp>
      <p:graphicFrame>
        <p:nvGraphicFramePr>
          <p:cNvPr id="5" name="表格 4"/>
          <p:cNvGraphicFramePr>
            <a:graphicFrameLocks noGrp="1"/>
          </p:cNvGraphicFramePr>
          <p:nvPr>
            <p:extLst/>
          </p:nvPr>
        </p:nvGraphicFramePr>
        <p:xfrm>
          <a:off x="755576" y="1484784"/>
          <a:ext cx="2448272" cy="3096342"/>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val="398907706"/>
                    </a:ext>
                  </a:extLst>
                </a:gridCol>
                <a:gridCol w="1224136">
                  <a:extLst>
                    <a:ext uri="{9D8B030D-6E8A-4147-A177-3AD203B41FA5}">
                      <a16:colId xmlns:a16="http://schemas.microsoft.com/office/drawing/2014/main" val="284356320"/>
                    </a:ext>
                  </a:extLst>
                </a:gridCol>
              </a:tblGrid>
              <a:tr h="516057">
                <a:tc gridSpan="2">
                  <a:txBody>
                    <a:bodyPr/>
                    <a:lstStyle/>
                    <a:p>
                      <a:pPr algn="ctr">
                        <a:spcAft>
                          <a:spcPts val="0"/>
                        </a:spcAft>
                      </a:pPr>
                      <a:r>
                        <a:rPr lang="zh-TW" sz="2200" kern="100" dirty="0">
                          <a:effectLst/>
                        </a:rPr>
                        <a:t>參加班級</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2414638851"/>
                  </a:ext>
                </a:extLst>
              </a:tr>
              <a:tr h="516057">
                <a:tc>
                  <a:txBody>
                    <a:bodyPr/>
                    <a:lstStyle/>
                    <a:p>
                      <a:pPr algn="ctr">
                        <a:spcAft>
                          <a:spcPts val="0"/>
                        </a:spcAft>
                      </a:pPr>
                      <a:r>
                        <a:rPr lang="en-US" sz="2200" kern="100">
                          <a:effectLst/>
                        </a:rPr>
                        <a:t>705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717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686212110"/>
                  </a:ext>
                </a:extLst>
              </a:tr>
              <a:tr h="516057">
                <a:tc>
                  <a:txBody>
                    <a:bodyPr/>
                    <a:lstStyle/>
                    <a:p>
                      <a:pPr algn="ctr">
                        <a:spcAft>
                          <a:spcPts val="0"/>
                        </a:spcAft>
                      </a:pPr>
                      <a:r>
                        <a:rPr lang="en-US" sz="2200" kern="100">
                          <a:effectLst/>
                        </a:rPr>
                        <a:t>707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719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818517803"/>
                  </a:ext>
                </a:extLst>
              </a:tr>
              <a:tr h="516057">
                <a:tc>
                  <a:txBody>
                    <a:bodyPr/>
                    <a:lstStyle/>
                    <a:p>
                      <a:pPr algn="ctr">
                        <a:spcAft>
                          <a:spcPts val="0"/>
                        </a:spcAft>
                      </a:pPr>
                      <a:r>
                        <a:rPr lang="en-US" sz="2200" kern="100">
                          <a:effectLst/>
                        </a:rPr>
                        <a:t>708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dirty="0">
                          <a:effectLst/>
                        </a:rPr>
                        <a:t>720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581952401"/>
                  </a:ext>
                </a:extLst>
              </a:tr>
              <a:tr h="516057">
                <a:tc>
                  <a:txBody>
                    <a:bodyPr/>
                    <a:lstStyle/>
                    <a:p>
                      <a:pPr algn="ctr">
                        <a:spcAft>
                          <a:spcPts val="0"/>
                        </a:spcAft>
                      </a:pPr>
                      <a:r>
                        <a:rPr lang="en-US" sz="2200" kern="100">
                          <a:effectLst/>
                        </a:rPr>
                        <a:t>711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722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613831342"/>
                  </a:ext>
                </a:extLst>
              </a:tr>
              <a:tr h="516057">
                <a:tc>
                  <a:txBody>
                    <a:bodyPr/>
                    <a:lstStyle/>
                    <a:p>
                      <a:pPr algn="ctr">
                        <a:spcAft>
                          <a:spcPts val="0"/>
                        </a:spcAft>
                      </a:pPr>
                      <a:r>
                        <a:rPr lang="en-US" sz="2200" kern="100">
                          <a:effectLst/>
                        </a:rPr>
                        <a:t>712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dirty="0">
                          <a:effectLst/>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4099114052"/>
                  </a:ext>
                </a:extLst>
              </a:tr>
            </a:tbl>
          </a:graphicData>
        </a:graphic>
      </p:graphicFrame>
      <p:graphicFrame>
        <p:nvGraphicFramePr>
          <p:cNvPr id="6" name="表格 5"/>
          <p:cNvGraphicFramePr>
            <a:graphicFrameLocks noGrp="1"/>
          </p:cNvGraphicFramePr>
          <p:nvPr>
            <p:extLst/>
          </p:nvPr>
        </p:nvGraphicFramePr>
        <p:xfrm>
          <a:off x="3491880" y="1484784"/>
          <a:ext cx="2592288" cy="2448270"/>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3443828688"/>
                    </a:ext>
                  </a:extLst>
                </a:gridCol>
                <a:gridCol w="1296144">
                  <a:extLst>
                    <a:ext uri="{9D8B030D-6E8A-4147-A177-3AD203B41FA5}">
                      <a16:colId xmlns:a16="http://schemas.microsoft.com/office/drawing/2014/main" val="2928284282"/>
                    </a:ext>
                  </a:extLst>
                </a:gridCol>
              </a:tblGrid>
              <a:tr h="489654">
                <a:tc gridSpan="2">
                  <a:txBody>
                    <a:bodyPr/>
                    <a:lstStyle/>
                    <a:p>
                      <a:pPr algn="ctr">
                        <a:spcAft>
                          <a:spcPts val="0"/>
                        </a:spcAft>
                      </a:pPr>
                      <a:r>
                        <a:rPr lang="zh-TW" sz="2200" kern="100">
                          <a:effectLst/>
                        </a:rPr>
                        <a:t>參加班級</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2366537386"/>
                  </a:ext>
                </a:extLst>
              </a:tr>
              <a:tr h="489654">
                <a:tc>
                  <a:txBody>
                    <a:bodyPr/>
                    <a:lstStyle/>
                    <a:p>
                      <a:pPr algn="ctr">
                        <a:spcAft>
                          <a:spcPts val="0"/>
                        </a:spcAft>
                      </a:pPr>
                      <a:r>
                        <a:rPr lang="en-US" sz="2200" kern="100">
                          <a:effectLst/>
                        </a:rPr>
                        <a:t>801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815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839803506"/>
                  </a:ext>
                </a:extLst>
              </a:tr>
              <a:tr h="489654">
                <a:tc>
                  <a:txBody>
                    <a:bodyPr/>
                    <a:lstStyle/>
                    <a:p>
                      <a:pPr algn="ctr">
                        <a:spcAft>
                          <a:spcPts val="0"/>
                        </a:spcAft>
                      </a:pPr>
                      <a:r>
                        <a:rPr lang="en-US" sz="2200" kern="100" dirty="0">
                          <a:effectLst/>
                        </a:rPr>
                        <a:t>806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816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82524452"/>
                  </a:ext>
                </a:extLst>
              </a:tr>
              <a:tr h="489654">
                <a:tc>
                  <a:txBody>
                    <a:bodyPr/>
                    <a:lstStyle/>
                    <a:p>
                      <a:pPr algn="ctr">
                        <a:spcAft>
                          <a:spcPts val="0"/>
                        </a:spcAft>
                      </a:pPr>
                      <a:r>
                        <a:rPr lang="en-US" sz="2200" kern="100">
                          <a:effectLst/>
                        </a:rPr>
                        <a:t>810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dirty="0">
                          <a:effectLst/>
                        </a:rPr>
                        <a:t>820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034881350"/>
                  </a:ext>
                </a:extLst>
              </a:tr>
              <a:tr h="489654">
                <a:tc>
                  <a:txBody>
                    <a:bodyPr/>
                    <a:lstStyle/>
                    <a:p>
                      <a:pPr algn="ctr">
                        <a:spcAft>
                          <a:spcPts val="0"/>
                        </a:spcAft>
                      </a:pPr>
                      <a:r>
                        <a:rPr lang="en-US" sz="2200" kern="100">
                          <a:effectLst/>
                        </a:rPr>
                        <a:t>813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dirty="0">
                          <a:effectLst/>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654991273"/>
                  </a:ext>
                </a:extLst>
              </a:tr>
            </a:tbl>
          </a:graphicData>
        </a:graphic>
      </p:graphicFrame>
      <p:graphicFrame>
        <p:nvGraphicFramePr>
          <p:cNvPr id="7" name="表格 6"/>
          <p:cNvGraphicFramePr>
            <a:graphicFrameLocks noGrp="1"/>
          </p:cNvGraphicFramePr>
          <p:nvPr>
            <p:extLst/>
          </p:nvPr>
        </p:nvGraphicFramePr>
        <p:xfrm>
          <a:off x="6588224" y="1484784"/>
          <a:ext cx="1678940" cy="3020928"/>
        </p:xfrm>
        <a:graphic>
          <a:graphicData uri="http://schemas.openxmlformats.org/drawingml/2006/table">
            <a:tbl>
              <a:tblPr firstRow="1" firstCol="1" bandRow="1">
                <a:tableStyleId>{5C22544A-7EE6-4342-B048-85BDC9FD1C3A}</a:tableStyleId>
              </a:tblPr>
              <a:tblGrid>
                <a:gridCol w="1678940">
                  <a:extLst>
                    <a:ext uri="{9D8B030D-6E8A-4147-A177-3AD203B41FA5}">
                      <a16:colId xmlns:a16="http://schemas.microsoft.com/office/drawing/2014/main" val="3155405322"/>
                    </a:ext>
                  </a:extLst>
                </a:gridCol>
              </a:tblGrid>
              <a:tr h="502920">
                <a:tc>
                  <a:txBody>
                    <a:bodyPr/>
                    <a:lstStyle/>
                    <a:p>
                      <a:pPr algn="ctr">
                        <a:spcAft>
                          <a:spcPts val="0"/>
                        </a:spcAft>
                      </a:pPr>
                      <a:r>
                        <a:rPr lang="zh-TW" sz="2200" kern="100" dirty="0">
                          <a:effectLst/>
                        </a:rPr>
                        <a:t>參加班級</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300183818"/>
                  </a:ext>
                </a:extLst>
              </a:tr>
              <a:tr h="505192">
                <a:tc>
                  <a:txBody>
                    <a:bodyPr/>
                    <a:lstStyle/>
                    <a:p>
                      <a:pPr algn="ctr">
                        <a:spcAft>
                          <a:spcPts val="0"/>
                        </a:spcAft>
                      </a:pPr>
                      <a:r>
                        <a:rPr lang="en-US" altLang="zh-TW" sz="2200" kern="100" dirty="0" smtClean="0">
                          <a:effectLst/>
                          <a:latin typeface="Calibri" panose="020F0502020204030204" pitchFamily="34" charset="0"/>
                          <a:ea typeface="新細明體" panose="02020500000000000000" pitchFamily="18" charset="-120"/>
                          <a:cs typeface="Times New Roman" panose="02020603050405020304" pitchFamily="18" charset="0"/>
                        </a:rPr>
                        <a:t>901</a:t>
                      </a:r>
                      <a:endParaRPr lang="zh-TW" sz="2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959637339"/>
                  </a:ext>
                </a:extLst>
              </a:tr>
              <a:tr h="504056">
                <a:tc>
                  <a:txBody>
                    <a:bodyPr/>
                    <a:lstStyle/>
                    <a:p>
                      <a:pPr algn="ctr">
                        <a:spcAft>
                          <a:spcPts val="0"/>
                        </a:spcAft>
                      </a:pPr>
                      <a:r>
                        <a:rPr lang="en-US" sz="2200" kern="100" dirty="0">
                          <a:effectLst/>
                        </a:rPr>
                        <a:t>905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645913759"/>
                  </a:ext>
                </a:extLst>
              </a:tr>
              <a:tr h="502920">
                <a:tc>
                  <a:txBody>
                    <a:bodyPr/>
                    <a:lstStyle/>
                    <a:p>
                      <a:pPr algn="ctr">
                        <a:spcAft>
                          <a:spcPts val="0"/>
                        </a:spcAft>
                      </a:pPr>
                      <a:r>
                        <a:rPr lang="en-US" sz="2200" kern="100">
                          <a:effectLst/>
                        </a:rPr>
                        <a:t>908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3646908390"/>
                  </a:ext>
                </a:extLst>
              </a:tr>
              <a:tr h="502920">
                <a:tc>
                  <a:txBody>
                    <a:bodyPr/>
                    <a:lstStyle/>
                    <a:p>
                      <a:pPr algn="ctr">
                        <a:spcAft>
                          <a:spcPts val="0"/>
                        </a:spcAft>
                      </a:pPr>
                      <a:r>
                        <a:rPr lang="en-US" sz="2200" kern="100">
                          <a:effectLst/>
                        </a:rPr>
                        <a:t>911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3074666"/>
                  </a:ext>
                </a:extLst>
              </a:tr>
              <a:tr h="502920">
                <a:tc>
                  <a:txBody>
                    <a:bodyPr/>
                    <a:lstStyle/>
                    <a:p>
                      <a:pPr algn="ctr">
                        <a:spcAft>
                          <a:spcPts val="0"/>
                        </a:spcAft>
                      </a:pPr>
                      <a:r>
                        <a:rPr lang="en-US" sz="2200" kern="100" dirty="0">
                          <a:effectLst/>
                        </a:rPr>
                        <a:t>915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87595442"/>
                  </a:ext>
                </a:extLst>
              </a:tr>
            </a:tbl>
          </a:graphicData>
        </a:graphic>
      </p:graphicFrame>
      <p:sp>
        <p:nvSpPr>
          <p:cNvPr id="8" name="文字方塊 7"/>
          <p:cNvSpPr txBox="1"/>
          <p:nvPr/>
        </p:nvSpPr>
        <p:spPr>
          <a:xfrm>
            <a:off x="761692" y="4808563"/>
            <a:ext cx="5760640" cy="369332"/>
          </a:xfrm>
          <a:prstGeom prst="rect">
            <a:avLst/>
          </a:prstGeom>
          <a:noFill/>
        </p:spPr>
        <p:txBody>
          <a:bodyPr wrap="square" rtlCol="0">
            <a:spAutoFit/>
          </a:bodyPr>
          <a:lstStyle/>
          <a:p>
            <a:r>
              <a:rPr lang="zh-TW" altLang="en-US" dirty="0" smtClean="0">
                <a:solidFill>
                  <a:srgbClr val="FF0000"/>
                </a:solidFill>
                <a:latin typeface="文鼎中黑" panose="020B0609000000000000" pitchFamily="49" charset="-120"/>
                <a:ea typeface="文鼎中黑" panose="020B0609000000000000" pitchFamily="49" charset="-120"/>
              </a:rPr>
              <a:t>麻</a:t>
            </a:r>
            <a:r>
              <a:rPr lang="zh-TW" altLang="en-US" dirty="0">
                <a:solidFill>
                  <a:srgbClr val="FF0000"/>
                </a:solidFill>
                <a:latin typeface="文鼎中黑" panose="020B0609000000000000" pitchFamily="49" charset="-120"/>
                <a:ea typeface="文鼎中黑" panose="020B0609000000000000" pitchFamily="49" charset="-120"/>
              </a:rPr>
              <a:t>煩</a:t>
            </a:r>
            <a:r>
              <a:rPr lang="zh-TW" altLang="en-US" dirty="0" smtClean="0">
                <a:solidFill>
                  <a:srgbClr val="FF0000"/>
                </a:solidFill>
                <a:latin typeface="文鼎中黑" panose="020B0609000000000000" pitchFamily="49" charset="-120"/>
                <a:ea typeface="文鼎中黑" panose="020B0609000000000000" pitchFamily="49" charset="-120"/>
              </a:rPr>
              <a:t>老師指導學生於</a:t>
            </a:r>
            <a:r>
              <a:rPr lang="en-US" altLang="zh-TW" dirty="0" smtClean="0">
                <a:solidFill>
                  <a:srgbClr val="FF0000"/>
                </a:solidFill>
                <a:latin typeface="文鼎中黑" panose="020B0609000000000000" pitchFamily="49" charset="-120"/>
                <a:ea typeface="文鼎中黑" panose="020B0609000000000000" pitchFamily="49" charset="-120"/>
              </a:rPr>
              <a:t>11/2</a:t>
            </a:r>
            <a:r>
              <a:rPr lang="zh-TW" altLang="en-US" dirty="0" smtClean="0">
                <a:solidFill>
                  <a:srgbClr val="FF0000"/>
                </a:solidFill>
                <a:latin typeface="文鼎中黑" panose="020B0609000000000000" pitchFamily="49" charset="-120"/>
                <a:ea typeface="文鼎中黑" panose="020B0609000000000000" pitchFamily="49" charset="-120"/>
              </a:rPr>
              <a:t>前完成教室內布置，謝謝老師</a:t>
            </a:r>
            <a:endParaRPr lang="zh-TW" altLang="en-US" dirty="0">
              <a:solidFill>
                <a:srgbClr val="FF0000"/>
              </a:solidFill>
              <a:latin typeface="文鼎中黑" panose="020B0609000000000000" pitchFamily="49" charset="-120"/>
              <a:ea typeface="文鼎中黑" panose="020B0609000000000000" pitchFamily="49"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7981" y="333831"/>
            <a:ext cx="552373" cy="991938"/>
          </a:xfrm>
          <a:prstGeom prst="rect">
            <a:avLst/>
          </a:prstGeom>
        </p:spPr>
      </p:pic>
    </p:spTree>
    <p:extLst>
      <p:ext uri="{BB962C8B-B14F-4D97-AF65-F5344CB8AC3E}">
        <p14:creationId xmlns:p14="http://schemas.microsoft.com/office/powerpoint/2010/main" val="720512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52028" y="172146"/>
            <a:ext cx="2262158" cy="923330"/>
          </a:xfrm>
          <a:prstGeom prst="rect">
            <a:avLst/>
          </a:prstGeom>
          <a:ln w="3175">
            <a:solidFill>
              <a:schemeClr val="tx1"/>
            </a:solidFill>
          </a:ln>
        </p:spPr>
        <p:txBody>
          <a:bodyPr wrap="none">
            <a:spAutoFit/>
          </a:bodyPr>
          <a:lstStyle/>
          <a:p>
            <a:r>
              <a:rPr lang="zh-TW" altLang="en-US" sz="5400" dirty="0" smtClean="0">
                <a:solidFill>
                  <a:srgbClr val="008000"/>
                </a:solidFill>
                <a:latin typeface="文鼎超黑" pitchFamily="49" charset="-120"/>
                <a:ea typeface="文鼎超黑" pitchFamily="49" charset="-120"/>
              </a:rPr>
              <a:t>七年級</a:t>
            </a:r>
            <a:endParaRPr lang="zh-TW" altLang="en-US" sz="5400" dirty="0">
              <a:solidFill>
                <a:srgbClr val="008000"/>
              </a:solidFill>
              <a:latin typeface="文鼎超黑" pitchFamily="49" charset="-120"/>
              <a:ea typeface="文鼎超黑" pitchFamily="49" charset="-12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 y="5495925"/>
            <a:ext cx="9160446"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矩形 5"/>
          <p:cNvSpPr/>
          <p:nvPr/>
        </p:nvSpPr>
        <p:spPr>
          <a:xfrm>
            <a:off x="117791" y="3064490"/>
            <a:ext cx="5246298" cy="1200329"/>
          </a:xfrm>
          <a:prstGeom prst="rect">
            <a:avLst/>
          </a:prstGeom>
        </p:spPr>
        <p:txBody>
          <a:bodyPr wrap="square">
            <a:spAutoFit/>
          </a:bodyPr>
          <a:lstStyle/>
          <a:p>
            <a:r>
              <a:rPr lang="en-US" altLang="zh-TW" sz="3600" b="1" dirty="0" smtClean="0">
                <a:latin typeface="文鼎ＰＯＰ－４" panose="040B0800000000000000" pitchFamily="82" charset="-120"/>
                <a:ea typeface="文鼎ＰＯＰ－４" panose="040B0800000000000000" pitchFamily="82" charset="-120"/>
              </a:rPr>
              <a:t>★</a:t>
            </a:r>
            <a:r>
              <a:rPr lang="en-US" altLang="zh-TW" sz="3600" dirty="0" smtClean="0">
                <a:latin typeface="文鼎超黑" panose="020B0A09000000000000" pitchFamily="49" charset="-120"/>
                <a:ea typeface="文鼎超黑" panose="020B0A09000000000000" pitchFamily="49" charset="-120"/>
              </a:rPr>
              <a:t>108</a:t>
            </a:r>
            <a:r>
              <a:rPr lang="zh-TW" altLang="en-US" sz="3600" dirty="0" smtClean="0">
                <a:latin typeface="文鼎超黑" panose="020B0A09000000000000" pitchFamily="49" charset="-120"/>
                <a:ea typeface="文鼎超黑" panose="020B0A09000000000000" pitchFamily="49" charset="-120"/>
              </a:rPr>
              <a:t>學年</a:t>
            </a:r>
            <a:r>
              <a:rPr lang="en-US" altLang="zh-TW" sz="3600" dirty="0" smtClean="0">
                <a:latin typeface="文鼎超黑" panose="020B0A09000000000000" pitchFamily="49" charset="-120"/>
                <a:ea typeface="文鼎超黑" panose="020B0A09000000000000" pitchFamily="49" charset="-120"/>
              </a:rPr>
              <a:t>8</a:t>
            </a:r>
            <a:r>
              <a:rPr lang="zh-TW" altLang="en-US" sz="3600" dirty="0" smtClean="0">
                <a:latin typeface="文鼎超黑" panose="020B0A09000000000000" pitchFamily="49" charset="-120"/>
                <a:ea typeface="文鼎超黑" panose="020B0A09000000000000" pitchFamily="49" charset="-120"/>
              </a:rPr>
              <a:t>年級校外教學</a:t>
            </a:r>
            <a:endParaRPr lang="en-US" altLang="zh-TW" sz="2000" dirty="0" smtClean="0">
              <a:latin typeface="微軟正黑體" panose="020B0604030504040204" pitchFamily="34" charset="-120"/>
              <a:ea typeface="微軟正黑體" panose="020B0604030504040204" pitchFamily="34" charset="-120"/>
            </a:endParaRPr>
          </a:p>
          <a:p>
            <a:r>
              <a:rPr lang="zh-TW" altLang="en-US" sz="3600" dirty="0" smtClean="0">
                <a:latin typeface="文鼎超黑" panose="020B0A09000000000000" pitchFamily="49" charset="-120"/>
                <a:ea typeface="文鼎超黑" panose="020B0A09000000000000" pitchFamily="49" charset="-120"/>
              </a:rPr>
              <a:t>  </a:t>
            </a:r>
            <a:r>
              <a:rPr lang="en-US" altLang="zh-TW" sz="3600" dirty="0" smtClean="0">
                <a:latin typeface="文鼎超黑" panose="020B0A09000000000000" pitchFamily="49" charset="-120"/>
                <a:ea typeface="文鼎超黑" panose="020B0A09000000000000" pitchFamily="49" charset="-120"/>
              </a:rPr>
              <a:t>107</a:t>
            </a:r>
            <a:r>
              <a:rPr lang="zh-TW" altLang="en-US" sz="3600" dirty="0" smtClean="0">
                <a:latin typeface="文鼎超黑" panose="020B0A09000000000000" pitchFamily="49" charset="-120"/>
                <a:ea typeface="文鼎超黑" panose="020B0A09000000000000" pitchFamily="49" charset="-120"/>
              </a:rPr>
              <a:t>學年</a:t>
            </a:r>
            <a:r>
              <a:rPr lang="en-US" altLang="zh-TW" sz="3600" dirty="0" smtClean="0">
                <a:latin typeface="文鼎超黑" panose="020B0A09000000000000" pitchFamily="49" charset="-120"/>
                <a:ea typeface="文鼎超黑" panose="020B0A09000000000000" pitchFamily="49" charset="-120"/>
              </a:rPr>
              <a:t>7</a:t>
            </a:r>
            <a:r>
              <a:rPr lang="zh-TW" altLang="en-US" sz="3600" dirty="0" smtClean="0">
                <a:latin typeface="文鼎超黑" panose="020B0A09000000000000" pitchFamily="49" charset="-120"/>
                <a:ea typeface="文鼎超黑" panose="020B0A09000000000000" pitchFamily="49" charset="-120"/>
              </a:rPr>
              <a:t>年級</a:t>
            </a:r>
            <a:r>
              <a:rPr lang="zh-TW" altLang="en-US" sz="3600" dirty="0">
                <a:latin typeface="文鼎超黑" panose="020B0A09000000000000" pitchFamily="49" charset="-120"/>
                <a:ea typeface="文鼎超黑" panose="020B0A09000000000000" pitchFamily="49" charset="-120"/>
              </a:rPr>
              <a:t>校外</a:t>
            </a:r>
            <a:r>
              <a:rPr lang="zh-TW" altLang="en-US" sz="3600" dirty="0" smtClean="0">
                <a:latin typeface="文鼎超黑" panose="020B0A09000000000000" pitchFamily="49" charset="-120"/>
                <a:ea typeface="文鼎超黑" panose="020B0A09000000000000" pitchFamily="49" charset="-120"/>
              </a:rPr>
              <a:t>教學</a:t>
            </a:r>
            <a:endParaRPr lang="zh-TW" altLang="en-US" sz="2800" dirty="0">
              <a:latin typeface="微軟正黑體" panose="020B0604030504040204" pitchFamily="34" charset="-120"/>
              <a:ea typeface="微軟正黑體" panose="020B0604030504040204" pitchFamily="34" charset="-120"/>
            </a:endParaRPr>
          </a:p>
        </p:txBody>
      </p:sp>
      <p:sp>
        <p:nvSpPr>
          <p:cNvPr id="10" name="矩形 9"/>
          <p:cNvSpPr/>
          <p:nvPr/>
        </p:nvSpPr>
        <p:spPr>
          <a:xfrm>
            <a:off x="117791" y="1541374"/>
            <a:ext cx="8856476" cy="1077218"/>
          </a:xfrm>
          <a:prstGeom prst="rect">
            <a:avLst/>
          </a:prstGeom>
        </p:spPr>
        <p:txBody>
          <a:bodyPr wrap="square">
            <a:spAutoFit/>
          </a:bodyPr>
          <a:lstStyle/>
          <a:p>
            <a:pPr>
              <a:buClr>
                <a:srgbClr val="FF0000"/>
              </a:buClr>
            </a:pPr>
            <a:r>
              <a:rPr lang="en-US" altLang="zh-TW" sz="3200" b="1" dirty="0">
                <a:latin typeface="文鼎ＰＯＰ－４" panose="040B0800000000000000" pitchFamily="82" charset="-120"/>
                <a:ea typeface="文鼎ＰＯＰ－４" panose="040B0800000000000000" pitchFamily="82" charset="-120"/>
              </a:rPr>
              <a:t>★ </a:t>
            </a:r>
            <a:r>
              <a:rPr lang="en-US" altLang="zh-TW" sz="3200" dirty="0" smtClean="0">
                <a:latin typeface="微軟正黑體" pitchFamily="34" charset="-120"/>
                <a:ea typeface="微軟正黑體" pitchFamily="34" charset="-120"/>
              </a:rPr>
              <a:t>9/28(</a:t>
            </a:r>
            <a:r>
              <a:rPr lang="zh-TW" altLang="en-US" sz="3200" dirty="0">
                <a:latin typeface="微軟正黑體" pitchFamily="34" charset="-120"/>
                <a:ea typeface="微軟正黑體" pitchFamily="34" charset="-120"/>
              </a:rPr>
              <a:t>五</a:t>
            </a:r>
            <a:r>
              <a:rPr lang="en-US" altLang="zh-TW" sz="3200" dirty="0" smtClean="0">
                <a:latin typeface="微軟正黑體" pitchFamily="34" charset="-120"/>
                <a:ea typeface="微軟正黑體" pitchFamily="34" charset="-120"/>
              </a:rPr>
              <a:t>)</a:t>
            </a:r>
            <a:r>
              <a:rPr lang="zh-TW" altLang="en-US" sz="3200" dirty="0" smtClean="0">
                <a:latin typeface="文鼎超黑" panose="020B0A09000000000000" pitchFamily="49" charset="-120"/>
                <a:ea typeface="文鼎超黑" panose="020B0A09000000000000" pitchFamily="49" charset="-120"/>
              </a:rPr>
              <a:t>蘋果節活動</a:t>
            </a:r>
            <a:r>
              <a:rPr lang="zh-TW" altLang="zh-TW" sz="3200" dirty="0" smtClean="0">
                <a:latin typeface="微軟正黑體" pitchFamily="34" charset="-120"/>
                <a:ea typeface="微軟正黑體" pitchFamily="34" charset="-120"/>
              </a:rPr>
              <a:t>，</a:t>
            </a:r>
            <a:endParaRPr lang="en-US" altLang="zh-TW" sz="3200" dirty="0" smtClean="0">
              <a:latin typeface="微軟正黑體" pitchFamily="34" charset="-120"/>
              <a:ea typeface="微軟正黑體" pitchFamily="34" charset="-120"/>
            </a:endParaRPr>
          </a:p>
          <a:p>
            <a:pPr>
              <a:buClr>
                <a:srgbClr val="FF0000"/>
              </a:buClr>
            </a:pPr>
            <a:r>
              <a:rPr lang="zh-TW" altLang="en-US" sz="3200" dirty="0" smtClean="0">
                <a:latin typeface="微軟正黑體" pitchFamily="34" charset="-120"/>
                <a:ea typeface="微軟正黑體" pitchFamily="34" charset="-120"/>
              </a:rPr>
              <a:t>               </a:t>
            </a:r>
            <a:r>
              <a:rPr lang="zh-TW" altLang="en-US" sz="3200" dirty="0" smtClean="0">
                <a:solidFill>
                  <a:srgbClr val="FF0000"/>
                </a:solidFill>
                <a:latin typeface="微軟正黑體" pitchFamily="34" charset="-120"/>
                <a:ea typeface="微軟正黑體" pitchFamily="34" charset="-120"/>
              </a:rPr>
              <a:t>感</a:t>
            </a:r>
            <a:r>
              <a:rPr lang="zh-TW" altLang="zh-TW" sz="3200" dirty="0" smtClean="0">
                <a:solidFill>
                  <a:srgbClr val="FF0000"/>
                </a:solidFill>
                <a:latin typeface="微軟正黑體" pitchFamily="34" charset="-120"/>
                <a:ea typeface="微軟正黑體" pitchFamily="34" charset="-120"/>
              </a:rPr>
              <a:t>謝</a:t>
            </a:r>
            <a:r>
              <a:rPr lang="zh-TW" altLang="en-US" sz="3200" dirty="0" smtClean="0">
                <a:solidFill>
                  <a:srgbClr val="FF0000"/>
                </a:solidFill>
                <a:latin typeface="微軟正黑體" pitchFamily="34" charset="-120"/>
                <a:ea typeface="微軟正黑體" pitchFamily="34" charset="-120"/>
              </a:rPr>
              <a:t>各處室</a:t>
            </a:r>
            <a:r>
              <a:rPr lang="zh-TW" altLang="en-US" sz="3200" b="1" dirty="0" smtClean="0">
                <a:latin typeface="微軟正黑體" pitchFamily="34" charset="-120"/>
                <a:ea typeface="微軟正黑體" pitchFamily="34" charset="-120"/>
              </a:rPr>
              <a:t>及</a:t>
            </a:r>
            <a:r>
              <a:rPr lang="zh-TW" altLang="zh-TW" sz="3200" b="1" dirty="0" smtClean="0">
                <a:solidFill>
                  <a:srgbClr val="FF0000"/>
                </a:solidFill>
                <a:latin typeface="微軟正黑體" pitchFamily="34" charset="-120"/>
                <a:ea typeface="微軟正黑體" pitchFamily="34" charset="-120"/>
              </a:rPr>
              <a:t>七年級</a:t>
            </a:r>
            <a:r>
              <a:rPr lang="zh-TW" altLang="zh-TW" sz="3200" dirty="0" smtClean="0">
                <a:solidFill>
                  <a:srgbClr val="FF0000"/>
                </a:solidFill>
                <a:latin typeface="微軟正黑體" pitchFamily="34" charset="-120"/>
                <a:ea typeface="微軟正黑體" pitchFamily="34" charset="-120"/>
              </a:rPr>
              <a:t>導師</a:t>
            </a:r>
            <a:r>
              <a:rPr lang="zh-TW" altLang="en-US" sz="3200" dirty="0" smtClean="0">
                <a:latin typeface="微軟正黑體" pitchFamily="34" charset="-120"/>
                <a:ea typeface="微軟正黑體" pitchFamily="34" charset="-120"/>
              </a:rPr>
              <a:t>的協助與參與</a:t>
            </a:r>
            <a:r>
              <a:rPr lang="zh-TW" altLang="zh-TW" sz="3200" dirty="0" smtClean="0">
                <a:latin typeface="微軟正黑體" pitchFamily="34" charset="-120"/>
                <a:ea typeface="微軟正黑體" pitchFamily="34" charset="-120"/>
              </a:rPr>
              <a:t>！</a:t>
            </a:r>
            <a:endParaRPr lang="en-US" altLang="zh-TW" sz="3200" dirty="0">
              <a:latin typeface="微軟正黑體" pitchFamily="34" charset="-120"/>
              <a:ea typeface="微軟正黑體" pitchFamily="34" charset="-120"/>
            </a:endParaRPr>
          </a:p>
        </p:txBody>
      </p:sp>
      <p:sp>
        <p:nvSpPr>
          <p:cNvPr id="8" name="矩形 7"/>
          <p:cNvSpPr/>
          <p:nvPr/>
        </p:nvSpPr>
        <p:spPr>
          <a:xfrm>
            <a:off x="683568" y="4395460"/>
            <a:ext cx="8092280" cy="1077218"/>
          </a:xfrm>
          <a:prstGeom prst="rect">
            <a:avLst/>
          </a:prstGeom>
        </p:spPr>
        <p:txBody>
          <a:bodyPr wrap="none">
            <a:spAutoFit/>
          </a:bodyPr>
          <a:lstStyle/>
          <a:p>
            <a:r>
              <a:rPr lang="zh-TW" altLang="en-US" sz="3200" dirty="0" smtClean="0">
                <a:solidFill>
                  <a:srgbClr val="FF0000"/>
                </a:solidFill>
              </a:rPr>
              <a:t>近日將發放調查表</a:t>
            </a:r>
            <a:endParaRPr lang="en-US" altLang="zh-TW" sz="3200" dirty="0" smtClean="0">
              <a:solidFill>
                <a:srgbClr val="FF0000"/>
              </a:solidFill>
            </a:endParaRPr>
          </a:p>
          <a:p>
            <a:r>
              <a:rPr lang="zh-TW" altLang="en-US" sz="3200" dirty="0" smtClean="0">
                <a:solidFill>
                  <a:srgbClr val="FF0000"/>
                </a:solidFill>
              </a:rPr>
              <a:t>煩請老師協助調查</a:t>
            </a:r>
            <a:r>
              <a:rPr lang="en-US" altLang="zh-TW" sz="3200" dirty="0" smtClean="0">
                <a:solidFill>
                  <a:srgbClr val="FF0000"/>
                </a:solidFill>
              </a:rPr>
              <a:t>.10</a:t>
            </a:r>
            <a:r>
              <a:rPr lang="zh-TW" altLang="en-US" sz="3200" dirty="0" smtClean="0">
                <a:solidFill>
                  <a:srgbClr val="FF0000"/>
                </a:solidFill>
              </a:rPr>
              <a:t>月中以後進行招標事宜</a:t>
            </a:r>
            <a:endParaRPr lang="en-US" altLang="zh-TW" sz="3200" dirty="0">
              <a:solidFill>
                <a:srgbClr val="FF0000"/>
              </a:solidFill>
            </a:endParaRPr>
          </a:p>
        </p:txBody>
      </p:sp>
    </p:spTree>
    <p:extLst>
      <p:ext uri="{BB962C8B-B14F-4D97-AF65-F5344CB8AC3E}">
        <p14:creationId xmlns:p14="http://schemas.microsoft.com/office/powerpoint/2010/main" val="8394717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976</TotalTime>
  <Words>1306</Words>
  <Application>Microsoft Office PowerPoint</Application>
  <PresentationFormat>如螢幕大小 (4:3)</PresentationFormat>
  <Paragraphs>245</Paragraphs>
  <Slides>21</Slides>
  <Notes>5</Notes>
  <HiddenSlides>0</HiddenSlides>
  <MMClips>0</MMClips>
  <ScaleCrop>false</ScaleCrop>
  <HeadingPairs>
    <vt:vector size="6" baseType="variant">
      <vt:variant>
        <vt:lpstr>使用字型</vt:lpstr>
      </vt:variant>
      <vt:variant>
        <vt:i4>16</vt:i4>
      </vt:variant>
      <vt:variant>
        <vt:lpstr>佈景主題</vt:lpstr>
      </vt:variant>
      <vt:variant>
        <vt:i4>1</vt:i4>
      </vt:variant>
      <vt:variant>
        <vt:lpstr>投影片標題</vt:lpstr>
      </vt:variant>
      <vt:variant>
        <vt:i4>21</vt:i4>
      </vt:variant>
    </vt:vector>
  </HeadingPairs>
  <TitlesOfParts>
    <vt:vector size="38" baseType="lpstr">
      <vt:lpstr>文鼎ＰＯＰ－４</vt:lpstr>
      <vt:lpstr>文鼎中黑</vt:lpstr>
      <vt:lpstr>文鼎中隸</vt:lpstr>
      <vt:lpstr>文鼎俏黑體P</vt:lpstr>
      <vt:lpstr>文鼎俏黑體U</vt:lpstr>
      <vt:lpstr>文鼎超黑</vt:lpstr>
      <vt:lpstr>微軟正黑體</vt:lpstr>
      <vt:lpstr>PMingLiU</vt:lpstr>
      <vt:lpstr>PMingLiU</vt:lpstr>
      <vt:lpstr>標楷體</vt:lpstr>
      <vt:lpstr>Arial</vt:lpstr>
      <vt:lpstr>Calibri</vt:lpstr>
      <vt:lpstr>Times New Roman</vt:lpstr>
      <vt:lpstr>Verdana</vt:lpstr>
      <vt:lpstr>Wingdings</vt:lpstr>
      <vt:lpstr>Wingdings 2</vt:lpstr>
      <vt:lpstr>Office 佈景主題</vt:lpstr>
      <vt:lpstr>PowerPoint 簡報</vt:lpstr>
      <vt:lpstr>建議事項:</vt:lpstr>
      <vt:lpstr>建議事項:</vt:lpstr>
      <vt:lpstr>宣導事項:</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          【友善校園宣導】</vt:lpstr>
      <vt:lpstr>PowerPoint 簡報</vt:lpstr>
      <vt:lpstr>PowerPoint 簡報</vt:lpstr>
      <vt:lpstr>PowerPoint 簡報</vt:lpstr>
      <vt:lpstr>體育組--校慶籌備會(一籌)</vt:lpstr>
      <vt:lpstr>體育組</vt:lpstr>
      <vt:lpstr>衛生組-    校園整潔、環境教育</vt:lpstr>
      <vt:lpstr>健康促進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cpjh201</dc:creator>
  <cp:lastModifiedBy>admin</cp:lastModifiedBy>
  <cp:revision>88</cp:revision>
  <dcterms:created xsi:type="dcterms:W3CDTF">2014-09-03T02:47:32Z</dcterms:created>
  <dcterms:modified xsi:type="dcterms:W3CDTF">2018-10-04T02:23:27Z</dcterms:modified>
</cp:coreProperties>
</file>